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276" r:id="rId4"/>
    <p:sldId id="542" r:id="rId5"/>
    <p:sldId id="503" r:id="rId6"/>
    <p:sldId id="544" r:id="rId7"/>
    <p:sldId id="538" r:id="rId8"/>
    <p:sldId id="541" r:id="rId9"/>
    <p:sldId id="545" r:id="rId10"/>
    <p:sldId id="546" r:id="rId11"/>
    <p:sldId id="547" r:id="rId12"/>
    <p:sldId id="353" r:id="rId13"/>
    <p:sldId id="412" r:id="rId14"/>
    <p:sldId id="537" r:id="rId15"/>
    <p:sldId id="552" r:id="rId16"/>
    <p:sldId id="543" r:id="rId17"/>
    <p:sldId id="553" r:id="rId18"/>
    <p:sldId id="549" r:id="rId19"/>
    <p:sldId id="556" r:id="rId20"/>
    <p:sldId id="551" r:id="rId21"/>
    <p:sldId id="548" r:id="rId22"/>
    <p:sldId id="554" r:id="rId23"/>
    <p:sldId id="555" r:id="rId24"/>
    <p:sldId id="557" r:id="rId25"/>
    <p:sldId id="558" r:id="rId26"/>
    <p:sldId id="561" r:id="rId27"/>
    <p:sldId id="559" r:id="rId28"/>
    <p:sldId id="560" r:id="rId29"/>
    <p:sldId id="540" r:id="rId30"/>
    <p:sldId id="349" r:id="rId31"/>
    <p:sldId id="398" r:id="rId32"/>
    <p:sldId id="399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Ganache" id="{38CA3295-ADEC-4F3F-9345-D740B300EB99}">
          <p14:sldIdLst>
            <p14:sldId id="542"/>
            <p14:sldId id="503"/>
            <p14:sldId id="544"/>
            <p14:sldId id="538"/>
            <p14:sldId id="541"/>
            <p14:sldId id="545"/>
            <p14:sldId id="546"/>
            <p14:sldId id="547"/>
          </p14:sldIdLst>
        </p14:section>
        <p14:section name="Truffle Framework" id="{CBDEB87B-FAB4-4181-B237-4F40BC728450}">
          <p14:sldIdLst>
            <p14:sldId id="353"/>
            <p14:sldId id="412"/>
            <p14:sldId id="537"/>
            <p14:sldId id="552"/>
            <p14:sldId id="543"/>
            <p14:sldId id="553"/>
            <p14:sldId id="549"/>
            <p14:sldId id="556"/>
            <p14:sldId id="551"/>
            <p14:sldId id="548"/>
            <p14:sldId id="554"/>
            <p14:sldId id="555"/>
            <p14:sldId id="557"/>
            <p14:sldId id="558"/>
            <p14:sldId id="561"/>
            <p14:sldId id="559"/>
            <p14:sldId id="560"/>
          </p14:sldIdLst>
        </p14:section>
        <p14:section name="Exercises" id="{C1837995-CB9C-4EA5-9512-A742F941B42C}">
          <p14:sldIdLst>
            <p14:sldId id="540"/>
          </p14:sldIdLst>
        </p14:section>
        <p14:section name="Conclusion" id="{10E03AB1-9AA8-4E86-9A64-D741901E50A2}">
          <p14:sldIdLst>
            <p14:sldId id="349"/>
            <p14:sldId id="398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1A8AFA"/>
    <a:srgbClr val="B68A0E"/>
    <a:srgbClr val="F29B60"/>
    <a:srgbClr val="FFF0D9"/>
    <a:srgbClr val="FFA72A"/>
    <a:srgbClr val="F0F5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32" autoAdjust="0"/>
    <p:restoredTop sz="95244" autoAdjust="0"/>
  </p:normalViewPr>
  <p:slideViewPr>
    <p:cSldViewPr>
      <p:cViewPr varScale="1">
        <p:scale>
          <a:sx n="79" d="100"/>
          <a:sy n="79" d="100"/>
        </p:scale>
        <p:origin x="413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15-Feb-18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7122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15-Feb-18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2" descr="Academy">
            <a:extLst>
              <a:ext uri="{FF2B5EF4-FFF2-40B4-BE49-F238E27FC236}">
                <a16:creationId xmlns:a16="http://schemas.microsoft.com/office/drawing/2014/main" id="{409CBDA6-FF07-4126-AB0C-3FBB19DE07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2" descr="Academy">
            <a:extLst>
              <a:ext uri="{FF2B5EF4-FFF2-40B4-BE49-F238E27FC236}">
                <a16:creationId xmlns:a16="http://schemas.microsoft.com/office/drawing/2014/main" id="{8C13E39C-EDDF-4E0A-B6E2-17704F2A4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04800"/>
            <a:ext cx="2838500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58301">
            <a:off x="940577" y="3503318"/>
            <a:ext cx="5494586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 descr="Academy">
            <a:extLst>
              <a:ext uri="{FF2B5EF4-FFF2-40B4-BE49-F238E27FC236}">
                <a16:creationId xmlns:a16="http://schemas.microsoft.com/office/drawing/2014/main" id="{F6FA964B-A5A1-4D8A-9B76-3C41FD5D4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ingsland.academ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gsland.academ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truffleframework.com/ganache/" TargetMode="External"/><Relationship Id="rId2" Type="http://schemas.openxmlformats.org/officeDocument/2006/relationships/hyperlink" Target="http://truffleframework.com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uffleframework.com/docs/ganache/us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ufflesuite/ganache/release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457200"/>
            <a:ext cx="10043900" cy="1342138"/>
          </a:xfrm>
        </p:spPr>
        <p:txBody>
          <a:bodyPr>
            <a:normAutofit/>
          </a:bodyPr>
          <a:lstStyle/>
          <a:p>
            <a:r>
              <a:rPr lang="en-US" dirty="0"/>
              <a:t>Truffle and Ganache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1837893"/>
            <a:ext cx="10043900" cy="1311301"/>
          </a:xfrm>
        </p:spPr>
        <p:txBody>
          <a:bodyPr>
            <a:normAutofit/>
          </a:bodyPr>
          <a:lstStyle/>
          <a:p>
            <a:r>
              <a:rPr lang="en-US" dirty="0"/>
              <a:t>Dev Tools for Ethereum and Solidity:</a:t>
            </a:r>
            <a:br>
              <a:rPr lang="bg-BG" dirty="0"/>
            </a:br>
            <a:r>
              <a:rPr lang="en-US" dirty="0"/>
              <a:t>Truffle Framework and Ganache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48927" y="5596786"/>
            <a:ext cx="3187613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Academy School of Blockchain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48927" y="5956421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http://kingsland.academy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0A760C3-DE2A-4C15-91F2-26B569F04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956" y="4624819"/>
            <a:ext cx="3187613" cy="525135"/>
          </a:xfrm>
        </p:spPr>
        <p:txBody>
          <a:bodyPr/>
          <a:lstStyle/>
          <a:p>
            <a:r>
              <a:rPr lang="en-US" noProof="1"/>
              <a:t>Simeon Mandazhiev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ADBE6D8-EC94-4623-97B8-FEBE125B1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957" y="5113190"/>
            <a:ext cx="3187614" cy="444343"/>
          </a:xfrm>
        </p:spPr>
        <p:txBody>
          <a:bodyPr/>
          <a:lstStyle/>
          <a:p>
            <a:r>
              <a:rPr lang="en-US" dirty="0"/>
              <a:t>Assistant Trainer</a:t>
            </a:r>
          </a:p>
        </p:txBody>
      </p:sp>
      <p:pic>
        <p:nvPicPr>
          <p:cNvPr id="9" name="Picture 2" descr="Academy">
            <a:extLst>
              <a:ext uri="{FF2B5EF4-FFF2-40B4-BE49-F238E27FC236}">
                <a16:creationId xmlns:a16="http://schemas.microsoft.com/office/drawing/2014/main" id="{891F7FDE-2EC2-4C96-A35A-C4683B8E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5" y="3613740"/>
            <a:ext cx="3187613" cy="6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C66696-A8B9-4BC2-8E58-6DE6016E70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12" y="3704945"/>
            <a:ext cx="2330083" cy="23300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9F3959-4383-497D-B655-6071698B43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029" y="3420608"/>
            <a:ext cx="2330083" cy="289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23524B-E2B2-41C4-B471-EC08F6B00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24052F-634E-47B1-9016-C2BB9D1C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from Remix IDE to Ganache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58EB4-278E-449A-83B4-74897E3A7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37" y="4014440"/>
            <a:ext cx="7185076" cy="2530656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59FA3C-05AC-4334-8BC4-5CD750454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81" y="1086256"/>
            <a:ext cx="4153932" cy="2659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04092C-0A97-45EE-B764-10C6ABFA1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672" y="1086256"/>
            <a:ext cx="6565340" cy="265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3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7BDF99-AD09-41FC-8F2D-C862413A58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769" y="1066800"/>
            <a:ext cx="4735529" cy="2790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822" y="4209234"/>
            <a:ext cx="10965423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Truffle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10822" y="5061596"/>
            <a:ext cx="10965423" cy="1339204"/>
          </a:xfrm>
        </p:spPr>
        <p:txBody>
          <a:bodyPr/>
          <a:lstStyle/>
          <a:p>
            <a:r>
              <a:rPr lang="en-US" dirty="0"/>
              <a:t>Development Environment, Testing Framework and Asset Pipeline for Ethereum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Truffle provides tools for smart contract development</a:t>
            </a:r>
          </a:p>
          <a:p>
            <a:pPr lvl="1"/>
            <a:r>
              <a:rPr lang="en-US" dirty="0"/>
              <a:t>Compilation of contracts</a:t>
            </a:r>
          </a:p>
          <a:p>
            <a:pPr lvl="1"/>
            <a:r>
              <a:rPr lang="en-US" dirty="0"/>
              <a:t>Deployment of contracts</a:t>
            </a:r>
          </a:p>
          <a:p>
            <a:pPr lvl="1"/>
            <a:r>
              <a:rPr lang="en-US" dirty="0"/>
              <a:t>Interactive console</a:t>
            </a:r>
          </a:p>
          <a:p>
            <a:pPr lvl="1"/>
            <a:r>
              <a:rPr lang="en-US" dirty="0"/>
              <a:t>Local EVM environment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Unit testing </a:t>
            </a:r>
            <a:r>
              <a:rPr lang="en-US" dirty="0"/>
              <a:t>for smart contracts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Scriptable, extensible deployment &amp; migrations framework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Truffle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203A2C-C13E-40E5-BC05-A70D9FE3A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521" y="2133600"/>
            <a:ext cx="2563091" cy="25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78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6333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Network management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deploying</a:t>
            </a:r>
            <a:r>
              <a:rPr lang="en-US" dirty="0"/>
              <a:t> to public &amp; private networks</a:t>
            </a:r>
          </a:p>
          <a:p>
            <a:r>
              <a:rPr lang="en-US" dirty="0"/>
              <a:t>Package management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EthPM</a:t>
            </a:r>
            <a:r>
              <a:rPr lang="en-US" dirty="0"/>
              <a:t> &amp;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NPM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ERC190</a:t>
            </a:r>
            <a:r>
              <a:rPr lang="en-US" dirty="0"/>
              <a:t> standard</a:t>
            </a:r>
          </a:p>
          <a:p>
            <a:r>
              <a:rPr lang="en-US" dirty="0"/>
              <a:t>Interactive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dirty="0"/>
              <a:t> for direct contract communication</a:t>
            </a:r>
          </a:p>
          <a:p>
            <a:r>
              <a:rPr lang="en-US" dirty="0"/>
              <a:t>Configurable build pipeline with support for tight integration</a:t>
            </a:r>
          </a:p>
          <a:p>
            <a:r>
              <a:rPr lang="en-US" dirty="0"/>
              <a:t>External script runner that executes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scripts</a:t>
            </a:r>
            <a:r>
              <a:rPr lang="en-US" dirty="0"/>
              <a:t> within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Truffle environment</a:t>
            </a:r>
          </a:p>
          <a:p>
            <a:r>
              <a:rPr lang="en-US" dirty="0"/>
              <a:t>Installing Truffle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Truffle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6E996-5F47-40D6-A9AE-1798DAFAE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5867400"/>
            <a:ext cx="10944000" cy="5721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npm install -g truffle</a:t>
            </a:r>
          </a:p>
        </p:txBody>
      </p:sp>
    </p:spTree>
    <p:extLst>
      <p:ext uri="{BB962C8B-B14F-4D97-AF65-F5344CB8AC3E}">
        <p14:creationId xmlns:p14="http://schemas.microsoft.com/office/powerpoint/2010/main" val="4053053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DA07D5-CEAD-47AC-9C83-7D5E2B49D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3695-938A-406A-A6FD-089DD7EC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Just type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truffle</a:t>
            </a:r>
            <a:r>
              <a:rPr lang="en-US" dirty="0"/>
              <a:t>" at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In Windows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/>
              <a:t>, not the "Command Prompt"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you will get a</a:t>
            </a:r>
            <a:r>
              <a:rPr lang="bg-BG" dirty="0"/>
              <a:t> </a:t>
            </a:r>
            <a:r>
              <a:rPr lang="en-US" dirty="0"/>
              <a:t>JScript error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2E968C-209A-4CC3-8653-9DAFB8A9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Truffle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52692-7477-47E2-B4B2-28EAD40F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69" y="3143655"/>
            <a:ext cx="7838518" cy="3313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01358F-169F-4E6E-9E63-C4FEFE039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768" y="2667000"/>
            <a:ext cx="39052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2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411734-F674-4462-9457-6E43D1385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E138FF-B0BD-4A5B-A2F9-33707BCF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Truffle: Creating a New Empty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33B13-9B67-4DA5-A926-415195C10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1180288"/>
            <a:ext cx="105156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mkdir truffle-example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cd truffle-example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FA978C-BBCB-4C04-894B-53C4237EB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2421515"/>
            <a:ext cx="10515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truffle init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D21B3E-04FC-4D81-A92A-2AD18203D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1" y="3247161"/>
            <a:ext cx="6705602" cy="32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8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F9A733-FD0D-4A81-888A-AD35DDDE3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3582C-13DD-4FFB-B558-D8C931E78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Put your Solidity code </a:t>
            </a:r>
            <a:r>
              <a:rPr lang="en-US"/>
              <a:t>in your </a:t>
            </a:r>
            <a:r>
              <a:rPr lang="en-US" dirty="0"/>
              <a:t>project's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contracts/</a:t>
            </a:r>
            <a:r>
              <a:rPr lang="en-US" dirty="0"/>
              <a:t> directory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E22A99-F68F-4993-BAF7-5F34DE50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Truffle: Adding Contracts (Solidity Code)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65D2C-9E0A-4B32-9763-189BFDA8F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22" y="1879709"/>
            <a:ext cx="10558980" cy="5721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contracts/SimpleStorage.sol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78D47-3120-4EBA-ADE0-93420B408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22" y="2451853"/>
            <a:ext cx="10558980" cy="4001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pragma solidity ^0.4.18;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contract SimpleStorage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uint private storedData;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function set(uint x)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public { storedData = x;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function get()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view public returns (uint)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return storedData;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461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B276D4-6B47-410E-83AC-FA702980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F1C2-9437-4EF4-8F4F-5C6D1241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your Truffle project</a:t>
            </a:r>
          </a:p>
          <a:p>
            <a:endParaRPr lang="en-US" dirty="0"/>
          </a:p>
          <a:p>
            <a:r>
              <a:rPr lang="en-US" dirty="0"/>
              <a:t>The output is 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build/contracts/{filename}.json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459D8B-4341-40DF-A0BB-5542B47A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Truffle: Compiling Contracts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F0D7D-CDBF-4A52-B339-F34D8A95E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885544"/>
            <a:ext cx="1093181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truffle compile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1889DD-FB02-4F8E-B666-14E8C76BD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194" y="438629"/>
            <a:ext cx="5080018" cy="171442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6D4A3EC-6F1F-4584-B081-13B14160A6D8}"/>
              </a:ext>
            </a:extLst>
          </p:cNvPr>
          <p:cNvGrpSpPr/>
          <p:nvPr/>
        </p:nvGrpSpPr>
        <p:grpSpPr>
          <a:xfrm>
            <a:off x="531811" y="3362825"/>
            <a:ext cx="11087946" cy="3162176"/>
            <a:chOff x="531811" y="3362825"/>
            <a:chExt cx="11087946" cy="316217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E3D7CBE-0181-47EF-B011-A899EF942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811" y="3807878"/>
              <a:ext cx="5779031" cy="271712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B6D610-15FB-4E8C-BFA0-642BDA001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0722" y="3362825"/>
              <a:ext cx="5489035" cy="2580775"/>
            </a:xfrm>
            <a:prstGeom prst="rect">
              <a:avLst/>
            </a:prstGeom>
          </p:spPr>
        </p:pic>
        <p:sp>
          <p:nvSpPr>
            <p:cNvPr id="9" name="Arrow: Bent 8">
              <a:extLst>
                <a:ext uri="{FF2B5EF4-FFF2-40B4-BE49-F238E27FC236}">
                  <a16:creationId xmlns:a16="http://schemas.microsoft.com/office/drawing/2014/main" id="{0F0C435D-7126-479C-9A47-1F3DBC654848}"/>
                </a:ext>
              </a:extLst>
            </p:cNvPr>
            <p:cNvSpPr/>
            <p:nvPr/>
          </p:nvSpPr>
          <p:spPr>
            <a:xfrm>
              <a:off x="5255898" y="4114799"/>
              <a:ext cx="1035488" cy="1211591"/>
            </a:xfrm>
            <a:prstGeom prst="bentArrow">
              <a:avLst>
                <a:gd name="adj1" fmla="val 18206"/>
                <a:gd name="adj2" fmla="val 25000"/>
                <a:gd name="adj3" fmla="val 38009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28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1370BF-8593-4983-8D9D-1A1A71E4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815C25-FCAF-4775-B056-01E5483D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Truffle: Run Ganache or Ganache CLI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9FBBFD-8489-4B7E-AF28-C4FE2A004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0" y="1207077"/>
            <a:ext cx="11014364" cy="51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7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FC6AD5-AE1D-4D93-AF09-26A40D740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BEB18-6431-4EF2-B76D-5C6BDD67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Truffle: Configure Networks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287F9-CD47-4FDC-8B8E-342B7EE8B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22" y="1289565"/>
            <a:ext cx="10558980" cy="5721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truffle.js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CA4754-404C-4E04-9189-DBCBDF627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22" y="1861709"/>
            <a:ext cx="1055898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module.exports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networks: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development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host: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127.0.0.1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port: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8545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network_id: "*" // Match any network id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6766DDFF-7983-4A09-AC94-7C76E64E0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777" y="2098562"/>
            <a:ext cx="3948000" cy="1181820"/>
          </a:xfrm>
          <a:prstGeom prst="wedgeRoundRectCallout">
            <a:avLst>
              <a:gd name="adj1" fmla="val -73913"/>
              <a:gd name="adj2" fmla="val 326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your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Ethereum networks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their RPC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9363992A-BF6A-4711-AA7F-4A75F92A4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2" y="4837888"/>
            <a:ext cx="3657600" cy="1181820"/>
          </a:xfrm>
          <a:prstGeom prst="wedgeRoundRectCallout">
            <a:avLst>
              <a:gd name="adj1" fmla="val -65535"/>
              <a:gd name="adj2" fmla="val -521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 to your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Ganache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RPC server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843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Graphic 14" descr="Books">
            <a:extLst>
              <a:ext uri="{FF2B5EF4-FFF2-40B4-BE49-F238E27FC236}">
                <a16:creationId xmlns:a16="http://schemas.microsoft.com/office/drawing/2014/main" id="{AC01EFEF-18A5-4B5D-A254-62D12FCDF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0012" y="2806733"/>
            <a:ext cx="2207400" cy="2207400"/>
          </a:xfrm>
          <a:prstGeom prst="rect">
            <a:avLst/>
          </a:prstGeom>
        </p:spPr>
      </p:pic>
      <p:pic>
        <p:nvPicPr>
          <p:cNvPr id="1030" name="Picture 6" descr="Свързано изображение">
            <a:extLst>
              <a:ext uri="{FF2B5EF4-FFF2-40B4-BE49-F238E27FC236}">
                <a16:creationId xmlns:a16="http://schemas.microsoft.com/office/drawing/2014/main" id="{6AD010FD-6D1D-4F56-A922-87605770B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476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6"/>
            <a:ext cx="11804822" cy="5437934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Ganache 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Truffle Framework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C8EEE4-B3C3-478B-8C9A-77C6179062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51" y="4267200"/>
            <a:ext cx="1925688" cy="1925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3AF6B8-8CE1-4683-BB1A-A45D6045C4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51" y="1127813"/>
            <a:ext cx="1925688" cy="239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654E6F-2D6E-4AA7-A000-E621219CA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E34217-F8E8-4D43-A9E0-89A1C8EF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Truffle Dev Console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9C43D4-AE4B-4291-B505-DAE405AD2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129336"/>
            <a:ext cx="109440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truffle 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3531C-193B-4632-8AA9-1C62025F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06" y="1982454"/>
            <a:ext cx="10073410" cy="44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80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904AD5-055F-488F-B967-FAE52DCD9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8F4BC5-6573-47DF-B6D0-28E354A26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add a new migration to deploy your new contracts: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Execute the migrations to get your contracts deployed: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102383-BD41-4EDB-B4B2-2E6D6260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Truffle Deployment: Migrate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AE4669-E39C-46B9-B7DE-708742B06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5632052"/>
            <a:ext cx="109440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truffle migrate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D3F1A-CE34-4860-875A-F5138D7A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957530"/>
            <a:ext cx="10944000" cy="5721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migrations/2_simple_storage.js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F88BC7-48FF-4881-843A-2137CABE1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2529677"/>
            <a:ext cx="10944000" cy="21421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SimpleStorage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artifacts.require("SimpleStorage");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module.exports = function(deployer)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deployer.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deploy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SimpleStorage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4618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CA901-4216-433C-9567-373C56707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67710B-17CD-4B76-BD17-8750BBC2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Truffle Deployment: Execute the Migrations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655A3-A9A7-4157-925E-5ACC48AE5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0" y="1134896"/>
            <a:ext cx="10668002" cy="53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06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A98D5-D009-4B4A-A5BF-6CC572AD9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358B0-EB64-4F5C-92D8-071769593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Get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instance</a:t>
            </a:r>
            <a:r>
              <a:rPr lang="en-US" dirty="0"/>
              <a:t> of the deployed</a:t>
            </a:r>
            <a:r>
              <a:rPr lang="bg-BG" dirty="0"/>
              <a:t> </a:t>
            </a:r>
            <a:r>
              <a:rPr lang="en-US" dirty="0"/>
              <a:t>contract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Inspect the contract instance: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B42B52-C792-4F87-B3FF-55FE957D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Deployed Contracts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F7FC7A-6A17-49D3-9CDA-381E1983F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905000"/>
            <a:ext cx="10820400" cy="10799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SimpleStorage.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deployed()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.then(instance =&gt; {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instance });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BFD222-30A1-4092-8025-362CB7BBF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893" y="4824845"/>
            <a:ext cx="6873862" cy="15759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820E53-7008-4E29-A068-6AF22D579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3847456"/>
            <a:ext cx="10820400" cy="5721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ss.address</a:t>
            </a:r>
          </a:p>
        </p:txBody>
      </p:sp>
    </p:spTree>
    <p:extLst>
      <p:ext uri="{BB962C8B-B14F-4D97-AF65-F5344CB8AC3E}">
        <p14:creationId xmlns:p14="http://schemas.microsoft.com/office/powerpoint/2010/main" val="167522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A98D5-D009-4B4A-A5BF-6CC572AD9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B42B52-C792-4F87-B3FF-55FE957D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Contract's Functionality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2CEF4F-C61C-4D52-B38A-485C1955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07" y="1066800"/>
            <a:ext cx="10073409" cy="3974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2E9DA4-1778-4BDF-8EE9-9CEE42E0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06" y="5334000"/>
            <a:ext cx="10073410" cy="108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9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B26DDB-1A82-4BB7-9206-FCEE50AED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7BCE47-96A8-442A-A938-65DF3FD6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/>
              <a:t>a New Contract </a:t>
            </a:r>
            <a:r>
              <a:rPr lang="en-US" dirty="0"/>
              <a:t>Instance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E7CFC-3766-4A3C-A346-7A6212B8D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instance</a:t>
            </a:r>
            <a:r>
              <a:rPr lang="en-US" dirty="0"/>
              <a:t> of existing contract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Inspect the contract instance: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520366-0BAE-4938-99A2-E4A10F4AA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916352"/>
            <a:ext cx="108204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newInst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SimpleStorage.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new()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.then(instance =&gt; {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newInst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instance });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C8B31-BBC9-4505-9BE4-EEDA7100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4038600"/>
            <a:ext cx="5257800" cy="60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newInst.address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70F00-9B66-467F-9F11-8DCBD9A4E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2" y="5038636"/>
            <a:ext cx="5257800" cy="60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newInst.set(123);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26210B-1587-4709-B040-40E0486F0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5038636"/>
            <a:ext cx="5257800" cy="60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newInst.get()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4177D1-E980-4C53-A779-5F322B3DF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2" y="4038600"/>
            <a:ext cx="5257800" cy="60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newInst.transactionHash</a:t>
            </a:r>
          </a:p>
        </p:txBody>
      </p:sp>
    </p:spTree>
    <p:extLst>
      <p:ext uri="{BB962C8B-B14F-4D97-AF65-F5344CB8AC3E}">
        <p14:creationId xmlns:p14="http://schemas.microsoft.com/office/powerpoint/2010/main" val="6585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43DB19-F1EE-46C3-B051-C5844EB29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B3D0B7-81D9-4677-B89A-7CB67907D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Truffle: Unit Testing Smart Contracts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81A4F8-54E7-4EAA-8F47-69A8169B2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165639"/>
            <a:ext cx="10944000" cy="5721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test/TestSimpleStorage.js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F2FF6D-949D-4C24-A2EA-B60D09554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737783"/>
            <a:ext cx="109440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SimpleStorage = artifacts.require("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SimpleStorage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contract('SimpleStorage', function(accounts)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it("should deposit 1000", async function()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let instance = await SimpleStorage.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deployed()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await instance.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set(1000)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let val = await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instance.get()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assert.equal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(val, 1000, "1000 should be set");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62954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915476-0B27-4686-AD25-B0CB7ED9C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95C44B-B92A-4D28-B14D-84860BDE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Truffle: Running the Tests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1D169-0573-4A82-A687-66DA56A8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4" y="1295400"/>
            <a:ext cx="113061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53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9FC68D-3FC6-4D8D-80F3-A24D0123FD2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24000"/>
            <a:ext cx="4494213" cy="4495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1C3F20-CAD3-4AFE-88E7-BF261671591C}"/>
              </a:ext>
            </a:extLst>
          </p:cNvPr>
          <p:cNvSpPr txBox="1"/>
          <p:nvPr/>
        </p:nvSpPr>
        <p:spPr>
          <a:xfrm>
            <a:off x="2741612" y="2785545"/>
            <a:ext cx="21177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solidFill>
                  <a:schemeClr val="bg1"/>
                </a:solidFill>
              </a:rPr>
              <a:t>Install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EC0ED96-2EA4-4F7A-8027-BDC4A965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412" y="1436038"/>
            <a:ext cx="6172200" cy="2316394"/>
          </a:xfrm>
        </p:spPr>
        <p:txBody>
          <a:bodyPr/>
          <a:lstStyle/>
          <a:p>
            <a:r>
              <a:rPr lang="en-US" dirty="0"/>
              <a:t>Exercise: Install Truffle and Ganache</a:t>
            </a:r>
            <a:endParaRPr lang="bg-BG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9E5407F-BF82-47C1-8AD7-3D065710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412" y="3968635"/>
            <a:ext cx="5181601" cy="2011695"/>
          </a:xfrm>
        </p:spPr>
        <p:txBody>
          <a:bodyPr/>
          <a:lstStyle/>
          <a:p>
            <a:r>
              <a:rPr lang="en-US" dirty="0"/>
              <a:t>Development Environment and Framework</a:t>
            </a:r>
          </a:p>
        </p:txBody>
      </p:sp>
    </p:spTree>
    <p:extLst>
      <p:ext uri="{BB962C8B-B14F-4D97-AF65-F5344CB8AC3E}">
        <p14:creationId xmlns:p14="http://schemas.microsoft.com/office/powerpoint/2010/main" val="3640208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Ganache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Testing Ethereum environment for developers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Available as GUI and command-line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Truffle Framework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Framework and tools for Solidity development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Starter kits (boxes)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Compile, migrate, deploy, run, test Solidity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 descr="Summary">
            <a:extLst>
              <a:ext uri="{FF2B5EF4-FFF2-40B4-BE49-F238E27FC236}">
                <a16:creationId xmlns:a16="http://schemas.microsoft.com/office/drawing/2014/main" id="{697EF775-E6E4-48D9-ABD0-A6B3C7831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66413" y="3874180"/>
            <a:ext cx="1785442" cy="245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822" y="4940117"/>
            <a:ext cx="10965423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Ganache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10822" y="5747396"/>
            <a:ext cx="10965423" cy="692873"/>
          </a:xfrm>
        </p:spPr>
        <p:txBody>
          <a:bodyPr/>
          <a:lstStyle/>
          <a:p>
            <a:r>
              <a:rPr lang="en-US" dirty="0"/>
              <a:t>Run a Local Ethereum Development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D06DC-FB9A-4E19-B662-B3452A00B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254" y="1250734"/>
            <a:ext cx="6602558" cy="342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6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Truffle and Ganache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http://www.kingsland.academy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BEA5F5-85BF-4AAD-B3A8-2FA06AF94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3C9F-A632-4EB6-B800-88882AFE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666538"/>
          </a:xfrm>
        </p:spPr>
        <p:txBody>
          <a:bodyPr>
            <a:normAutofit/>
          </a:bodyPr>
          <a:lstStyle/>
          <a:p>
            <a:r>
              <a:rPr lang="en-US" dirty="0"/>
              <a:t>Truffle Framework:</a:t>
            </a:r>
          </a:p>
          <a:p>
            <a:pPr lvl="1"/>
            <a:r>
              <a:rPr lang="en-US" dirty="0">
                <a:hlinkClick r:id="rId2"/>
              </a:rPr>
              <a:t>http://truffleframework.com</a:t>
            </a:r>
          </a:p>
          <a:p>
            <a:pPr lvl="1"/>
            <a:r>
              <a:rPr lang="en-US" dirty="0">
                <a:hlinkClick r:id="rId2"/>
              </a:rPr>
              <a:t>http://truffleframework.com/docs/</a:t>
            </a:r>
            <a:r>
              <a:rPr lang="en-US" dirty="0"/>
              <a:t> </a:t>
            </a:r>
            <a:endParaRPr lang="en-US" u="sng" dirty="0"/>
          </a:p>
          <a:p>
            <a:pPr>
              <a:spcBef>
                <a:spcPts val="1800"/>
              </a:spcBef>
            </a:pPr>
            <a:r>
              <a:rPr lang="en-US" dirty="0"/>
              <a:t>Ganache:</a:t>
            </a:r>
          </a:p>
          <a:p>
            <a:pPr lvl="1"/>
            <a:r>
              <a:rPr lang="en-US" dirty="0">
                <a:hlinkClick r:id="rId3"/>
              </a:rPr>
              <a:t>http://truffleframework.com/ganache/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http://truffleframework.com/docs/ganache/using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55D198-D05F-44AB-AF75-2696FDF8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8709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1151124"/>
            <a:ext cx="7124797" cy="5570355"/>
          </a:xfrm>
        </p:spPr>
        <p:txBody>
          <a:bodyPr>
            <a:normAutofit/>
          </a:bodyPr>
          <a:lstStyle/>
          <a:p>
            <a:r>
              <a:rPr lang="en-US" dirty="0"/>
              <a:t>Ganache is part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Truffle Suite</a:t>
            </a:r>
          </a:p>
          <a:p>
            <a:pPr lvl="1"/>
            <a:r>
              <a:rPr lang="en-US" dirty="0"/>
              <a:t>Quickly fire up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personal Ethereum blockchain environment</a:t>
            </a:r>
          </a:p>
          <a:p>
            <a:pPr lvl="1"/>
            <a:r>
              <a:rPr lang="en-US" dirty="0"/>
              <a:t>Ships with an internal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JavaScript-based</a:t>
            </a:r>
            <a:r>
              <a:rPr lang="en-US" dirty="0"/>
              <a:t> implementation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Ethereum blockchain</a:t>
            </a:r>
          </a:p>
          <a:p>
            <a:pPr lvl="1"/>
            <a:r>
              <a:rPr lang="en-US" dirty="0"/>
              <a:t>Visual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mnemonic</a:t>
            </a:r>
            <a:r>
              <a:rPr lang="en-US" dirty="0"/>
              <a:t> &amp;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account info</a:t>
            </a:r>
          </a:p>
          <a:p>
            <a:pPr lvl="1"/>
            <a:r>
              <a:rPr lang="en-US" dirty="0"/>
              <a:t>See the current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status of all accounts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Ganache?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430A7-8EA0-4EDD-8DEE-5BC376625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432945"/>
            <a:ext cx="3688080" cy="45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42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22701C-7C77-4385-9C88-30BF9CEB5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924886-46EE-4163-9A77-4B7FA1FD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Ganache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DCB86-0C65-4922-AC0C-810C700E6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638" y="1141304"/>
            <a:ext cx="8031549" cy="49583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991351-B7CD-422F-BD8C-3DE013EE9183}"/>
              </a:ext>
            </a:extLst>
          </p:cNvPr>
          <p:cNvSpPr/>
          <p:nvPr/>
        </p:nvSpPr>
        <p:spPr>
          <a:xfrm>
            <a:off x="2422411" y="6206647"/>
            <a:ext cx="73440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hlinkClick r:id="rId3"/>
              </a:rPr>
              <a:t>https://github.com/trufflesuite/ganache/releases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944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Ganache – Accounts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02753C-F0DE-4E8F-A246-780CACEC4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80" y="1131573"/>
            <a:ext cx="10185832" cy="52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3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1151124"/>
            <a:ext cx="12000010" cy="5570355"/>
          </a:xfrm>
        </p:spPr>
        <p:txBody>
          <a:bodyPr>
            <a:normAutofit/>
          </a:bodyPr>
          <a:lstStyle/>
          <a:p>
            <a:r>
              <a:rPr lang="en-US" sz="3600" dirty="0"/>
              <a:t>Log output of Ganache’s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internal blockchain</a:t>
            </a:r>
          </a:p>
          <a:p>
            <a:pPr lvl="1"/>
            <a:r>
              <a:rPr lang="en-US" sz="3600" dirty="0"/>
              <a:t>Responses and other vital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debugging 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Ganache – Block Explorer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959275-D0DB-4593-989C-49A96E2E9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87" y="2733472"/>
            <a:ext cx="5946448" cy="370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01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6EA9D-952A-462D-9477-303CB0027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FCE67-7D05-43A8-873F-988A7AD1D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Command-line Ethereum environment (formerly called </a:t>
            </a:r>
            <a:r>
              <a:rPr lang="en-US" noProof="1"/>
              <a:t>TestRPC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Run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ganache-cli</a:t>
            </a:r>
            <a:r>
              <a:rPr lang="en-US" dirty="0"/>
              <a:t> as docker image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Install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ganache-cli </a:t>
            </a:r>
            <a:r>
              <a:rPr lang="en-US" dirty="0"/>
              <a:t>as local Node.js package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Run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ganache-cli </a:t>
            </a:r>
            <a:r>
              <a:rPr lang="en-US" dirty="0"/>
              <a:t>from the console: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CD051B-14E2-40B3-9B53-60340F95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Ganache CLI (Command-Line)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9E89B2-03EC-4D04-8A59-1968C0A5B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24" y="2667000"/>
            <a:ext cx="109440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docker run -it -p 8545:8545 trufflesuite/ganache-cli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20175B-3842-4BE7-AD16-67893E991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24" y="4184252"/>
            <a:ext cx="109440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npm install –g ganache-cli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4A664E-1DFB-4FDC-8E5D-BCDF77DDC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24" y="5638800"/>
            <a:ext cx="109440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ganache-cli</a:t>
            </a:r>
          </a:p>
        </p:txBody>
      </p:sp>
    </p:spTree>
    <p:extLst>
      <p:ext uri="{BB962C8B-B14F-4D97-AF65-F5344CB8AC3E}">
        <p14:creationId xmlns:p14="http://schemas.microsoft.com/office/powerpoint/2010/main" val="356788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2ECA75-4F38-4EB5-BD79-B7FD09BB2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ADC76D-2EFC-47B8-A1A4-79EB7E50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Ganache CLI (Command-Line)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F51A20-5CE1-4C44-9E30-B7B53C000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07" y="1104088"/>
            <a:ext cx="10073409" cy="53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5926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2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3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4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5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8889</TotalTime>
  <Words>963</Words>
  <Application>Microsoft Office PowerPoint</Application>
  <PresentationFormat>Custom</PresentationFormat>
  <Paragraphs>204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Truffle and Ganache</vt:lpstr>
      <vt:lpstr>Table of Contents</vt:lpstr>
      <vt:lpstr>Ganache</vt:lpstr>
      <vt:lpstr>What is Ganache?</vt:lpstr>
      <vt:lpstr>Installing Ganache</vt:lpstr>
      <vt:lpstr>Ganache – Accounts</vt:lpstr>
      <vt:lpstr>Ganache – Block Explorer</vt:lpstr>
      <vt:lpstr>Ganache CLI (Command-Line)</vt:lpstr>
      <vt:lpstr>Ganache CLI (Command-Line)</vt:lpstr>
      <vt:lpstr>Connecting from Remix IDE to Ganache</vt:lpstr>
      <vt:lpstr>Truffle Framework</vt:lpstr>
      <vt:lpstr>Truffle</vt:lpstr>
      <vt:lpstr>Truffle</vt:lpstr>
      <vt:lpstr>Running Truffle</vt:lpstr>
      <vt:lpstr>Truffle: Creating a New Empty App</vt:lpstr>
      <vt:lpstr>Truffle: Adding Contracts (Solidity Code)</vt:lpstr>
      <vt:lpstr>Truffle: Compiling Contracts</vt:lpstr>
      <vt:lpstr>Truffle: Run Ganache or Ganache CLI</vt:lpstr>
      <vt:lpstr>Truffle: Configure Networks</vt:lpstr>
      <vt:lpstr>Truffle Dev Console</vt:lpstr>
      <vt:lpstr>Truffle Deployment: Migrate</vt:lpstr>
      <vt:lpstr>Truffle Deployment: Execute the Migrations</vt:lpstr>
      <vt:lpstr>Interacting with the Deployed Contracts</vt:lpstr>
      <vt:lpstr>Invoking Contract's Functionality</vt:lpstr>
      <vt:lpstr>Creating a New Contract Instance</vt:lpstr>
      <vt:lpstr>Truffle: Unit Testing Smart Contracts</vt:lpstr>
      <vt:lpstr>Truffle: Running the Tests</vt:lpstr>
      <vt:lpstr>Exercise: Install Truffle and Ganache</vt:lpstr>
      <vt:lpstr>Summary</vt:lpstr>
      <vt:lpstr>Truffle and Ganache</vt:lpstr>
      <vt:lpstr>Resources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Truffle and Ganache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532</cp:revision>
  <dcterms:created xsi:type="dcterms:W3CDTF">2014-01-02T17:00:34Z</dcterms:created>
  <dcterms:modified xsi:type="dcterms:W3CDTF">2018-02-15T12:52:23Z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