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3"/>
  </p:notesMasterIdLst>
  <p:handoutMasterIdLst>
    <p:handoutMasterId r:id="rId34"/>
  </p:handoutMasterIdLst>
  <p:sldIdLst>
    <p:sldId id="274" r:id="rId3"/>
    <p:sldId id="437" r:id="rId4"/>
    <p:sldId id="436" r:id="rId5"/>
    <p:sldId id="438" r:id="rId6"/>
    <p:sldId id="439" r:id="rId7"/>
    <p:sldId id="441" r:id="rId8"/>
    <p:sldId id="414" r:id="rId9"/>
    <p:sldId id="415" r:id="rId10"/>
    <p:sldId id="417" r:id="rId11"/>
    <p:sldId id="416" r:id="rId12"/>
    <p:sldId id="429" r:id="rId13"/>
    <p:sldId id="418" r:id="rId14"/>
    <p:sldId id="419" r:id="rId15"/>
    <p:sldId id="430" r:id="rId16"/>
    <p:sldId id="431" r:id="rId17"/>
    <p:sldId id="432" r:id="rId18"/>
    <p:sldId id="420" r:id="rId19"/>
    <p:sldId id="421" r:id="rId20"/>
    <p:sldId id="422" r:id="rId21"/>
    <p:sldId id="423" r:id="rId22"/>
    <p:sldId id="424" r:id="rId23"/>
    <p:sldId id="425" r:id="rId24"/>
    <p:sldId id="426" r:id="rId25"/>
    <p:sldId id="427" r:id="rId26"/>
    <p:sldId id="434" r:id="rId27"/>
    <p:sldId id="433" r:id="rId28"/>
    <p:sldId id="435" r:id="rId29"/>
    <p:sldId id="349" r:id="rId30"/>
    <p:sldId id="398" r:id="rId31"/>
    <p:sldId id="428" r:id="rId3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437"/>
            <p14:sldId id="436"/>
          </p14:sldIdLst>
        </p14:section>
        <p14:section name="Objectives" id="{BC4A3995-4CED-4320-A673-95328C9C809D}">
          <p14:sldIdLst>
            <p14:sldId id="438"/>
            <p14:sldId id="439"/>
            <p14:sldId id="441"/>
            <p14:sldId id="414"/>
            <p14:sldId id="415"/>
          </p14:sldIdLst>
        </p14:section>
        <p14:section name="Wallet Recovery" id="{42B09074-FA89-4DB5-A5BA-643BE6C4C6CA}">
          <p14:sldIdLst>
            <p14:sldId id="417"/>
            <p14:sldId id="416"/>
            <p14:sldId id="429"/>
          </p14:sldIdLst>
        </p14:section>
        <p14:section name="Calculating a Balance" id="{1DE0D42B-C15A-4ACF-9096-28D285A7E4E0}">
          <p14:sldIdLst>
            <p14:sldId id="418"/>
            <p14:sldId id="419"/>
            <p14:sldId id="430"/>
            <p14:sldId id="431"/>
            <p14:sldId id="432"/>
          </p14:sldIdLst>
        </p14:section>
        <p14:section name="Transaction History" id="{175B49C8-433D-47F6-B6F5-FC8093C07FD7}">
          <p14:sldIdLst>
            <p14:sldId id="420"/>
            <p14:sldId id="421"/>
            <p14:sldId id="422"/>
            <p14:sldId id="423"/>
          </p14:sldIdLst>
        </p14:section>
        <p14:section name="Public Addresses" id="{28F1BC3F-CF3B-4BC2-9AB6-0AC1830E6464}">
          <p14:sldIdLst>
            <p14:sldId id="424"/>
            <p14:sldId id="425"/>
          </p14:sldIdLst>
        </p14:section>
        <p14:section name="Sending Bitcoins" id="{710F925E-6C6D-49F7-9588-E3D60932A69C}">
          <p14:sldIdLst>
            <p14:sldId id="426"/>
            <p14:sldId id="427"/>
            <p14:sldId id="434"/>
            <p14:sldId id="433"/>
            <p14:sldId id="435"/>
          </p14:sldIdLst>
        </p14:section>
        <p14:section name="Conclusion" id="{10E03AB1-9AA8-4E86-9A64-D741901E50A2}">
          <p14:sldIdLst>
            <p14:sldId id="349"/>
            <p14:sldId id="398"/>
            <p14:sldId id="4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B68A0E"/>
    <a:srgbClr val="F29B60"/>
    <a:srgbClr val="FFF0D9"/>
    <a:srgbClr val="FFA72A"/>
    <a:srgbClr val="F0F5FA"/>
    <a:srgbClr val="1A8AFA"/>
    <a:srgbClr val="0097CC"/>
    <a:srgbClr val="FDFFFF"/>
    <a:srgbClr val="603A1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42" autoAdjust="0"/>
    <p:restoredTop sz="94533" autoAdjust="0"/>
  </p:normalViewPr>
  <p:slideViewPr>
    <p:cSldViewPr>
      <p:cViewPr varScale="1">
        <p:scale>
          <a:sx n="89" d="100"/>
          <a:sy n="89" d="100"/>
        </p:scale>
        <p:origin x="293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microsoft.com/office/2015/10/relationships/revisionInfo" Target="revisionInfo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30-Jan-18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30-Jan-18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312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208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86400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62643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77667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50873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59494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72468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30-Jan-18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" name="Picture 2" descr="Academy">
            <a:extLst>
              <a:ext uri="{FF2B5EF4-FFF2-40B4-BE49-F238E27FC236}">
                <a16:creationId xmlns:a16="http://schemas.microsoft.com/office/drawing/2014/main" xmlns="" id="{409CBDA6-FF07-4126-AB0C-3FBB19DE07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12" y="408708"/>
            <a:ext cx="1943099" cy="39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2" descr="Academy">
            <a:extLst>
              <a:ext uri="{FF2B5EF4-FFF2-40B4-BE49-F238E27FC236}">
                <a16:creationId xmlns:a16="http://schemas.microsoft.com/office/drawing/2014/main" xmlns="" id="{8C13E39C-EDDF-4E0A-B6E2-17704F2A41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2" y="304800"/>
            <a:ext cx="2838500" cy="58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58301">
            <a:off x="940577" y="3503318"/>
            <a:ext cx="5494586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80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8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026" name="Picture 2" descr="Academy">
            <a:extLst>
              <a:ext uri="{FF2B5EF4-FFF2-40B4-BE49-F238E27FC236}">
                <a16:creationId xmlns:a16="http://schemas.microsoft.com/office/drawing/2014/main" xmlns="" id="{F6FA964B-A5A1-4D8A-9B76-3C41FD5D40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12" y="408708"/>
            <a:ext cx="1943099" cy="39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30-Jan-18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kingsland.academy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tcoin/bips/blob/master/bip-0044.mediawiki" TargetMode="External"/><Relationship Id="rId2" Type="http://schemas.openxmlformats.org/officeDocument/2006/relationships/hyperlink" Target="https://github.com/bitcoin/bips/blob/master/bip-0039.mediawik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bitcoin/bips/blob/master/bip-0039/english.tx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4ZwRWIF49w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ngsland.academy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get.org/packages/QBitNinja.Client" TargetMode="External"/><Relationship Id="rId2" Type="http://schemas.openxmlformats.org/officeDocument/2006/relationships/hyperlink" Target="https://www.nuget.org/packages/HBitcoin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4ZwRWIF49w" TargetMode="External"/><Relationship Id="rId2" Type="http://schemas.openxmlformats.org/officeDocument/2006/relationships/hyperlink" Target="https://www.gitbook.com/book/programmingblockchain/programmingblockchain/detail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tcoin.org/en/developer-guide" TargetMode="External"/><Relationship Id="rId4" Type="http://schemas.openxmlformats.org/officeDocument/2006/relationships/hyperlink" Target="https://www.codeproject.com/Articles/1115639/Build-your-own-Bitcoin-walle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41412" y="570344"/>
            <a:ext cx="10348699" cy="1250064"/>
          </a:xfrm>
        </p:spPr>
        <p:txBody>
          <a:bodyPr>
            <a:normAutofit/>
          </a:bodyPr>
          <a:lstStyle/>
          <a:p>
            <a:r>
              <a:rPr lang="en-US" dirty="0"/>
              <a:t>Create a Simple Bitcoin Wallet in C#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36612" y="1828800"/>
            <a:ext cx="10653499" cy="1311301"/>
          </a:xfrm>
        </p:spPr>
        <p:txBody>
          <a:bodyPr>
            <a:normAutofit fontScale="92500"/>
          </a:bodyPr>
          <a:lstStyle/>
          <a:p>
            <a:r>
              <a:rPr lang="en-US" dirty="0"/>
              <a:t>Working with HD Wallet, Public Keys, Addresses, Private Keys, Mnemonic Phrases, Transactions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48927" y="5596786"/>
            <a:ext cx="3187613" cy="363552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Academy School of Blockchain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48927" y="5956421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http://kingsland.academy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xmlns="" id="{40A760C3-DE2A-4C15-91F2-26B569F04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4956" y="4624819"/>
            <a:ext cx="3187613" cy="525135"/>
          </a:xfrm>
        </p:spPr>
        <p:txBody>
          <a:bodyPr/>
          <a:lstStyle/>
          <a:p>
            <a:r>
              <a:rPr lang="en-US" dirty="0"/>
              <a:t>Svetlin Nakov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xmlns="" id="{1ADBE6D8-EC94-4623-97B8-FEBE125B1E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957" y="5113190"/>
            <a:ext cx="3187614" cy="444343"/>
          </a:xfrm>
        </p:spPr>
        <p:txBody>
          <a:bodyPr/>
          <a:lstStyle/>
          <a:p>
            <a:r>
              <a:rPr lang="en-US" dirty="0"/>
              <a:t>Technical Trainer</a:t>
            </a:r>
          </a:p>
        </p:txBody>
      </p:sp>
      <p:pic>
        <p:nvPicPr>
          <p:cNvPr id="9" name="Picture 2" descr="Academy">
            <a:extLst>
              <a:ext uri="{FF2B5EF4-FFF2-40B4-BE49-F238E27FC236}">
                <a16:creationId xmlns:a16="http://schemas.microsoft.com/office/drawing/2014/main" xmlns="" id="{891F7FDE-2EC2-4C96-A35A-C4683B8E4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55" y="3581400"/>
            <a:ext cx="3187613" cy="65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Резултат с изображение за blockchain">
            <a:extLst>
              <a:ext uri="{FF2B5EF4-FFF2-40B4-BE49-F238E27FC236}">
                <a16:creationId xmlns:a16="http://schemas.microsoft.com/office/drawing/2014/main" xmlns="" id="{21005A6D-506B-4EDE-A8A6-4FA042CD034C}"/>
              </a:ext>
            </a:extLst>
          </p:cNvPr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531" y="3366876"/>
            <a:ext cx="7108984" cy="3110124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dirty="0">
                <a:solidFill>
                  <a:srgbClr val="F3BE60"/>
                </a:solidFill>
              </a:rPr>
              <a:t>recover</a:t>
            </a:r>
            <a:r>
              <a:rPr lang="en-US" dirty="0"/>
              <a:t> a lost wallet from a backup you need:</a:t>
            </a:r>
          </a:p>
          <a:p>
            <a:pPr lvl="1"/>
            <a:r>
              <a:rPr lang="en-US" dirty="0">
                <a:solidFill>
                  <a:srgbClr val="F3BE60"/>
                </a:solidFill>
              </a:rPr>
              <a:t>Mnemonic phrase </a:t>
            </a:r>
            <a:r>
              <a:rPr lang="en-US" dirty="0"/>
              <a:t>(12 / 24 words)</a:t>
            </a:r>
          </a:p>
          <a:p>
            <a:pPr lvl="1"/>
            <a:r>
              <a:rPr lang="en-US" dirty="0">
                <a:solidFill>
                  <a:srgbClr val="F3BE60"/>
                </a:solidFill>
              </a:rPr>
              <a:t>Password</a:t>
            </a:r>
            <a:r>
              <a:rPr lang="en-US" dirty="0"/>
              <a:t> (to protect the mnemonic phrase)</a:t>
            </a:r>
          </a:p>
          <a:p>
            <a:pPr lvl="1"/>
            <a:r>
              <a:rPr lang="en-US" dirty="0"/>
              <a:t>Both known only at </a:t>
            </a:r>
            <a:r>
              <a:rPr lang="en-US" dirty="0">
                <a:solidFill>
                  <a:srgbClr val="F3BE60"/>
                </a:solidFill>
              </a:rPr>
              <a:t>creation time</a:t>
            </a:r>
          </a:p>
          <a:p>
            <a:pPr>
              <a:spcBef>
                <a:spcPts val="1800"/>
              </a:spcBef>
            </a:pPr>
            <a:r>
              <a:rPr lang="en-US" dirty="0"/>
              <a:t>Most wallets are based on the HD wallets standards</a:t>
            </a:r>
          </a:p>
          <a:p>
            <a:pPr lvl="1"/>
            <a:r>
              <a:rPr lang="en-US" dirty="0">
                <a:hlinkClick r:id="rId2"/>
              </a:rPr>
              <a:t>BIP39</a:t>
            </a:r>
            <a:r>
              <a:rPr lang="en-US" dirty="0"/>
              <a:t> – from mnemonic to seed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hlinkClick r:id="rId3"/>
              </a:rPr>
              <a:t>BIP44</a:t>
            </a:r>
            <a:r>
              <a:rPr lang="en-US" dirty="0"/>
              <a:t> – hierarchical key derivation</a:t>
            </a:r>
            <a:endParaRPr lang="en-US" dirty="0">
              <a:solidFill>
                <a:srgbClr val="F3BE60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Recover a Wallet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xmlns="" id="{E3555EAC-475A-4F84-B0FB-C4A55F74623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612" y="1468280"/>
            <a:ext cx="1905000" cy="158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8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6437399" cy="5570355"/>
          </a:xfrm>
        </p:spPr>
        <p:txBody>
          <a:bodyPr/>
          <a:lstStyle/>
          <a:p>
            <a:r>
              <a:rPr lang="en-US" dirty="0">
                <a:solidFill>
                  <a:srgbClr val="F3BE60"/>
                </a:solidFill>
              </a:rPr>
              <a:t>Wrong </a:t>
            </a:r>
            <a:r>
              <a:rPr lang="en-US" dirty="0"/>
              <a:t>mnemonic phrase / password </a:t>
            </a:r>
            <a:r>
              <a:rPr lang="en-US" dirty="0">
                <a:solidFill>
                  <a:srgbClr val="F3BE60"/>
                </a:solidFill>
              </a:rPr>
              <a:t>generates different </a:t>
            </a:r>
            <a:r>
              <a:rPr lang="en-US" dirty="0"/>
              <a:t>wallet</a:t>
            </a:r>
          </a:p>
          <a:p>
            <a:pPr lvl="1"/>
            <a:r>
              <a:rPr lang="en-US" dirty="0">
                <a:solidFill>
                  <a:srgbClr val="F3BE60"/>
                </a:solidFill>
              </a:rPr>
              <a:t>Exception</a:t>
            </a:r>
            <a:r>
              <a:rPr lang="en-US" dirty="0"/>
              <a:t> is thrown if a non-word is used </a:t>
            </a:r>
          </a:p>
          <a:p>
            <a:pPr lvl="1"/>
            <a:r>
              <a:rPr lang="en-US" dirty="0"/>
              <a:t>Non-word == not in the </a:t>
            </a:r>
            <a:r>
              <a:rPr lang="en-US" dirty="0">
                <a:hlinkClick r:id="rId2"/>
              </a:rPr>
              <a:t>English dictionary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Mnemonic Phrase and Password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767" y="1151121"/>
            <a:ext cx="3962400" cy="3405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887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684" y="4995549"/>
            <a:ext cx="10815551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B</a:t>
            </a:r>
            <a:r>
              <a:rPr lang="bg-BG" dirty="0"/>
              <a:t>a</a:t>
            </a:r>
            <a:r>
              <a:rPr lang="en-US" dirty="0"/>
              <a:t>l</a:t>
            </a:r>
            <a:r>
              <a:rPr lang="bg-BG" dirty="0"/>
              <a:t>a</a:t>
            </a:r>
            <a:r>
              <a:rPr lang="en-US" dirty="0"/>
              <a:t>n</a:t>
            </a:r>
            <a:r>
              <a:rPr lang="bg-BG" dirty="0"/>
              <a:t>c</a:t>
            </a:r>
            <a:r>
              <a:rPr lang="en-US" dirty="0"/>
              <a:t>e</a:t>
            </a:r>
            <a:r>
              <a:rPr lang="bg-BG" dirty="0"/>
              <a:t> </a:t>
            </a:r>
            <a:r>
              <a:rPr lang="en-US" dirty="0"/>
              <a:t>o</a:t>
            </a:r>
            <a:r>
              <a:rPr lang="bg-BG" dirty="0"/>
              <a:t>f </a:t>
            </a:r>
            <a:r>
              <a:rPr lang="en-US" dirty="0"/>
              <a:t>a</a:t>
            </a:r>
            <a:r>
              <a:rPr lang="bg-BG" dirty="0"/>
              <a:t> </a:t>
            </a:r>
            <a:r>
              <a:rPr lang="en-US" dirty="0"/>
              <a:t>W</a:t>
            </a:r>
            <a:r>
              <a:rPr lang="bg-BG" dirty="0"/>
              <a:t>a</a:t>
            </a:r>
            <a:r>
              <a:rPr lang="en-US" dirty="0"/>
              <a:t>l</a:t>
            </a:r>
            <a:r>
              <a:rPr lang="bg-BG" dirty="0"/>
              <a:t>l</a:t>
            </a:r>
            <a:r>
              <a:rPr lang="en-US" dirty="0"/>
              <a:t>e</a:t>
            </a:r>
            <a:r>
              <a:rPr lang="bg-BG" dirty="0"/>
              <a:t>t</a:t>
            </a:r>
            <a:endParaRPr lang="en-US" dirty="0"/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xmlns="" id="{F2CA321D-2D22-4044-8A4D-A50651A1C0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545" y="1752600"/>
            <a:ext cx="4639734" cy="260985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28190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Addresses keep track of </a:t>
            </a:r>
            <a:r>
              <a:rPr lang="en-US" dirty="0">
                <a:solidFill>
                  <a:srgbClr val="F3BE60"/>
                </a:solidFill>
              </a:rPr>
              <a:t>all transactions</a:t>
            </a:r>
          </a:p>
          <a:p>
            <a:pPr lvl="1"/>
            <a:r>
              <a:rPr lang="en-US" dirty="0"/>
              <a:t>Transactions have an </a:t>
            </a:r>
            <a:r>
              <a:rPr lang="en-US" dirty="0">
                <a:solidFill>
                  <a:srgbClr val="F3BE60"/>
                </a:solidFill>
              </a:rPr>
              <a:t>amount </a:t>
            </a:r>
            <a:r>
              <a:rPr lang="en-US" dirty="0"/>
              <a:t>and</a:t>
            </a:r>
            <a:r>
              <a:rPr lang="en-US" dirty="0">
                <a:solidFill>
                  <a:srgbClr val="F3BE60"/>
                </a:solidFill>
              </a:rPr>
              <a:t> flow 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F3BE60"/>
                </a:solidFill>
              </a:rPr>
              <a:t>sum</a:t>
            </a:r>
            <a:r>
              <a:rPr lang="en-US" dirty="0"/>
              <a:t> of all amounts</a:t>
            </a:r>
            <a:br>
              <a:rPr lang="en-US" dirty="0"/>
            </a:br>
            <a:r>
              <a:rPr lang="en-US" dirty="0"/>
              <a:t>gives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total balance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of the wallet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Balance Calculation</a:t>
            </a: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xmlns="" id="{B28A9C97-0922-4772-8DD7-0040D06B4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12" y="3505200"/>
            <a:ext cx="6269912" cy="275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11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3BE60"/>
                </a:solidFill>
              </a:rPr>
              <a:t>Inputs</a:t>
            </a:r>
            <a:r>
              <a:rPr lang="en-US" dirty="0"/>
              <a:t> (including </a:t>
            </a:r>
            <a:r>
              <a:rPr lang="en-US" dirty="0">
                <a:solidFill>
                  <a:srgbClr val="F3BE60"/>
                </a:solidFill>
              </a:rPr>
              <a:t>signature</a:t>
            </a:r>
            <a:r>
              <a:rPr lang="en-US" dirty="0"/>
              <a:t> data) and the </a:t>
            </a:r>
            <a:r>
              <a:rPr lang="en-US" dirty="0">
                <a:solidFill>
                  <a:srgbClr val="F3BE60"/>
                </a:solidFill>
              </a:rPr>
              <a:t>outputs</a:t>
            </a:r>
            <a:r>
              <a:rPr lang="en-US" dirty="0"/>
              <a:t> are added together and </a:t>
            </a:r>
            <a:r>
              <a:rPr lang="en-US" dirty="0">
                <a:solidFill>
                  <a:srgbClr val="F3BE60"/>
                </a:solidFill>
              </a:rPr>
              <a:t>hashed</a:t>
            </a:r>
          </a:p>
          <a:p>
            <a:r>
              <a:rPr lang="en-US" dirty="0">
                <a:solidFill>
                  <a:srgbClr val="F3BE60"/>
                </a:solidFill>
              </a:rPr>
              <a:t>Inputs</a:t>
            </a:r>
            <a:r>
              <a:rPr lang="en-US" dirty="0"/>
              <a:t> == transaction(s) </a:t>
            </a:r>
            <a:r>
              <a:rPr lang="en-US" dirty="0">
                <a:solidFill>
                  <a:srgbClr val="F3BE60"/>
                </a:solidFill>
              </a:rPr>
              <a:t>proving</a:t>
            </a:r>
            <a:r>
              <a:rPr lang="en-US" dirty="0"/>
              <a:t> available </a:t>
            </a:r>
            <a:r>
              <a:rPr lang="en-US" noProof="1"/>
              <a:t>Bitcoins</a:t>
            </a:r>
            <a:r>
              <a:rPr lang="en-US" dirty="0"/>
              <a:t> to spend</a:t>
            </a:r>
          </a:p>
          <a:p>
            <a:r>
              <a:rPr lang="en-US" dirty="0">
                <a:solidFill>
                  <a:srgbClr val="F3BE60"/>
                </a:solidFill>
              </a:rPr>
              <a:t>Outputs</a:t>
            </a:r>
            <a:r>
              <a:rPr lang="en-US" dirty="0"/>
              <a:t> == </a:t>
            </a:r>
            <a:r>
              <a:rPr lang="en-US" dirty="0">
                <a:solidFill>
                  <a:srgbClr val="F3BE60"/>
                </a:solidFill>
              </a:rPr>
              <a:t>destination</a:t>
            </a:r>
            <a:r>
              <a:rPr lang="en-US" dirty="0"/>
              <a:t> public address and </a:t>
            </a:r>
            <a:r>
              <a:rPr lang="en-US" dirty="0">
                <a:solidFill>
                  <a:srgbClr val="F3BE60"/>
                </a:solidFill>
              </a:rPr>
              <a:t>change address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ID</a:t>
            </a:r>
          </a:p>
        </p:txBody>
      </p:sp>
    </p:spTree>
    <p:extLst>
      <p:ext uri="{BB962C8B-B14F-4D97-AF65-F5344CB8AC3E}">
        <p14:creationId xmlns:p14="http://schemas.microsoft.com/office/powerpoint/2010/main" val="27529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Outputs</a:t>
            </a:r>
            <a:r>
              <a:rPr lang="en-US" dirty="0">
                <a:solidFill>
                  <a:srgbClr val="F3BE60"/>
                </a:solidFill>
              </a:rPr>
              <a:t> transform </a:t>
            </a:r>
            <a:r>
              <a:rPr lang="en-US" dirty="0"/>
              <a:t>into inputs in the following transactions</a:t>
            </a:r>
          </a:p>
          <a:p>
            <a:r>
              <a:rPr lang="en-US" dirty="0"/>
              <a:t>Transactions are themselves </a:t>
            </a:r>
            <a:r>
              <a:rPr lang="en-US" dirty="0">
                <a:solidFill>
                  <a:srgbClr val="F3BE60"/>
                </a:solidFill>
              </a:rPr>
              <a:t>chained</a:t>
            </a:r>
          </a:p>
          <a:p>
            <a:pPr lvl="1"/>
            <a:r>
              <a:rPr lang="en-US" dirty="0">
                <a:solidFill>
                  <a:srgbClr val="F3BE60"/>
                </a:solidFill>
              </a:rPr>
              <a:t>Protection </a:t>
            </a:r>
            <a:r>
              <a:rPr lang="en-US" dirty="0"/>
              <a:t>against double spending</a:t>
            </a:r>
          </a:p>
          <a:p>
            <a:r>
              <a:rPr lang="en-US" dirty="0">
                <a:solidFill>
                  <a:srgbClr val="F3BE60"/>
                </a:solidFill>
              </a:rPr>
              <a:t>If</a:t>
            </a:r>
            <a:r>
              <a:rPr lang="en-US" dirty="0"/>
              <a:t> inputs </a:t>
            </a:r>
            <a:r>
              <a:rPr lang="en-US" dirty="0">
                <a:solidFill>
                  <a:srgbClr val="F3BE60"/>
                </a:solidFill>
              </a:rPr>
              <a:t>&gt;</a:t>
            </a:r>
            <a:r>
              <a:rPr lang="en-US" dirty="0"/>
              <a:t> outputs, the transaction is </a:t>
            </a:r>
            <a:r>
              <a:rPr lang="en-US" dirty="0">
                <a:solidFill>
                  <a:srgbClr val="F3BE60"/>
                </a:solidFill>
              </a:rPr>
              <a:t>rejected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</a:t>
            </a:r>
          </a:p>
        </p:txBody>
      </p:sp>
    </p:spTree>
    <p:extLst>
      <p:ext uri="{BB962C8B-B14F-4D97-AF65-F5344CB8AC3E}">
        <p14:creationId xmlns:p14="http://schemas.microsoft.com/office/powerpoint/2010/main" val="275232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Outputs</a:t>
            </a:r>
            <a:r>
              <a:rPr lang="en-US" dirty="0">
                <a:solidFill>
                  <a:srgbClr val="F3BE60"/>
                </a:solidFill>
              </a:rPr>
              <a:t> == all </a:t>
            </a:r>
            <a:r>
              <a:rPr lang="en-US" dirty="0" err="1">
                <a:solidFill>
                  <a:srgbClr val="F3BE60"/>
                </a:solidFill>
              </a:rPr>
              <a:t>Bitcoins</a:t>
            </a:r>
            <a:r>
              <a:rPr lang="en-US" dirty="0">
                <a:solidFill>
                  <a:srgbClr val="F3BE60"/>
                </a:solidFill>
              </a:rPr>
              <a:t> from </a:t>
            </a:r>
            <a:r>
              <a:rPr lang="en-US" dirty="0"/>
              <a:t>selected as </a:t>
            </a:r>
            <a:r>
              <a:rPr lang="en-US" dirty="0">
                <a:solidFill>
                  <a:srgbClr val="F3BE60"/>
                </a:solidFill>
              </a:rPr>
              <a:t>Inputs </a:t>
            </a:r>
            <a:r>
              <a:rPr lang="en-US" dirty="0"/>
              <a:t>transactions</a:t>
            </a:r>
          </a:p>
          <a:p>
            <a:r>
              <a:rPr lang="en-US" dirty="0">
                <a:solidFill>
                  <a:srgbClr val="F3BE60"/>
                </a:solidFill>
              </a:rPr>
              <a:t>Change</a:t>
            </a:r>
            <a:r>
              <a:rPr lang="en-US" dirty="0"/>
              <a:t> reduces the amount send by returning the specified amount to sender</a:t>
            </a:r>
          </a:p>
          <a:p>
            <a:r>
              <a:rPr lang="en-US" dirty="0"/>
              <a:t>Amount received == Inputs – Outputs – Change – Miner’s fee</a:t>
            </a:r>
          </a:p>
          <a:p>
            <a:r>
              <a:rPr lang="en-US" dirty="0"/>
              <a:t>Change can then be used by the sender as an input in another transaction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184390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684" y="5397317"/>
            <a:ext cx="10815551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/>
              <a:t>History of Transactions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xmlns="" id="{4513B3E0-FC9A-4C9B-9B99-1507FC9DAC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518" y="1925768"/>
            <a:ext cx="2871788" cy="30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66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Every transaction has a </a:t>
            </a:r>
            <a:r>
              <a:rPr lang="en-US">
                <a:solidFill>
                  <a:srgbClr val="F3BE60"/>
                </a:solidFill>
              </a:rPr>
              <a:t>unique ID</a:t>
            </a:r>
          </a:p>
          <a:p>
            <a:r>
              <a:rPr lang="en-US"/>
              <a:t>Having a </a:t>
            </a:r>
            <a:r>
              <a:rPr lang="en-US">
                <a:solidFill>
                  <a:srgbClr val="F3BE60"/>
                </a:solidFill>
              </a:rPr>
              <a:t>history</a:t>
            </a:r>
            <a:r>
              <a:rPr lang="en-US"/>
              <a:t> of all transactions gives </a:t>
            </a:r>
            <a:r>
              <a:rPr lang="en-US">
                <a:solidFill>
                  <a:srgbClr val="F3BE60"/>
                </a:solidFill>
              </a:rPr>
              <a:t>access</a:t>
            </a:r>
            <a:r>
              <a:rPr lang="en-US"/>
              <a:t> to this information</a:t>
            </a:r>
          </a:p>
          <a:p>
            <a:r>
              <a:rPr lang="en-US"/>
              <a:t>In order to </a:t>
            </a:r>
            <a:r>
              <a:rPr lang="en-US">
                <a:solidFill>
                  <a:srgbClr val="F3BE60"/>
                </a:solidFill>
              </a:rPr>
              <a:t>spend</a:t>
            </a:r>
            <a:r>
              <a:rPr lang="en-US"/>
              <a:t> Bitcoins a transaction ID with inflow of Bitcoins must be used</a:t>
            </a:r>
          </a:p>
          <a:p>
            <a:r>
              <a:rPr lang="en-US"/>
              <a:t>Every transaction with </a:t>
            </a:r>
            <a:r>
              <a:rPr lang="en-US">
                <a:solidFill>
                  <a:srgbClr val="F3BE60"/>
                </a:solidFill>
              </a:rPr>
              <a:t>inflow</a:t>
            </a:r>
            <a:r>
              <a:rPr lang="en-US"/>
              <a:t> of Bitcoin is an </a:t>
            </a:r>
            <a:r>
              <a:rPr lang="en-US">
                <a:solidFill>
                  <a:srgbClr val="F3BE60"/>
                </a:solidFill>
              </a:rPr>
              <a:t>outflow</a:t>
            </a:r>
            <a:r>
              <a:rPr lang="en-US"/>
              <a:t> when Bitcoins are spend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 ID</a:t>
            </a:r>
          </a:p>
        </p:txBody>
      </p:sp>
    </p:spTree>
    <p:extLst>
      <p:ext uri="{BB962C8B-B14F-4D97-AF65-F5344CB8AC3E}">
        <p14:creationId xmlns:p14="http://schemas.microsoft.com/office/powerpoint/2010/main" val="238411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Bitcoin: TX I</a:t>
            </a:r>
            <a:r>
              <a:rPr lang="bg-BG" dirty="0"/>
              <a:t>n</a:t>
            </a:r>
            <a:r>
              <a:rPr lang="en-US" dirty="0"/>
              <a:t>p</a:t>
            </a:r>
            <a:r>
              <a:rPr lang="bg-BG" dirty="0"/>
              <a:t>u</a:t>
            </a:r>
            <a:r>
              <a:rPr lang="en-US" dirty="0"/>
              <a:t>t</a:t>
            </a:r>
            <a:r>
              <a:rPr lang="bg-BG" dirty="0"/>
              <a:t> </a:t>
            </a:r>
            <a:r>
              <a:rPr lang="en-US" dirty="0"/>
              <a:t>&amp;</a:t>
            </a:r>
            <a:r>
              <a:rPr lang="bg-BG" dirty="0"/>
              <a:t> </a:t>
            </a:r>
            <a:r>
              <a:rPr lang="en-US" dirty="0"/>
              <a:t>O</a:t>
            </a:r>
            <a:r>
              <a:rPr lang="bg-BG" dirty="0"/>
              <a:t>u</a:t>
            </a:r>
            <a:r>
              <a:rPr lang="en-US" dirty="0"/>
              <a:t>t</a:t>
            </a:r>
            <a:r>
              <a:rPr lang="bg-BG" dirty="0"/>
              <a:t>p</a:t>
            </a:r>
            <a:r>
              <a:rPr lang="en-US" dirty="0"/>
              <a:t>u</a:t>
            </a:r>
            <a:r>
              <a:rPr lang="bg-BG" dirty="0"/>
              <a:t>t</a:t>
            </a:r>
            <a:endParaRPr lang="en-US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xmlns="" id="{956A7855-E083-4070-BCE4-A81B96F03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1114177"/>
            <a:ext cx="10515600" cy="537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33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Wallet's </a:t>
            </a:r>
            <a:r>
              <a:rPr lang="en-US" dirty="0" smtClean="0"/>
              <a:t>Functionality</a:t>
            </a:r>
            <a:endParaRPr lang="en-US" dirty="0"/>
          </a:p>
          <a:p>
            <a:pPr marL="512816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Create</a:t>
            </a:r>
            <a:r>
              <a:rPr lang="en-US" dirty="0"/>
              <a:t> a New Wallet</a:t>
            </a:r>
          </a:p>
          <a:p>
            <a:pPr marL="512816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Recover</a:t>
            </a:r>
            <a:r>
              <a:rPr lang="en-US" dirty="0"/>
              <a:t> by Mnemonic Phrase</a:t>
            </a:r>
          </a:p>
          <a:p>
            <a:pPr marL="512816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Check Account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Balance</a:t>
            </a:r>
          </a:p>
          <a:p>
            <a:pPr marL="512816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View Account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History</a:t>
            </a:r>
          </a:p>
          <a:p>
            <a:pPr marL="512816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Receive</a:t>
            </a:r>
            <a:r>
              <a:rPr lang="en-US" dirty="0"/>
              <a:t> Bitcoins</a:t>
            </a:r>
          </a:p>
          <a:p>
            <a:pPr marL="512816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Send</a:t>
            </a:r>
            <a:r>
              <a:rPr lang="en-US" dirty="0"/>
              <a:t> Bitcoin Transactions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5" name="Graphic 14" descr="Books">
            <a:extLst>
              <a:ext uri="{FF2B5EF4-FFF2-40B4-BE49-F238E27FC236}">
                <a16:creationId xmlns:a16="http://schemas.microsoft.com/office/drawing/2014/main" xmlns="" id="{AC01EFEF-18A5-4B5D-A254-62D12FCDF6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000272" y="4003653"/>
            <a:ext cx="2428140" cy="2428140"/>
          </a:xfrm>
          <a:prstGeom prst="rect">
            <a:avLst/>
          </a:prstGeom>
        </p:spPr>
      </p:pic>
      <p:pic>
        <p:nvPicPr>
          <p:cNvPr id="3" name="Картина 2">
            <a:extLst>
              <a:ext uri="{FF2B5EF4-FFF2-40B4-BE49-F238E27FC236}">
                <a16:creationId xmlns:a16="http://schemas.microsoft.com/office/drawing/2014/main" xmlns="" id="{531072B2-C452-4D20-9863-3E00BD7DB0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0272" y="1409700"/>
            <a:ext cx="2324100" cy="20193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86716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TX – stands for </a:t>
            </a:r>
            <a:r>
              <a:rPr lang="en-US" dirty="0">
                <a:solidFill>
                  <a:srgbClr val="F3BE60"/>
                </a:solidFill>
              </a:rPr>
              <a:t>transaction</a:t>
            </a:r>
          </a:p>
          <a:p>
            <a:r>
              <a:rPr lang="en-US" dirty="0"/>
              <a:t>UTXO – stands for </a:t>
            </a:r>
            <a:r>
              <a:rPr lang="en-US" dirty="0">
                <a:solidFill>
                  <a:srgbClr val="F3BE60"/>
                </a:solidFill>
              </a:rPr>
              <a:t>Unspent Transaction Outputs</a:t>
            </a:r>
          </a:p>
          <a:p>
            <a:pPr lvl="1"/>
            <a:r>
              <a:rPr lang="en-US" dirty="0"/>
              <a:t>Represent</a:t>
            </a:r>
            <a:r>
              <a:rPr lang="en-US" dirty="0">
                <a:solidFill>
                  <a:srgbClr val="F3BE60"/>
                </a:solidFill>
              </a:rPr>
              <a:t> available </a:t>
            </a:r>
            <a:r>
              <a:rPr lang="en-US" dirty="0"/>
              <a:t>Bitcoins to be spent</a:t>
            </a:r>
          </a:p>
          <a:p>
            <a:r>
              <a:rPr lang="en-US" dirty="0">
                <a:solidFill>
                  <a:srgbClr val="F3BE60"/>
                </a:solidFill>
              </a:rPr>
              <a:t>Output</a:t>
            </a:r>
            <a:r>
              <a:rPr lang="en-US" dirty="0"/>
              <a:t> are tied to </a:t>
            </a:r>
            <a:r>
              <a:rPr lang="en-US" dirty="0">
                <a:solidFill>
                  <a:srgbClr val="F3BE60"/>
                </a:solidFill>
              </a:rPr>
              <a:t>transaction ID</a:t>
            </a:r>
            <a:r>
              <a:rPr lang="en-US" dirty="0"/>
              <a:t>, which are hashes of </a:t>
            </a:r>
            <a:r>
              <a:rPr lang="en-US" dirty="0">
                <a:solidFill>
                  <a:srgbClr val="F3BE60"/>
                </a:solidFill>
              </a:rPr>
              <a:t>signed transactions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Notation</a:t>
            </a:r>
          </a:p>
        </p:txBody>
      </p:sp>
    </p:spTree>
    <p:extLst>
      <p:ext uri="{BB962C8B-B14F-4D97-AF65-F5344CB8AC3E}">
        <p14:creationId xmlns:p14="http://schemas.microsoft.com/office/powerpoint/2010/main" val="171439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684" y="5625917"/>
            <a:ext cx="10815551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Public Addresses / Receive Bitcoins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xmlns="" id="{F37CBED3-7FD3-4C0A-85B0-659431DDB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012" y="1468568"/>
            <a:ext cx="5638800" cy="376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65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</a:t>
            </a:r>
            <a:r>
              <a:rPr lang="en-US" dirty="0">
                <a:solidFill>
                  <a:srgbClr val="F3BE60"/>
                </a:solidFill>
              </a:rPr>
              <a:t>receive</a:t>
            </a:r>
            <a:r>
              <a:rPr lang="en-US" dirty="0"/>
              <a:t> the Bitcoins sent from someone else</a:t>
            </a:r>
          </a:p>
          <a:p>
            <a:pPr lvl="1"/>
            <a:r>
              <a:rPr lang="en-US" dirty="0"/>
              <a:t>You need a public address</a:t>
            </a:r>
          </a:p>
          <a:p>
            <a:pPr lvl="1"/>
            <a:r>
              <a:rPr lang="en-US" dirty="0"/>
              <a:t>You wallet generates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private key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public key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address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privacy</a:t>
            </a:r>
            <a:r>
              <a:rPr lang="en-US" dirty="0"/>
              <a:t> / </a:t>
            </a:r>
            <a:r>
              <a:rPr lang="en-US" dirty="0">
                <a:solidFill>
                  <a:srgbClr val="F3BE60"/>
                </a:solidFill>
              </a:rPr>
              <a:t>anonymity</a:t>
            </a:r>
            <a:r>
              <a:rPr lang="en-US" dirty="0"/>
              <a:t> reasons</a:t>
            </a:r>
          </a:p>
          <a:p>
            <a:pPr lvl="1"/>
            <a:r>
              <a:rPr lang="en-US" dirty="0"/>
              <a:t>It is possible to generate </a:t>
            </a:r>
            <a:r>
              <a:rPr lang="en-US" dirty="0">
                <a:solidFill>
                  <a:srgbClr val="F3BE60"/>
                </a:solidFill>
              </a:rPr>
              <a:t>new public address </a:t>
            </a:r>
            <a:r>
              <a:rPr lang="en-US" dirty="0"/>
              <a:t>for each inflow transaction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of Public Addresses</a:t>
            </a:r>
          </a:p>
        </p:txBody>
      </p:sp>
    </p:spTree>
    <p:extLst>
      <p:ext uri="{BB962C8B-B14F-4D97-AF65-F5344CB8AC3E}">
        <p14:creationId xmlns:p14="http://schemas.microsoft.com/office/powerpoint/2010/main" val="225058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684" y="5473517"/>
            <a:ext cx="10815551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bg-BG" dirty="0"/>
              <a:t>S</a:t>
            </a:r>
            <a:r>
              <a:rPr lang="en-US" dirty="0"/>
              <a:t>e</a:t>
            </a:r>
            <a:r>
              <a:rPr lang="bg-BG" dirty="0"/>
              <a:t>n</a:t>
            </a:r>
            <a:r>
              <a:rPr lang="en-US" dirty="0"/>
              <a:t>d</a:t>
            </a:r>
            <a:r>
              <a:rPr lang="bg-BG" dirty="0"/>
              <a:t>i</a:t>
            </a:r>
            <a:r>
              <a:rPr lang="en-US" dirty="0"/>
              <a:t>n</a:t>
            </a:r>
            <a:r>
              <a:rPr lang="bg-BG" dirty="0"/>
              <a:t>g </a:t>
            </a:r>
            <a:r>
              <a:rPr lang="en-US" dirty="0"/>
              <a:t>B</a:t>
            </a:r>
            <a:r>
              <a:rPr lang="bg-BG" dirty="0"/>
              <a:t>i</a:t>
            </a:r>
            <a:r>
              <a:rPr lang="en-US" dirty="0"/>
              <a:t>t</a:t>
            </a:r>
            <a:r>
              <a:rPr lang="bg-BG" dirty="0"/>
              <a:t>c</a:t>
            </a:r>
            <a:r>
              <a:rPr lang="en-US" dirty="0"/>
              <a:t>o</a:t>
            </a:r>
            <a:r>
              <a:rPr lang="bg-BG" dirty="0"/>
              <a:t>i</a:t>
            </a:r>
            <a:r>
              <a:rPr lang="en-US" dirty="0"/>
              <a:t>n</a:t>
            </a:r>
            <a:r>
              <a:rPr lang="bg-BG" dirty="0"/>
              <a:t>s</a:t>
            </a:r>
            <a:endParaRPr lang="en-US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xmlns="" id="{CF94EFFB-3C40-43E3-9DDE-1B06E8A68F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618" y="1206317"/>
            <a:ext cx="6539682" cy="389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7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Choose the </a:t>
            </a:r>
            <a:r>
              <a:rPr lang="en-US">
                <a:solidFill>
                  <a:srgbClr val="F3BE60"/>
                </a:solidFill>
              </a:rPr>
              <a:t>address</a:t>
            </a:r>
            <a:r>
              <a:rPr lang="en-US"/>
              <a:t> you want to send Bitcoins </a:t>
            </a:r>
            <a:r>
              <a:rPr lang="en-US">
                <a:solidFill>
                  <a:srgbClr val="F3BE60"/>
                </a:solidFill>
              </a:rPr>
              <a:t>from</a:t>
            </a:r>
          </a:p>
          <a:p>
            <a:r>
              <a:rPr lang="en-US"/>
              <a:t>Choose the </a:t>
            </a:r>
            <a:r>
              <a:rPr lang="en-US">
                <a:solidFill>
                  <a:srgbClr val="F3BE60"/>
                </a:solidFill>
              </a:rPr>
              <a:t>transaction ID </a:t>
            </a:r>
            <a:r>
              <a:rPr lang="en-US"/>
              <a:t>from</a:t>
            </a:r>
            <a:r>
              <a:rPr lang="en-US">
                <a:solidFill>
                  <a:srgbClr val="F3BE60"/>
                </a:solidFill>
              </a:rPr>
              <a:t> </a:t>
            </a:r>
            <a:r>
              <a:rPr lang="en-US"/>
              <a:t>which Bitcoins will be sent</a:t>
            </a:r>
            <a:endParaRPr lang="en-US">
              <a:solidFill>
                <a:srgbClr val="F3BE60"/>
              </a:solidFill>
            </a:endParaRPr>
          </a:p>
          <a:p>
            <a:r>
              <a:rPr lang="en-US"/>
              <a:t>Choose the </a:t>
            </a:r>
            <a:r>
              <a:rPr lang="en-US">
                <a:solidFill>
                  <a:srgbClr val="F3BE60"/>
                </a:solidFill>
              </a:rPr>
              <a:t>amount to be sent</a:t>
            </a:r>
          </a:p>
          <a:p>
            <a:r>
              <a:rPr lang="en-US"/>
              <a:t>Choose the </a:t>
            </a:r>
            <a:r>
              <a:rPr lang="en-US">
                <a:solidFill>
                  <a:srgbClr val="F3BE60"/>
                </a:solidFill>
              </a:rPr>
              <a:t>amount to be got back</a:t>
            </a:r>
          </a:p>
          <a:p>
            <a:r>
              <a:rPr lang="en-US"/>
              <a:t>Example </a:t>
            </a:r>
            <a:r>
              <a:rPr lang="en-US">
                <a:solidFill>
                  <a:srgbClr val="F3BE60"/>
                </a:solidFill>
              </a:rPr>
              <a:t>of a transaction done by hand </a:t>
            </a:r>
            <a:r>
              <a:rPr lang="en-US"/>
              <a:t>on the </a:t>
            </a:r>
            <a:r>
              <a:rPr lang="en-US">
                <a:solidFill>
                  <a:srgbClr val="F3BE60"/>
                </a:solidFill>
              </a:rPr>
              <a:t>Main network</a:t>
            </a:r>
          </a:p>
          <a:p>
            <a:pPr lvl="1"/>
            <a:r>
              <a:rPr lang="en-US">
                <a:hlinkClick r:id="rId2"/>
              </a:rPr>
              <a:t>https://www.youtube.com/watch?v=X4ZwRWIF49w</a:t>
            </a:r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Send Bitcoins?</a:t>
            </a:r>
          </a:p>
        </p:txBody>
      </p:sp>
    </p:spTree>
    <p:extLst>
      <p:ext uri="{BB962C8B-B14F-4D97-AF65-F5344CB8AC3E}">
        <p14:creationId xmlns:p14="http://schemas.microsoft.com/office/powerpoint/2010/main" val="63637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Inputs</a:t>
            </a:r>
            <a:endParaRPr lang="bg-BG" dirty="0"/>
          </a:p>
        </p:txBody>
      </p:sp>
      <p:pic>
        <p:nvPicPr>
          <p:cNvPr id="2051" name="Picture 3" descr="C:\Users\drumenov\Documents\PhD\P\Block\Week 1\Screenshots\Screenshots for .NET Core\Capture transaction input example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1" y="1627962"/>
            <a:ext cx="10668002" cy="3925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05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Contents</a:t>
            </a:r>
            <a:endParaRPr lang="bg-BG" dirty="0"/>
          </a:p>
        </p:txBody>
      </p:sp>
      <p:pic>
        <p:nvPicPr>
          <p:cNvPr id="1028" name="Picture 4" descr="C:\Users\drumenov\Documents\PhD\P\Block\Week 1\Screenshots\Screenshots for .NET Core\Capture Transaction info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2" y="1187780"/>
            <a:ext cx="11049000" cy="552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851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Results</a:t>
            </a:r>
            <a:endParaRPr lang="bg-BG" dirty="0"/>
          </a:p>
        </p:txBody>
      </p:sp>
      <p:pic>
        <p:nvPicPr>
          <p:cNvPr id="3074" name="Picture 2" descr="C:\Users\drumenov\Documents\PhD\P\Block\Week 1\Screenshots\Screenshots for .NET Core\Capture Transaction confirmed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12" y="1447800"/>
            <a:ext cx="10067401" cy="5045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5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r>
              <a:rPr lang="en-US" dirty="0"/>
              <a:t>Basic functionality of a simple Bitcoin wallet</a:t>
            </a:r>
          </a:p>
          <a:p>
            <a:pPr lvl="1"/>
            <a:r>
              <a:rPr lang="en-US" dirty="0"/>
              <a:t>Based on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NBitcoin</a:t>
            </a:r>
            <a:r>
              <a:rPr lang="en-US" dirty="0"/>
              <a:t> and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HBitcoin</a:t>
            </a:r>
            <a:r>
              <a:rPr lang="en-US" dirty="0"/>
              <a:t> libraries</a:t>
            </a:r>
          </a:p>
          <a:p>
            <a:r>
              <a:rPr lang="en-US" dirty="0"/>
              <a:t>Relationships between functionalities</a:t>
            </a:r>
          </a:p>
          <a:p>
            <a:r>
              <a:rPr lang="en-US" dirty="0"/>
              <a:t>Inner working of transactions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pic>
        <p:nvPicPr>
          <p:cNvPr id="3" name="Picture 2" descr="Summary">
            <a:extLst>
              <a:ext uri="{FF2B5EF4-FFF2-40B4-BE49-F238E27FC236}">
                <a16:creationId xmlns:a16="http://schemas.microsoft.com/office/drawing/2014/main" xmlns="" id="{697EF775-E6E4-48D9-ABD0-A6B3C7831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3412" y="4114800"/>
            <a:ext cx="1554615" cy="2133785"/>
          </a:xfrm>
          <a:prstGeom prst="rect">
            <a:avLst/>
          </a:prstGeom>
        </p:spPr>
      </p:pic>
      <p:pic>
        <p:nvPicPr>
          <p:cNvPr id="7" name="Picture 2" descr="Свързано изображение">
            <a:extLst>
              <a:ext uri="{FF2B5EF4-FFF2-40B4-BE49-F238E27FC236}">
                <a16:creationId xmlns:a16="http://schemas.microsoft.com/office/drawing/2014/main" xmlns="" id="{A6C56B62-8DCB-4A51-B5BF-945CA191B5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867978" y="1578210"/>
            <a:ext cx="2725276" cy="19812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Simple Bitcoin Wallet in C#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http://www.kingsland.academy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10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wallet software will be built using:</a:t>
            </a:r>
          </a:p>
          <a:p>
            <a:pPr lvl="1"/>
            <a:r>
              <a:rPr lang="en-US" dirty="0">
                <a:solidFill>
                  <a:srgbClr val="F3BE60"/>
                </a:solidFill>
              </a:rPr>
              <a:t>C#</a:t>
            </a:r>
            <a:r>
              <a:rPr lang="en-US" dirty="0"/>
              <a:t> and </a:t>
            </a:r>
            <a:r>
              <a:rPr lang="en-US" dirty="0">
                <a:solidFill>
                  <a:srgbClr val="F3BE60"/>
                </a:solidFill>
              </a:rPr>
              <a:t>.NET Core</a:t>
            </a:r>
            <a:endParaRPr lang="en-US" dirty="0"/>
          </a:p>
          <a:p>
            <a:pPr lvl="1"/>
            <a:r>
              <a:rPr lang="en-US" noProof="1">
                <a:solidFill>
                  <a:srgbClr val="F3BE60"/>
                </a:solidFill>
              </a:rPr>
              <a:t>HBitcoin</a:t>
            </a:r>
            <a:r>
              <a:rPr lang="en-US" dirty="0"/>
              <a:t> – high level C# Bitcoin wallet library</a:t>
            </a:r>
          </a:p>
          <a:p>
            <a:pPr lvl="2"/>
            <a:r>
              <a:rPr lang="en-US" dirty="0">
                <a:hlinkClick r:id="rId2"/>
              </a:rPr>
              <a:t>https://www.nuget.org/packages/HBitcoin</a:t>
            </a:r>
            <a:endParaRPr lang="en-US" dirty="0"/>
          </a:p>
          <a:p>
            <a:pPr lvl="1"/>
            <a:r>
              <a:rPr lang="en-US" noProof="1">
                <a:solidFill>
                  <a:srgbClr val="F3BE60"/>
                </a:solidFill>
              </a:rPr>
              <a:t>QBitNinja</a:t>
            </a:r>
            <a:r>
              <a:rPr lang="en-US" dirty="0"/>
              <a:t> – an open source and powerful blockchain API</a:t>
            </a:r>
          </a:p>
          <a:p>
            <a:pPr lvl="2"/>
            <a:r>
              <a:rPr lang="en-US" dirty="0">
                <a:hlinkClick r:id="rId3"/>
              </a:rPr>
              <a:t>https://www.nuget.org/packages/QBitNinja.Client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27237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48BEA5F5-85BF-4AAD-B3A8-2FA06AF94F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843C9F-A632-4EB6-B800-88882AFEB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bg-BG" sz="3600" dirty="0"/>
              <a:t>P</a:t>
            </a:r>
            <a:r>
              <a:rPr lang="en-US" sz="3600" dirty="0"/>
              <a:t>r</a:t>
            </a:r>
            <a:r>
              <a:rPr lang="bg-BG" sz="3600" dirty="0"/>
              <a:t>o</a:t>
            </a:r>
            <a:r>
              <a:rPr lang="en-US" sz="3600" dirty="0"/>
              <a:t>g</a:t>
            </a:r>
            <a:r>
              <a:rPr lang="bg-BG" sz="3600" dirty="0"/>
              <a:t>r</a:t>
            </a:r>
            <a:r>
              <a:rPr lang="en-US" sz="3600" dirty="0"/>
              <a:t>a</a:t>
            </a:r>
            <a:r>
              <a:rPr lang="bg-BG" sz="3600" dirty="0"/>
              <a:t>m</a:t>
            </a:r>
            <a:r>
              <a:rPr lang="en-US" sz="3600" dirty="0"/>
              <a:t>m</a:t>
            </a:r>
            <a:r>
              <a:rPr lang="bg-BG" sz="3600" dirty="0"/>
              <a:t>i</a:t>
            </a:r>
            <a:r>
              <a:rPr lang="en-US" sz="3600" dirty="0"/>
              <a:t>n</a:t>
            </a:r>
            <a:r>
              <a:rPr lang="bg-BG" sz="3600" dirty="0"/>
              <a:t>g </a:t>
            </a:r>
            <a:r>
              <a:rPr lang="bg-BG" sz="3600" dirty="0" err="1"/>
              <a:t>the</a:t>
            </a:r>
            <a:r>
              <a:rPr lang="bg-BG" sz="3600" dirty="0"/>
              <a:t> </a:t>
            </a:r>
            <a:r>
              <a:rPr lang="bg-BG" sz="3600" dirty="0" err="1"/>
              <a:t>Blockchain</a:t>
            </a:r>
            <a:r>
              <a:rPr lang="bg-BG" sz="3600" dirty="0"/>
              <a:t> </a:t>
            </a:r>
            <a:r>
              <a:rPr lang="bg-BG" sz="3600" dirty="0" err="1"/>
              <a:t>in</a:t>
            </a:r>
            <a:r>
              <a:rPr lang="bg-BG" sz="3600" dirty="0"/>
              <a:t> C# - </a:t>
            </a:r>
            <a:r>
              <a:rPr lang="en-US" sz="3600" dirty="0">
                <a:hlinkClick r:id="rId2"/>
              </a:rPr>
              <a:t>https://www.gitbook.com/book/programmingblockchain/programmingblockchain/details</a:t>
            </a:r>
            <a:endParaRPr lang="bg-BG" sz="3600" dirty="0"/>
          </a:p>
          <a:p>
            <a:r>
              <a:rPr lang="en-US" sz="3600" dirty="0" err="1"/>
              <a:t>NBitcoin</a:t>
            </a:r>
            <a:r>
              <a:rPr lang="en-US" sz="3600" dirty="0"/>
              <a:t>: How to make your first transaction with </a:t>
            </a:r>
            <a:r>
              <a:rPr lang="en-US" sz="3600" dirty="0" err="1"/>
              <a:t>Nbitcoin</a:t>
            </a:r>
            <a:r>
              <a:rPr lang="bg-BG" sz="3600" dirty="0"/>
              <a:t> - </a:t>
            </a:r>
            <a:r>
              <a:rPr lang="en-US" sz="3600" dirty="0">
                <a:hlinkClick r:id="rId3"/>
              </a:rPr>
              <a:t>https://www.youtube.com/watch?v=X4ZwRWIF49w</a:t>
            </a:r>
            <a:endParaRPr lang="bg-BG" sz="3600" dirty="0"/>
          </a:p>
          <a:p>
            <a:r>
              <a:rPr lang="bg-BG" sz="3600" dirty="0" err="1"/>
              <a:t>Build</a:t>
            </a:r>
            <a:r>
              <a:rPr lang="bg-BG" sz="3600" dirty="0"/>
              <a:t> </a:t>
            </a:r>
            <a:r>
              <a:rPr lang="bg-BG" sz="3600" dirty="0" err="1"/>
              <a:t>Your</a:t>
            </a:r>
            <a:r>
              <a:rPr lang="bg-BG" sz="3600" dirty="0"/>
              <a:t> </a:t>
            </a:r>
            <a:r>
              <a:rPr lang="bg-BG" sz="3600" dirty="0" err="1"/>
              <a:t>Own</a:t>
            </a:r>
            <a:r>
              <a:rPr lang="bg-BG" sz="3600" dirty="0"/>
              <a:t> </a:t>
            </a:r>
            <a:r>
              <a:rPr lang="bg-BG" sz="3600" dirty="0" err="1"/>
              <a:t>Bitcoin</a:t>
            </a:r>
            <a:r>
              <a:rPr lang="bg-BG" sz="3600" dirty="0"/>
              <a:t> </a:t>
            </a:r>
            <a:r>
              <a:rPr lang="bg-BG" sz="3600" dirty="0" err="1"/>
              <a:t>Wallet</a:t>
            </a:r>
            <a:r>
              <a:rPr lang="bg-BG" sz="3600" dirty="0"/>
              <a:t> - </a:t>
            </a:r>
            <a:r>
              <a:rPr lang="en-US" sz="3600" dirty="0">
                <a:hlinkClick r:id="rId4"/>
              </a:rPr>
              <a:t>https://www.codeproject.com/Articles/1115639/Build-your-own-Bitcoin-wallet</a:t>
            </a:r>
            <a:endParaRPr lang="bg-BG" sz="3600" dirty="0"/>
          </a:p>
          <a:p>
            <a:r>
              <a:rPr lang="bg-BG" sz="3600" dirty="0"/>
              <a:t>B</a:t>
            </a:r>
            <a:r>
              <a:rPr lang="en-US" sz="3600" dirty="0" err="1"/>
              <a:t>i</a:t>
            </a:r>
            <a:r>
              <a:rPr lang="bg-BG" sz="3600" dirty="0"/>
              <a:t>t</a:t>
            </a:r>
            <a:r>
              <a:rPr lang="en-US" sz="3600" dirty="0"/>
              <a:t>c</a:t>
            </a:r>
            <a:r>
              <a:rPr lang="bg-BG" sz="3600" dirty="0"/>
              <a:t>o</a:t>
            </a:r>
            <a:r>
              <a:rPr lang="en-US" sz="3600" dirty="0" err="1"/>
              <a:t>i</a:t>
            </a:r>
            <a:r>
              <a:rPr lang="bg-BG" sz="3600" dirty="0"/>
              <a:t>n </a:t>
            </a:r>
            <a:r>
              <a:rPr lang="en-US" sz="3600" dirty="0"/>
              <a:t>D</a:t>
            </a:r>
            <a:r>
              <a:rPr lang="bg-BG" sz="3600" dirty="0"/>
              <a:t>e</a:t>
            </a:r>
            <a:r>
              <a:rPr lang="en-US" sz="3600" dirty="0"/>
              <a:t>v</a:t>
            </a:r>
            <a:r>
              <a:rPr lang="bg-BG" sz="3600" dirty="0"/>
              <a:t>e</a:t>
            </a:r>
            <a:r>
              <a:rPr lang="en-US" sz="3600" dirty="0"/>
              <a:t>l</a:t>
            </a:r>
            <a:r>
              <a:rPr lang="bg-BG" sz="3600" dirty="0"/>
              <a:t>o</a:t>
            </a:r>
            <a:r>
              <a:rPr lang="en-US" sz="3600" dirty="0"/>
              <a:t>p</a:t>
            </a:r>
            <a:r>
              <a:rPr lang="bg-BG" sz="3600" dirty="0"/>
              <a:t>e</a:t>
            </a:r>
            <a:r>
              <a:rPr lang="en-US" sz="3600" dirty="0"/>
              <a:t>r</a:t>
            </a:r>
            <a:r>
              <a:rPr lang="bg-BG" sz="3600" dirty="0"/>
              <a:t> </a:t>
            </a:r>
            <a:r>
              <a:rPr lang="en-US" sz="3600" dirty="0"/>
              <a:t>G</a:t>
            </a:r>
            <a:r>
              <a:rPr lang="bg-BG" sz="3600" dirty="0"/>
              <a:t>u</a:t>
            </a:r>
            <a:r>
              <a:rPr lang="en-US" sz="3600" dirty="0" err="1"/>
              <a:t>i</a:t>
            </a:r>
            <a:r>
              <a:rPr lang="bg-BG" sz="3600" dirty="0"/>
              <a:t>d</a:t>
            </a:r>
            <a:r>
              <a:rPr lang="en-US" sz="3600" dirty="0"/>
              <a:t>e</a:t>
            </a:r>
            <a:r>
              <a:rPr lang="bg-BG" sz="3600" dirty="0"/>
              <a:t> - </a:t>
            </a:r>
            <a:r>
              <a:rPr lang="en-US" sz="3600" dirty="0">
                <a:hlinkClick r:id="rId5"/>
              </a:rPr>
              <a:t>https://bitcoin.org/en/developer-guide</a:t>
            </a:r>
            <a:endParaRPr lang="bg-BG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355D198-D05F-44AB-AF75-2696FDF8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58709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684" y="4995549"/>
            <a:ext cx="10815551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/>
              <a:t>Bitcoin Wallet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681684" y="5788744"/>
            <a:ext cx="10815551" cy="719034"/>
          </a:xfrm>
        </p:spPr>
        <p:txBody>
          <a:bodyPr/>
          <a:lstStyle/>
          <a:p>
            <a:r>
              <a:rPr lang="en-US" dirty="0" smtClean="0"/>
              <a:t>JSON </a:t>
            </a:r>
            <a:r>
              <a:rPr lang="en-US" dirty="0"/>
              <a:t>File, Addresses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xmlns="" id="{6AC828A6-6CD8-4232-8604-5B13D2DCB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949" y="1170622"/>
            <a:ext cx="4800600" cy="3600450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312125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A simple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.JSON </a:t>
            </a:r>
            <a:r>
              <a:rPr lang="en-US" dirty="0"/>
              <a:t>file / other file holding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seed key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Might be </a:t>
            </a:r>
            <a:r>
              <a:rPr lang="en-US" dirty="0">
                <a:solidFill>
                  <a:srgbClr val="F3BE60"/>
                </a:solidFill>
              </a:rPr>
              <a:t>password </a:t>
            </a:r>
            <a:r>
              <a:rPr lang="en-US" dirty="0"/>
              <a:t>protected</a:t>
            </a: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Created by a </a:t>
            </a:r>
            <a:r>
              <a:rPr lang="en-US" dirty="0">
                <a:solidFill>
                  <a:srgbClr val="F3BE60"/>
                </a:solidFill>
              </a:rPr>
              <a:t>mnemonic phrase</a:t>
            </a:r>
            <a:r>
              <a:rPr lang="en-US" dirty="0"/>
              <a:t> or randomly generated</a:t>
            </a:r>
            <a:endParaRPr lang="en-US" dirty="0">
              <a:solidFill>
                <a:srgbClr val="F3BE60"/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/>
              <a:t>Drives multiple</a:t>
            </a:r>
            <a:r>
              <a:rPr lang="en-US" dirty="0">
                <a:solidFill>
                  <a:srgbClr val="F3BE60"/>
                </a:solidFill>
              </a:rPr>
              <a:t> public-private key pairs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Bitcoin Wallet?</a:t>
            </a: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xmlns="" id="{643691F5-0ACE-4483-A280-8E91B5E55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2783643"/>
            <a:ext cx="11269342" cy="201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4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9DA6EC9A-2809-4E7B-9546-6531A60044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FB794C28-F512-496A-88AF-130F2F50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/ Private Keys, Wallets &amp; Blockchain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8F8F1A72-9B03-4FA4-8818-98F551D94B94}"/>
              </a:ext>
            </a:extLst>
          </p:cNvPr>
          <p:cNvSpPr/>
          <p:nvPr/>
        </p:nvSpPr>
        <p:spPr>
          <a:xfrm>
            <a:off x="3527410" y="1345211"/>
            <a:ext cx="2133600" cy="1110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</a:rPr>
              <a:t>private key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BFBA5E44-B9C4-4719-AB5F-F2F92F29A327}"/>
              </a:ext>
            </a:extLst>
          </p:cNvPr>
          <p:cNvSpPr/>
          <p:nvPr/>
        </p:nvSpPr>
        <p:spPr>
          <a:xfrm>
            <a:off x="6449211" y="1345211"/>
            <a:ext cx="2133600" cy="1110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</a:rPr>
              <a:t>public key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xmlns="" id="{5EFEE5CA-B1B7-4F62-A315-E96BFEC73D20}"/>
              </a:ext>
            </a:extLst>
          </p:cNvPr>
          <p:cNvSpPr/>
          <p:nvPr/>
        </p:nvSpPr>
        <p:spPr>
          <a:xfrm>
            <a:off x="5813410" y="1747231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EC278978-3F26-4723-96BF-70901A78CC2A}"/>
              </a:ext>
            </a:extLst>
          </p:cNvPr>
          <p:cNvSpPr/>
          <p:nvPr/>
        </p:nvSpPr>
        <p:spPr>
          <a:xfrm>
            <a:off x="9371012" y="1345211"/>
            <a:ext cx="2133600" cy="1110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</a:rPr>
              <a:t>address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xmlns="" id="{F70579DE-C546-4D12-8B9A-E99A2E0007A8}"/>
              </a:ext>
            </a:extLst>
          </p:cNvPr>
          <p:cNvSpPr/>
          <p:nvPr/>
        </p:nvSpPr>
        <p:spPr>
          <a:xfrm>
            <a:off x="8735211" y="1747231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A9D8CC14-44AE-4EE1-B9A5-3ABD92759201}"/>
              </a:ext>
            </a:extLst>
          </p:cNvPr>
          <p:cNvSpPr/>
          <p:nvPr/>
        </p:nvSpPr>
        <p:spPr>
          <a:xfrm>
            <a:off x="594559" y="3374407"/>
            <a:ext cx="2133600" cy="1110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</a:rPr>
              <a:t>transaction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E156FB21-4441-47D0-9A80-C861A0708216}"/>
              </a:ext>
            </a:extLst>
          </p:cNvPr>
          <p:cNvGrpSpPr/>
          <p:nvPr/>
        </p:nvGrpSpPr>
        <p:grpSpPr>
          <a:xfrm>
            <a:off x="2924029" y="3300833"/>
            <a:ext cx="3352800" cy="780394"/>
            <a:chOff x="2924029" y="3251694"/>
            <a:chExt cx="3352800" cy="780394"/>
          </a:xfrm>
        </p:grpSpPr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xmlns="" id="{1DB0D664-BBB0-44DC-A66C-14C234C9A569}"/>
                </a:ext>
              </a:extLst>
            </p:cNvPr>
            <p:cNvSpPr/>
            <p:nvPr/>
          </p:nvSpPr>
          <p:spPr>
            <a:xfrm>
              <a:off x="2924029" y="3727288"/>
              <a:ext cx="33528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20636F69-EFDE-4948-9D9B-CE8EADB63173}"/>
                </a:ext>
              </a:extLst>
            </p:cNvPr>
            <p:cNvSpPr txBox="1"/>
            <p:nvPr/>
          </p:nvSpPr>
          <p:spPr>
            <a:xfrm>
              <a:off x="3152629" y="3251694"/>
              <a:ext cx="28641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sign by private key</a:t>
              </a:r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4B53C9B8-929F-4236-B8C5-75BE0A9798AE}"/>
              </a:ext>
            </a:extLst>
          </p:cNvPr>
          <p:cNvSpPr/>
          <p:nvPr/>
        </p:nvSpPr>
        <p:spPr>
          <a:xfrm>
            <a:off x="1898332" y="5213820"/>
            <a:ext cx="2133600" cy="1110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</a:rPr>
              <a:t>signed transaction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xmlns="" id="{F9C4FD24-9F02-42CF-9682-3B11764C1B33}"/>
              </a:ext>
            </a:extLst>
          </p:cNvPr>
          <p:cNvSpPr/>
          <p:nvPr/>
        </p:nvSpPr>
        <p:spPr>
          <a:xfrm>
            <a:off x="7698523" y="5392609"/>
            <a:ext cx="2481178" cy="7532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</a:rPr>
              <a:t>valid / invalid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7C645ED2-5ED1-4426-AD8F-589B476D7229}"/>
              </a:ext>
            </a:extLst>
          </p:cNvPr>
          <p:cNvGrpSpPr/>
          <p:nvPr/>
        </p:nvGrpSpPr>
        <p:grpSpPr>
          <a:xfrm>
            <a:off x="4207482" y="5140246"/>
            <a:ext cx="3286239" cy="780394"/>
            <a:chOff x="3660547" y="4938035"/>
            <a:chExt cx="3286239" cy="780394"/>
          </a:xfrm>
        </p:grpSpPr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xmlns="" id="{CA7C9FC6-9547-478D-8C3E-9D09A4ECCCBC}"/>
                </a:ext>
              </a:extLst>
            </p:cNvPr>
            <p:cNvSpPr/>
            <p:nvPr/>
          </p:nvSpPr>
          <p:spPr>
            <a:xfrm>
              <a:off x="3660547" y="5413629"/>
              <a:ext cx="3286239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DAD18944-6E4B-44DD-9FFA-C380A8384FE3}"/>
                </a:ext>
              </a:extLst>
            </p:cNvPr>
            <p:cNvSpPr txBox="1"/>
            <p:nvPr/>
          </p:nvSpPr>
          <p:spPr>
            <a:xfrm>
              <a:off x="3738844" y="4938035"/>
              <a:ext cx="29677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verify by public key</a:t>
              </a:r>
            </a:p>
          </p:txBody>
        </p:sp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72FB751F-E4B2-48CD-BCA8-A2609AE18381}"/>
              </a:ext>
            </a:extLst>
          </p:cNvPr>
          <p:cNvSpPr/>
          <p:nvPr/>
        </p:nvSpPr>
        <p:spPr>
          <a:xfrm>
            <a:off x="594559" y="1345211"/>
            <a:ext cx="2133600" cy="1110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</a:rPr>
              <a:t>wallet root key (seed)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xmlns="" id="{2B7E5CAC-E686-43A7-9511-92F358ECA91D}"/>
              </a:ext>
            </a:extLst>
          </p:cNvPr>
          <p:cNvSpPr/>
          <p:nvPr/>
        </p:nvSpPr>
        <p:spPr>
          <a:xfrm>
            <a:off x="2882147" y="1747231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E651786C-6A7F-4729-86B5-16EAE0897C49}"/>
              </a:ext>
            </a:extLst>
          </p:cNvPr>
          <p:cNvGrpSpPr/>
          <p:nvPr/>
        </p:nvGrpSpPr>
        <p:grpSpPr>
          <a:xfrm>
            <a:off x="6466648" y="3016353"/>
            <a:ext cx="5037963" cy="1784247"/>
            <a:chOff x="6466648" y="3092552"/>
            <a:chExt cx="5037963" cy="1784247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xmlns="" id="{1D782744-B93D-4285-807E-31E8EC85509C}"/>
                </a:ext>
              </a:extLst>
            </p:cNvPr>
            <p:cNvSpPr/>
            <p:nvPr/>
          </p:nvSpPr>
          <p:spPr>
            <a:xfrm>
              <a:off x="6466648" y="3092552"/>
              <a:ext cx="5037963" cy="1784247"/>
            </a:xfrm>
            <a:prstGeom prst="roundRect">
              <a:avLst>
                <a:gd name="adj" fmla="val 10403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212E06AF-6D2B-4126-B9F2-D2CA4CE1075C}"/>
                </a:ext>
              </a:extLst>
            </p:cNvPr>
            <p:cNvSpPr/>
            <p:nvPr/>
          </p:nvSpPr>
          <p:spPr>
            <a:xfrm>
              <a:off x="6705349" y="3251694"/>
              <a:ext cx="2089217" cy="14531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</a:rPr>
                <a:t>signed transaction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xmlns="" id="{27BFB42F-7FDB-44B7-ACC8-84DDD70C1839}"/>
                </a:ext>
              </a:extLst>
            </p:cNvPr>
            <p:cNvSpPr/>
            <p:nvPr/>
          </p:nvSpPr>
          <p:spPr>
            <a:xfrm>
              <a:off x="9019989" y="3231761"/>
              <a:ext cx="2256024" cy="4563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</a:rPr>
                <a:t>transaction data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xmlns="" id="{A9BE2522-32F8-4963-8FBD-D848742872CA}"/>
                </a:ext>
              </a:extLst>
            </p:cNvPr>
            <p:cNvSpPr/>
            <p:nvPr/>
          </p:nvSpPr>
          <p:spPr>
            <a:xfrm>
              <a:off x="9019989" y="3767928"/>
              <a:ext cx="2256024" cy="4563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</a:rPr>
                <a:t>public key: (x, y)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xmlns="" id="{7B6B4708-E207-4311-BFDF-839E039BE96B}"/>
                </a:ext>
              </a:extLst>
            </p:cNvPr>
            <p:cNvSpPr/>
            <p:nvPr/>
          </p:nvSpPr>
          <p:spPr>
            <a:xfrm>
              <a:off x="9019989" y="4299252"/>
              <a:ext cx="2256024" cy="4563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</a:rPr>
                <a:t>signature: (r, 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1218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6" grpId="0" animBg="1"/>
      <p:bldP spid="18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Think of addresses as </a:t>
            </a:r>
            <a:r>
              <a:rPr lang="en-US" dirty="0">
                <a:solidFill>
                  <a:srgbClr val="F3BE60"/>
                </a:solidFill>
              </a:rPr>
              <a:t>compartments</a:t>
            </a:r>
            <a:r>
              <a:rPr lang="en-US" dirty="0"/>
              <a:t> of a real wallet</a:t>
            </a:r>
          </a:p>
          <a:p>
            <a:r>
              <a:rPr lang="en-US" dirty="0"/>
              <a:t>Keep track of </a:t>
            </a:r>
            <a:r>
              <a:rPr lang="en-US" dirty="0">
                <a:solidFill>
                  <a:srgbClr val="F3BE60"/>
                </a:solidFill>
              </a:rPr>
              <a:t>transactions</a:t>
            </a:r>
          </a:p>
          <a:p>
            <a:r>
              <a:rPr lang="en-US" dirty="0"/>
              <a:t>Can be </a:t>
            </a:r>
            <a:r>
              <a:rPr lang="en-US" dirty="0">
                <a:solidFill>
                  <a:srgbClr val="F3BE60"/>
                </a:solidFill>
              </a:rPr>
              <a:t>visible </a:t>
            </a:r>
            <a:r>
              <a:rPr lang="en-US" dirty="0"/>
              <a:t>with everyone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Public Keys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393" y="1524000"/>
            <a:ext cx="10111654" cy="623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004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public address has a corresponding </a:t>
            </a:r>
            <a:r>
              <a:rPr lang="en-US" dirty="0">
                <a:solidFill>
                  <a:srgbClr val="F3BE60"/>
                </a:solidFill>
              </a:rPr>
              <a:t>private key</a:t>
            </a:r>
          </a:p>
          <a:p>
            <a:r>
              <a:rPr lang="en-US" dirty="0"/>
              <a:t>Should be well</a:t>
            </a:r>
            <a:r>
              <a:rPr lang="en-US" dirty="0">
                <a:solidFill>
                  <a:srgbClr val="F3BE60"/>
                </a:solidFill>
              </a:rPr>
              <a:t> hidden</a:t>
            </a:r>
          </a:p>
          <a:p>
            <a:r>
              <a:rPr lang="en-US" dirty="0"/>
              <a:t>Used to </a:t>
            </a:r>
            <a:r>
              <a:rPr lang="en-US" dirty="0">
                <a:solidFill>
                  <a:srgbClr val="F3BE60"/>
                </a:solidFill>
              </a:rPr>
              <a:t>sign </a:t>
            </a:r>
            <a:r>
              <a:rPr lang="en-US" dirty="0"/>
              <a:t>transactions (send coins)</a:t>
            </a:r>
          </a:p>
          <a:p>
            <a:r>
              <a:rPr lang="en-US" dirty="0"/>
              <a:t>Looks like this: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Privatе Keys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44" y="4443502"/>
            <a:ext cx="11202988" cy="88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698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684" y="5321117"/>
            <a:ext cx="10815551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/>
              <a:t>Wallet Recovery</a:t>
            </a: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xmlns="" id="{F993C610-ACAB-42CD-93D1-6814CF30FC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172" y="1320552"/>
            <a:ext cx="6152573" cy="348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60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676</TotalTime>
  <Words>1005</Words>
  <Application>Microsoft Office PowerPoint</Application>
  <PresentationFormat>Custom</PresentationFormat>
  <Paragraphs>183</Paragraphs>
  <Slides>30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Wingdings</vt:lpstr>
      <vt:lpstr>Wingdings 2</vt:lpstr>
      <vt:lpstr>SoftUni 16x9</vt:lpstr>
      <vt:lpstr>Create a Simple Bitcoin Wallet in C#</vt:lpstr>
      <vt:lpstr>Table of Contents</vt:lpstr>
      <vt:lpstr>Tools</vt:lpstr>
      <vt:lpstr>Bitcoin Wallet</vt:lpstr>
      <vt:lpstr>What is a Bitcoin Wallet?</vt:lpstr>
      <vt:lpstr>Public / Private Keys, Wallets &amp; Blockchain</vt:lpstr>
      <vt:lpstr>Public Keys</vt:lpstr>
      <vt:lpstr>Privatе Keys</vt:lpstr>
      <vt:lpstr>Wallet Recovery</vt:lpstr>
      <vt:lpstr>Recover a Wallet</vt:lpstr>
      <vt:lpstr>Mnemonic Phrase and Password</vt:lpstr>
      <vt:lpstr>Balance of a Wallet</vt:lpstr>
      <vt:lpstr>Balance Calculation</vt:lpstr>
      <vt:lpstr>Transaction ID</vt:lpstr>
      <vt:lpstr>Inputs</vt:lpstr>
      <vt:lpstr>Outputs</vt:lpstr>
      <vt:lpstr>History of Transactions</vt:lpstr>
      <vt:lpstr>Transaction ID</vt:lpstr>
      <vt:lpstr>Bitcoin: TX Input &amp; Output</vt:lpstr>
      <vt:lpstr>Notation</vt:lpstr>
      <vt:lpstr>Public Addresses / Receive Bitcoins</vt:lpstr>
      <vt:lpstr>Use of Public Addresses</vt:lpstr>
      <vt:lpstr>Sending Bitcoins</vt:lpstr>
      <vt:lpstr>How to Send Bitcoins?</vt:lpstr>
      <vt:lpstr>Transaction Inputs</vt:lpstr>
      <vt:lpstr>Transaction Contents</vt:lpstr>
      <vt:lpstr>Transaction Results</vt:lpstr>
      <vt:lpstr>Summary</vt:lpstr>
      <vt:lpstr>Create a Simple Bitcoin Wallet in C#</vt:lpstr>
      <vt:lpstr>Resources</vt:lpstr>
    </vt:vector>
  </TitlesOfParts>
  <Manager/>
  <Company>Academy School of Blockchain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a Simple Bitcoin Wallet in C#</dc:title>
  <dc:subject>Blockchain Academy</dc:subject>
  <dc:creator>SoftUni</dc:creator>
  <cp:keywords>blockchain, training, course, academy, wallet</cp:keywords>
  <dc:description>Academy School of Blockchain: http://www.kingsland.academy</dc:description>
  <cp:lastModifiedBy>Sevgin Mustafov</cp:lastModifiedBy>
  <cp:revision>171</cp:revision>
  <dcterms:created xsi:type="dcterms:W3CDTF">2014-01-02T17:00:34Z</dcterms:created>
  <dcterms:modified xsi:type="dcterms:W3CDTF">2018-01-30T13:50:42Z</dcterms:modified>
  <cp:category>blockchain, training, course, academy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