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74" r:id="rId2"/>
    <p:sldId id="276" r:id="rId3"/>
    <p:sldId id="492" r:id="rId4"/>
    <p:sldId id="592" r:id="rId5"/>
    <p:sldId id="593" r:id="rId6"/>
    <p:sldId id="553" r:id="rId7"/>
    <p:sldId id="554" r:id="rId8"/>
    <p:sldId id="580" r:id="rId9"/>
    <p:sldId id="546" r:id="rId10"/>
    <p:sldId id="572" r:id="rId11"/>
    <p:sldId id="548" r:id="rId12"/>
    <p:sldId id="549" r:id="rId13"/>
    <p:sldId id="591" r:id="rId14"/>
    <p:sldId id="564" r:id="rId15"/>
    <p:sldId id="556" r:id="rId16"/>
    <p:sldId id="558" r:id="rId17"/>
    <p:sldId id="585" r:id="rId18"/>
    <p:sldId id="588" r:id="rId19"/>
    <p:sldId id="587" r:id="rId20"/>
    <p:sldId id="586" r:id="rId21"/>
    <p:sldId id="565" r:id="rId22"/>
    <p:sldId id="568" r:id="rId23"/>
    <p:sldId id="5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Partners" id="{EE245814-E715-48FB-9FE2-931751F41FFB}">
          <p14:sldIdLst>
            <p14:sldId id="592"/>
            <p14:sldId id="593"/>
          </p14:sldIdLst>
        </p14:section>
        <p14:section name="Module Introduction" id="{756A5D1F-40B2-49D5-A80F-F7278E79BF81}">
          <p14:sldIdLst/>
        </p14:section>
        <p14:section name="Course Introduction" id="{EDF3B302-6465-4AB1-A993-0C0284C32F67}">
          <p14:sldIdLst>
            <p14:sldId id="553"/>
            <p14:sldId id="554"/>
            <p14:sldId id="580"/>
          </p14:sldIdLst>
        </p14:section>
        <p14:section name="Trainers and Team" id="{9F7907E7-0414-4C1E-A74E-B36E314E1990}">
          <p14:sldIdLst>
            <p14:sldId id="546"/>
            <p14:sldId id="572"/>
            <p14:sldId id="548"/>
          </p14:sldIdLst>
        </p14:section>
        <p14:section name="Course Objectives" id="{1C8BF495-747C-4DEF-B68B-3E5844D75788}">
          <p14:sldIdLst>
            <p14:sldId id="549"/>
            <p14:sldId id="591"/>
            <p14:sldId id="564"/>
          </p14:sldIdLst>
        </p14:section>
        <p14:section name="Course Organization and Resources" id="{B6E7FD6B-8761-4564-B300-22B43696AF79}">
          <p14:sldIdLst>
            <p14:sldId id="556"/>
            <p14:sldId id="558"/>
            <p14:sldId id="585"/>
            <p14:sldId id="588"/>
            <p14:sldId id="587"/>
            <p14:sldId id="586"/>
          </p14:sldIdLst>
        </p14:section>
        <p14:section name="Conclusion" id="{10E03AB1-9AA8-4E86-9A64-D741901E50A2}">
          <p14:sldIdLst>
            <p14:sldId id="565"/>
            <p14:sldId id="568"/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20" autoAdjust="0"/>
  </p:normalViewPr>
  <p:slideViewPr>
    <p:cSldViewPr snapToGrid="0" showGuides="1">
      <p:cViewPr varScale="1">
        <p:scale>
          <a:sx n="81" d="100"/>
          <a:sy n="81" d="100"/>
        </p:scale>
        <p:origin x="294" y="90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9.7.2019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7594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096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7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427/css-advanced-july-2019#lesson-1241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ddanailova.github.io/baby-album/" TargetMode="External"/><Relationship Id="rId4" Type="http://schemas.openxmlformats.org/officeDocument/2006/relationships/hyperlink" Target="https://donchomitev.github.io/CoffeeShop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forum/categories/68/web-basics" TargetMode="External"/><Relationship Id="rId2" Type="http://schemas.openxmlformats.org/officeDocument/2006/relationships/hyperlink" Target="https://softuni.bg/trainings/2427/css-advanced-july-2019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facebook.com/groups/FrontEndMay2019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427/css-advanced-july-201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52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6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8.png"/><Relationship Id="rId22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52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6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8.png"/><Relationship Id="rId22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87842"/>
            <a:ext cx="12192000" cy="88265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Course Overview</a:t>
            </a:r>
            <a:endParaRPr lang="en-US" sz="400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629"/>
            <a:ext cx="12191999" cy="1391629"/>
          </a:xfrm>
        </p:spPr>
        <p:txBody>
          <a:bodyPr>
            <a:normAutofit/>
          </a:bodyPr>
          <a:lstStyle/>
          <a:p>
            <a:r>
              <a:rPr lang="en-GB" sz="5300" dirty="0" smtClean="0"/>
              <a:t>CSS Advanced</a:t>
            </a:r>
            <a:endParaRPr lang="en-US" sz="4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813533"/>
            <a:ext cx="2951518" cy="413822"/>
          </a:xfrm>
        </p:spPr>
        <p:txBody>
          <a:bodyPr/>
          <a:lstStyle/>
          <a:p>
            <a:r>
              <a:rPr lang="en-US" sz="22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27355"/>
            <a:ext cx="2951518" cy="413822"/>
          </a:xfrm>
        </p:spPr>
        <p:txBody>
          <a:bodyPr/>
          <a:lstStyle/>
          <a:p>
            <a:r>
              <a:rPr lang="en-US" sz="2200" dirty="0">
                <a:hlinkClick r:id="rId3"/>
              </a:rPr>
              <a:t>http://softuni.bg</a:t>
            </a:r>
            <a:endParaRPr lang="en-US" sz="2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838039"/>
            <a:ext cx="2951518" cy="584318"/>
          </a:xfrm>
        </p:spPr>
        <p:txBody>
          <a:bodyPr/>
          <a:lstStyle/>
          <a:p>
            <a:r>
              <a:rPr lang="en-US" sz="3300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147" y="5345497"/>
            <a:ext cx="2951518" cy="491279"/>
          </a:xfrm>
        </p:spPr>
        <p:txBody>
          <a:bodyPr/>
          <a:lstStyle/>
          <a:p>
            <a:r>
              <a:rPr lang="en-US" sz="2700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7" y="2042809"/>
            <a:ext cx="2380811" cy="238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172" y="1196125"/>
            <a:ext cx="11530326" cy="52010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dirty="0"/>
              <a:t>Senior UX/UI </a:t>
            </a:r>
            <a:r>
              <a:rPr lang="en-GB" dirty="0" smtClean="0"/>
              <a:t>Engineer</a:t>
            </a:r>
            <a:r>
              <a:rPr lang="bg-BG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DevriX</a:t>
            </a:r>
            <a:endParaRPr lang="bg-BG" noProof="1" smtClean="0"/>
          </a:p>
          <a:p>
            <a:pPr>
              <a:lnSpc>
                <a:spcPct val="120000"/>
              </a:lnSpc>
            </a:pPr>
            <a:r>
              <a:rPr lang="en-US" noProof="1" smtClean="0"/>
              <a:t>17 years experience with HTML and CSS</a:t>
            </a:r>
          </a:p>
          <a:p>
            <a:pPr>
              <a:lnSpc>
                <a:spcPct val="120000"/>
              </a:lnSpc>
            </a:pPr>
            <a:r>
              <a:rPr lang="en-US" noProof="1" smtClean="0"/>
              <a:t>Started working as a Front-End developer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noProof="1" smtClean="0"/>
              <a:t> when he is 18 years old – at that time Firefox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noProof="1" smtClean="0"/>
              <a:t> did not exist and Internet Explorer 6 was a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noProof="1" smtClean="0"/>
              <a:t>modern browser</a:t>
            </a:r>
          </a:p>
          <a:p>
            <a:pPr marL="0" indent="0">
              <a:lnSpc>
                <a:spcPct val="120000"/>
              </a:lnSpc>
              <a:buNone/>
            </a:pPr>
            <a:endParaRPr lang="en-US" noProof="1" smtClean="0"/>
          </a:p>
          <a:p>
            <a:pPr marL="0" indent="0">
              <a:lnSpc>
                <a:spcPct val="120000"/>
              </a:lnSpc>
              <a:buNone/>
            </a:pPr>
            <a:endParaRPr lang="en-US" noProof="1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Konstantin </a:t>
            </a:r>
            <a:r>
              <a:rPr lang="en-US" dirty="0" err="1" smtClean="0"/>
              <a:t>Dankov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158" y="1749567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5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07974" y="1737482"/>
            <a:ext cx="7565365" cy="35589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/>
              <a:t>Junior Front-End Developer in </a:t>
            </a:r>
            <a:r>
              <a:rPr lang="en-US" sz="3600" dirty="0" err="1" smtClean="0"/>
              <a:t>DevriX</a:t>
            </a:r>
            <a:endParaRPr lang="en-US" sz="3600" dirty="0" smtClean="0"/>
          </a:p>
          <a:p>
            <a:pPr>
              <a:lnSpc>
                <a:spcPct val="120000"/>
              </a:lnSpc>
            </a:pPr>
            <a:r>
              <a:rPr lang="en-US" sz="3600" dirty="0" smtClean="0"/>
              <a:t>Experience </a:t>
            </a:r>
            <a:r>
              <a:rPr lang="en-US" sz="3600" dirty="0"/>
              <a:t>in JS, </a:t>
            </a:r>
            <a:r>
              <a:rPr lang="en-US" sz="3600" dirty="0" smtClean="0"/>
              <a:t>HTML5</a:t>
            </a:r>
            <a:r>
              <a:rPr lang="en-US" sz="3600" dirty="0"/>
              <a:t>, CSS3, </a:t>
            </a:r>
            <a:r>
              <a:rPr lang="en-US" sz="3600" dirty="0" smtClean="0"/>
              <a:t>C#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600" noProof="1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 smtClean="0"/>
              <a:t>Maya Boyadzhieva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187" y="1737482"/>
            <a:ext cx="2997262" cy="299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 Details and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 descr="Ð ÐµÐ·ÑÐ»ÑÐ°Ñ Ñ Ð¸Ð·Ð¾Ð±ÑÐ°Ð¶ÐµÐ½Ð¸Ðµ Ð·Ð° tick pn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087" y="1094307"/>
            <a:ext cx="3091826" cy="30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Lessons: </a:t>
            </a:r>
            <a:r>
              <a:rPr lang="en-US" sz="3600" dirty="0" smtClean="0"/>
              <a:t>~32 </a:t>
            </a:r>
            <a:r>
              <a:rPr lang="en-US" sz="3600" dirty="0"/>
              <a:t>hours (onsite + videos)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Practical exercises (in class): </a:t>
            </a:r>
            <a:r>
              <a:rPr lang="en-US" sz="3600" dirty="0" smtClean="0"/>
              <a:t>~</a:t>
            </a:r>
            <a:r>
              <a:rPr lang="en-US" sz="3600" dirty="0"/>
              <a:t>8</a:t>
            </a:r>
            <a:r>
              <a:rPr lang="en-US" sz="3600" dirty="0" smtClean="0"/>
              <a:t> </a:t>
            </a:r>
            <a:r>
              <a:rPr lang="en-US" sz="3600" dirty="0"/>
              <a:t>hours</a:t>
            </a:r>
          </a:p>
          <a:p>
            <a:pPr>
              <a:lnSpc>
                <a:spcPct val="120000"/>
              </a:lnSpc>
            </a:pPr>
            <a:r>
              <a:rPr lang="en-US" sz="3600" dirty="0" smtClean="0"/>
              <a:t>Defense </a:t>
            </a:r>
            <a:r>
              <a:rPr lang="en-US" sz="3600" dirty="0"/>
              <a:t>date: </a:t>
            </a:r>
            <a:r>
              <a:rPr lang="bg-BG" sz="3600" dirty="0" smtClean="0"/>
              <a:t>11</a:t>
            </a:r>
            <a:r>
              <a:rPr lang="en-US" sz="3600" dirty="0" smtClean="0"/>
              <a:t> August </a:t>
            </a:r>
            <a:r>
              <a:rPr lang="en-US" sz="3600" dirty="0"/>
              <a:t>2019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Retake defense date: </a:t>
            </a:r>
            <a:r>
              <a:rPr lang="en-US" sz="3600" dirty="0" smtClean="0"/>
              <a:t>15 August 2019</a:t>
            </a:r>
            <a:endParaRPr lang="bg-BG" sz="3600" dirty="0" smtClean="0"/>
          </a:p>
          <a:p>
            <a:pPr>
              <a:lnSpc>
                <a:spcPct val="120000"/>
              </a:lnSpc>
            </a:pPr>
            <a:r>
              <a:rPr lang="en-US" sz="3600" dirty="0"/>
              <a:t>Project Defense: 15 minutes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378E31E-907D-4682-B0A2-59B5BEB4C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3048000"/>
            <a:ext cx="2888293" cy="304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6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07975" y="1228617"/>
            <a:ext cx="11700526" cy="5477424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Clr>
                <a:schemeClr val="tx1"/>
              </a:buClr>
              <a:buNone/>
            </a:pPr>
            <a:r>
              <a:rPr lang="en-US" sz="3600" dirty="0" smtClean="0">
                <a:cs typeface="Times New Roman" panose="02020603050405020304" pitchFamily="18" charset="0"/>
              </a:rPr>
              <a:t>Project Defense</a:t>
            </a:r>
            <a:endParaRPr lang="bg-BG" sz="3600" dirty="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buClr>
                <a:schemeClr val="tx1"/>
              </a:buClr>
              <a:buNone/>
            </a:pPr>
            <a:r>
              <a:rPr lang="en-US" sz="3600" dirty="0" smtClean="0">
                <a:cs typeface="Times New Roman" panose="02020603050405020304" pitchFamily="18" charset="0"/>
              </a:rPr>
              <a:t>Requirements </a:t>
            </a:r>
            <a:r>
              <a:rPr lang="en-US" sz="3600" dirty="0">
                <a:cs typeface="Times New Roman" panose="02020603050405020304" pitchFamily="18" charset="0"/>
              </a:rPr>
              <a:t>for Project </a:t>
            </a:r>
            <a:r>
              <a:rPr lang="en-US" sz="3600" dirty="0" smtClean="0">
                <a:cs typeface="Times New Roman" panose="02020603050405020304" pitchFamily="18" charset="0"/>
              </a:rPr>
              <a:t>Assignment:</a:t>
            </a:r>
            <a:r>
              <a:rPr lang="bg-BG" sz="3600" dirty="0" smtClean="0"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4000"/>
              </a:lnSpc>
              <a:buClr>
                <a:schemeClr val="tx1"/>
              </a:buClr>
              <a:buNone/>
            </a:pPr>
            <a:endParaRPr lang="bg-BG" sz="3600" dirty="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buClr>
                <a:schemeClr val="tx1"/>
              </a:buClr>
              <a:buNone/>
            </a:pPr>
            <a:r>
              <a:rPr lang="en-US" sz="3600" dirty="0" smtClean="0"/>
              <a:t>Project </a:t>
            </a:r>
            <a:r>
              <a:rPr lang="en-US" sz="3600" dirty="0"/>
              <a:t>Defense: 15 </a:t>
            </a:r>
            <a:r>
              <a:rPr lang="en-US" sz="3600" dirty="0" smtClean="0"/>
              <a:t>minutes</a:t>
            </a:r>
            <a:endParaRPr lang="bg-BG" sz="3600" dirty="0" smtClean="0"/>
          </a:p>
          <a:p>
            <a:pPr marL="0" indent="0">
              <a:lnSpc>
                <a:spcPct val="114000"/>
              </a:lnSpc>
              <a:buClr>
                <a:schemeClr val="tx1"/>
              </a:buClr>
              <a:buNone/>
            </a:pPr>
            <a:r>
              <a:rPr lang="en-US" sz="3600" dirty="0" smtClean="0"/>
              <a:t>You can defense your project in </a:t>
            </a:r>
            <a:r>
              <a:rPr lang="en-US" sz="3600" dirty="0" err="1" smtClean="0"/>
              <a:t>SoftUni</a:t>
            </a:r>
            <a:r>
              <a:rPr lang="en-US" sz="3600" dirty="0" smtClean="0"/>
              <a:t> or online via Skype</a:t>
            </a:r>
            <a:endParaRPr lang="en-US" sz="3600" dirty="0"/>
          </a:p>
          <a:p>
            <a:pPr marL="0" indent="0">
              <a:lnSpc>
                <a:spcPct val="114000"/>
              </a:lnSpc>
              <a:buClr>
                <a:schemeClr val="tx1"/>
              </a:buClr>
              <a:buNone/>
            </a:pPr>
            <a:r>
              <a:rPr lang="en-US" sz="3600" dirty="0" smtClean="0"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7" name="Rounded Rectangle 6"/>
          <p:cNvSpPr/>
          <p:nvPr/>
        </p:nvSpPr>
        <p:spPr>
          <a:xfrm>
            <a:off x="307975" y="2757804"/>
            <a:ext cx="9512919" cy="7243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en-GB" sz="2400" b="1" dirty="0">
                <a:hlinkClick r:id="rId3"/>
              </a:rPr>
              <a:t>https://softuni.bg/trainings/2427/css-advanced-july-2019#lesson-12418</a:t>
            </a:r>
            <a:endParaRPr lang="bg-BG" sz="2400" b="1" dirty="0"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0374" y="5735782"/>
            <a:ext cx="6235623" cy="970259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en-US" sz="2400" b="1" dirty="0">
                <a:cs typeface="Times New Roman" panose="02020603050405020304" pitchFamily="18" charset="0"/>
                <a:hlinkClick r:id="rId4"/>
              </a:rPr>
              <a:t>https://donchomitev.github.io/CoffeeShop</a:t>
            </a:r>
            <a:r>
              <a:rPr lang="en-US" sz="2400" b="1" dirty="0" smtClean="0">
                <a:cs typeface="Times New Roman" panose="02020603050405020304" pitchFamily="18" charset="0"/>
                <a:hlinkClick r:id="rId4"/>
              </a:rPr>
              <a:t>/</a:t>
            </a:r>
            <a:endParaRPr lang="bg-BG" sz="2400" b="1" dirty="0" smtClean="0"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bg-BG" sz="2400" b="1" dirty="0">
                <a:hlinkClick r:id="rId5"/>
              </a:rPr>
              <a:t>https://ddanailova.github.io/baby-album</a:t>
            </a:r>
            <a:r>
              <a:rPr lang="bg-BG" sz="2400" b="1" dirty="0" smtClean="0">
                <a:hlinkClick r:id="rId5"/>
              </a:rPr>
              <a:t>/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" y="4704825"/>
            <a:ext cx="12190414" cy="768084"/>
          </a:xfrm>
        </p:spPr>
        <p:txBody>
          <a:bodyPr/>
          <a:lstStyle/>
          <a:p>
            <a:r>
              <a:rPr lang="en-US" sz="6000" dirty="0" smtClean="0"/>
              <a:t>Course Organization</a:t>
            </a:r>
            <a:endParaRPr lang="bg-BG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15874" y="6407354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2" descr="http://kesypsy.web.auth.gr/images/icons/calendar-icon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902" y="1212865"/>
            <a:ext cx="2866195" cy="286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86" y="5472909"/>
            <a:ext cx="12190414" cy="768084"/>
          </a:xfrm>
        </p:spPr>
        <p:txBody>
          <a:bodyPr/>
          <a:lstStyle/>
          <a:p>
            <a:r>
              <a:rPr lang="en-US" sz="5200" dirty="0" smtClean="0"/>
              <a:t>Resources</a:t>
            </a:r>
            <a:endParaRPr lang="bg-BG" sz="5200" dirty="0"/>
          </a:p>
        </p:txBody>
      </p:sp>
    </p:spTree>
    <p:extLst>
      <p:ext uri="{BB962C8B-B14F-4D97-AF65-F5344CB8AC3E}">
        <p14:creationId xmlns:p14="http://schemas.microsoft.com/office/powerpoint/2010/main" val="296778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436913"/>
            <a:ext cx="6873338" cy="4960277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700" b="1" dirty="0" smtClean="0">
                <a:solidFill>
                  <a:schemeClr val="bg1"/>
                </a:solidFill>
              </a:rPr>
              <a:t>Mandatory</a:t>
            </a:r>
            <a:endParaRPr lang="en-US" sz="37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700" b="1" dirty="0" smtClean="0">
                <a:solidFill>
                  <a:schemeClr val="tx2">
                    <a:lumMod val="75000"/>
                  </a:schemeClr>
                </a:solidFill>
              </a:rPr>
              <a:t>Final exam </a:t>
            </a:r>
            <a:r>
              <a:rPr lang="en-US" sz="3700" dirty="0" smtClean="0">
                <a:solidFill>
                  <a:schemeClr val="tx2">
                    <a:lumMod val="75000"/>
                  </a:schemeClr>
                </a:solidFill>
              </a:rPr>
              <a:t>– 95%</a:t>
            </a:r>
          </a:p>
          <a:p>
            <a:pPr lvl="1"/>
            <a:r>
              <a:rPr lang="en-US" sz="3700" b="1" dirty="0" smtClean="0">
                <a:solidFill>
                  <a:schemeClr val="tx2">
                    <a:lumMod val="75000"/>
                  </a:schemeClr>
                </a:solidFill>
              </a:rPr>
              <a:t>Exercises &amp; homework</a:t>
            </a:r>
            <a:r>
              <a:rPr lang="en-US" sz="3700" dirty="0" smtClean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700" dirty="0" smtClean="0">
                <a:solidFill>
                  <a:schemeClr val="tx2">
                    <a:lumMod val="75000"/>
                  </a:schemeClr>
                </a:solidFill>
              </a:rPr>
              <a:t>%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700" b="1" dirty="0" smtClean="0">
                <a:solidFill>
                  <a:schemeClr val="bg1"/>
                </a:solidFill>
              </a:rPr>
              <a:t>Bonuses</a:t>
            </a:r>
            <a:endParaRPr lang="en-US" sz="37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700" b="1" dirty="0" smtClean="0">
                <a:solidFill>
                  <a:schemeClr val="tx2">
                    <a:lumMod val="75000"/>
                  </a:schemeClr>
                </a:solidFill>
              </a:rPr>
              <a:t>Presence in class – </a:t>
            </a:r>
            <a:r>
              <a:rPr lang="en-US" sz="3700" dirty="0" smtClean="0">
                <a:solidFill>
                  <a:schemeClr val="tx2">
                    <a:lumMod val="75000"/>
                  </a:schemeClr>
                </a:solidFill>
              </a:rPr>
              <a:t>5% bonus (onsite students only)</a:t>
            </a:r>
            <a:endParaRPr lang="en-US" sz="3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Criteria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483" y="2018759"/>
            <a:ext cx="3773938" cy="43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Each </a:t>
            </a:r>
            <a:r>
              <a:rPr lang="en-US" sz="3200" dirty="0"/>
              <a:t>lesson is followed by a few exercises</a:t>
            </a:r>
          </a:p>
          <a:p>
            <a:r>
              <a:rPr lang="en-US" sz="3200" dirty="0" smtClean="0"/>
              <a:t>Homework </a:t>
            </a:r>
            <a:r>
              <a:rPr lang="en-US" sz="3200" dirty="0"/>
              <a:t>assignments are due in </a:t>
            </a:r>
            <a:r>
              <a:rPr lang="en-US" sz="3200" b="1" dirty="0" smtClean="0"/>
              <a:t>7</a:t>
            </a:r>
            <a:r>
              <a:rPr lang="en-US" sz="3200" dirty="0" smtClean="0"/>
              <a:t> </a:t>
            </a:r>
            <a:r>
              <a:rPr lang="en-US" sz="3200" dirty="0"/>
              <a:t>days after each lesson</a:t>
            </a:r>
          </a:p>
          <a:p>
            <a:r>
              <a:rPr lang="en-US" sz="3200" dirty="0"/>
              <a:t>Submission through the course page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31" y="3384986"/>
            <a:ext cx="3338437" cy="30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0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Autofit/>
          </a:bodyPr>
          <a:lstStyle/>
          <a:p>
            <a:r>
              <a:rPr lang="en-US" sz="3200" dirty="0"/>
              <a:t>The course assignments require to search in Internet</a:t>
            </a:r>
          </a:p>
          <a:p>
            <a:pPr lvl="1"/>
            <a:r>
              <a:rPr lang="en-US" sz="3200" dirty="0"/>
              <a:t>This is an important part of the learning process</a:t>
            </a:r>
          </a:p>
          <a:p>
            <a:pPr lvl="1"/>
            <a:r>
              <a:rPr lang="en-US" sz="3200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sz="3200" dirty="0"/>
              <a:t>Learn to find solutions!</a:t>
            </a:r>
          </a:p>
          <a:p>
            <a:pPr lvl="1"/>
            <a:r>
              <a:rPr lang="en-US" sz="3200" dirty="0"/>
              <a:t>Software development </a:t>
            </a:r>
            <a:r>
              <a:rPr lang="en-US" sz="3200" dirty="0" smtClean="0"/>
              <a:t>includes everyday </a:t>
            </a:r>
            <a:r>
              <a:rPr lang="en-US" sz="3200" dirty="0"/>
              <a:t>searching and learning</a:t>
            </a:r>
          </a:p>
          <a:p>
            <a:pPr lvl="1"/>
            <a:r>
              <a:rPr lang="en-US" sz="3200" dirty="0"/>
              <a:t>No excuses, just learn to study!</a:t>
            </a:r>
          </a:p>
          <a:p>
            <a:pPr lvl="1"/>
            <a:r>
              <a:rPr lang="en-US" sz="3200" dirty="0"/>
              <a:t>Developers learn new technologies, tools, languages every day!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 &amp; Find Solutions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0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website</a:t>
            </a:r>
            <a:r>
              <a:rPr lang="en-US" dirty="0" smtClean="0"/>
              <a:t>:</a:t>
            </a:r>
            <a:endParaRPr lang="bg-BG" dirty="0" smtClean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endParaRPr lang="bg-BG" dirty="0" smtClean="0"/>
          </a:p>
          <a:p>
            <a:pPr>
              <a:lnSpc>
                <a:spcPct val="80000"/>
              </a:lnSpc>
            </a:pPr>
            <a:r>
              <a:rPr lang="en-US" sz="3600" dirty="0"/>
              <a:t>Official discussion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600" dirty="0"/>
              <a:t>:</a:t>
            </a:r>
          </a:p>
          <a:p>
            <a:pPr>
              <a:lnSpc>
                <a:spcPct val="80000"/>
              </a:lnSpc>
            </a:pPr>
            <a:endParaRPr lang="bg-BG" dirty="0" smtClean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</a:t>
            </a:r>
            <a:r>
              <a:rPr lang="en-US" dirty="0"/>
              <a:t>: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Website</a:t>
            </a:r>
            <a:r>
              <a:rPr lang="en-US" dirty="0"/>
              <a:t>, Forum and FB Group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21973" y="1817427"/>
            <a:ext cx="8726743" cy="79432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marL="0" lvl="1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GB" sz="2400" b="1" dirty="0">
                <a:hlinkClick r:id="rId2"/>
              </a:rPr>
              <a:t>https://softuni.bg/trainings/2427/css-advanced-july-2019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621973" y="3491653"/>
            <a:ext cx="8726743" cy="839043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3"/>
              </a:rPr>
              <a:t>https://softuni.bg/forum/categories/68/web-basics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=""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1973" y="5120000"/>
            <a:ext cx="8726743" cy="857719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GB" sz="2400" b="1" dirty="0">
                <a:hlinkClick r:id="rId4"/>
              </a:rPr>
              <a:t>https://www.facebook.com/groups/FrontEndMay2019/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55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Table of </a:t>
            </a:r>
            <a:r>
              <a:rPr lang="en-US" sz="4300" dirty="0" smtClean="0"/>
              <a:t>Content</a:t>
            </a:r>
            <a:endParaRPr lang="bg-BG" sz="430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371604"/>
            <a:ext cx="8188824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 smtClean="0"/>
              <a:t> Introduction</a:t>
            </a:r>
            <a:endParaRPr lang="bg-BG" sz="4000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 smtClean="0"/>
              <a:t> Training and Team</a:t>
            </a:r>
            <a:endParaRPr lang="bg-BG" sz="4000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 smtClean="0"/>
              <a:t> Course Objectives</a:t>
            </a:r>
            <a:endParaRPr lang="bg-BG" sz="4000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 smtClean="0"/>
              <a:t> Course </a:t>
            </a:r>
            <a:r>
              <a:rPr lang="en-US" sz="4000" dirty="0"/>
              <a:t>Organization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You may try many HTML authoring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Recommended:</a:t>
            </a:r>
          </a:p>
          <a:p>
            <a:pPr lvl="2">
              <a:lnSpc>
                <a:spcPct val="100000"/>
              </a:lnSpc>
            </a:pPr>
            <a:r>
              <a:rPr lang="en-US" b="1" dirty="0" smtClean="0"/>
              <a:t>Visual </a:t>
            </a:r>
            <a:r>
              <a:rPr lang="en-US" b="1" dirty="0"/>
              <a:t>Studio </a:t>
            </a:r>
            <a:r>
              <a:rPr lang="en-US" b="1" dirty="0" smtClean="0"/>
              <a:t>Code</a:t>
            </a:r>
          </a:p>
          <a:p>
            <a:pPr lvl="1"/>
            <a:r>
              <a:rPr lang="en-US" dirty="0" smtClean="0"/>
              <a:t>Other notable editors:</a:t>
            </a:r>
          </a:p>
          <a:p>
            <a:pPr lvl="2">
              <a:lnSpc>
                <a:spcPct val="100000"/>
              </a:lnSpc>
            </a:pPr>
            <a:r>
              <a:rPr lang="en-US" dirty="0" err="1"/>
              <a:t>WebStorm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Sublime Text / Atom / Brackets</a:t>
            </a:r>
          </a:p>
          <a:p>
            <a:pPr lvl="2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Editors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6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6286076"/>
            <a:ext cx="12192000" cy="6036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GB" sz="2400" b="1" dirty="0">
                <a:hlinkClick r:id="rId3"/>
              </a:rPr>
              <a:t>https://softuni.bg/trainings/2427/css-advanced-july-2019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2538113"/>
            <a:ext cx="2123136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86" y="2057401"/>
            <a:ext cx="3367743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419" y="3654372"/>
            <a:ext cx="1118740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5359668"/>
            <a:ext cx="1042233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42" y="3810000"/>
            <a:ext cx="4643542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#front-end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=""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9421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=""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7994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CSS Advanced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 Objectives &amp;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437313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69" y="795646"/>
            <a:ext cx="3575462" cy="357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5" y="1350552"/>
            <a:ext cx="11573965" cy="520106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b="1" noProof="1" smtClean="0"/>
              <a:t>Course Topics</a:t>
            </a:r>
            <a:endParaRPr lang="bg-BG" sz="3600" b="1" noProof="1" smtClean="0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600" b="1" noProof="1" smtClean="0"/>
              <a:t>File Organisation, Version Control</a:t>
            </a:r>
            <a:endParaRPr lang="bg-BG" sz="3600" b="1" noProof="1" smtClean="0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600" b="1" noProof="1" smtClean="0"/>
              <a:t>CSS Variables</a:t>
            </a:r>
            <a:endParaRPr lang="bg-BG" sz="3600" b="1" noProof="1" smtClean="0"/>
          </a:p>
          <a:p>
            <a:pPr marL="0" indent="0">
              <a:buNone/>
            </a:pPr>
            <a:r>
              <a:rPr lang="en-US" sz="3600" b="1" noProof="1" smtClean="0"/>
              <a:t>3. CSS Transitions and Animations</a:t>
            </a:r>
          </a:p>
          <a:p>
            <a:pPr marL="0" indent="0">
              <a:buNone/>
            </a:pPr>
            <a:r>
              <a:rPr lang="en-US" sz="3600" b="1" noProof="1" smtClean="0"/>
              <a:t>4</a:t>
            </a:r>
            <a:r>
              <a:rPr lang="en-US" sz="3600" b="1" noProof="1"/>
              <a:t>. CSS </a:t>
            </a:r>
            <a:r>
              <a:rPr lang="en-US" sz="3600" b="1" noProof="1" smtClean="0"/>
              <a:t>Grid</a:t>
            </a:r>
            <a:endParaRPr lang="bg-BG" sz="3600" b="1" noProof="1"/>
          </a:p>
          <a:p>
            <a:pPr marL="0" indent="0">
              <a:buNone/>
            </a:pPr>
            <a:r>
              <a:rPr lang="bg-BG" sz="3600" b="1" noProof="1"/>
              <a:t>5</a:t>
            </a:r>
            <a:r>
              <a:rPr lang="en-US" sz="3600" b="1" noProof="1"/>
              <a:t>. </a:t>
            </a:r>
            <a:r>
              <a:rPr lang="en-US" sz="3600" b="1" noProof="1" smtClean="0"/>
              <a:t>SASS</a:t>
            </a:r>
            <a:endParaRPr lang="en-US" sz="3600" b="1" noProof="1"/>
          </a:p>
          <a:p>
            <a:pPr marL="0" indent="0">
              <a:buNone/>
            </a:pPr>
            <a:endParaRPr lang="en-US" sz="3600" b="1" noProof="1" smtClean="0"/>
          </a:p>
          <a:p>
            <a:pPr marL="0" indent="0">
              <a:buNone/>
            </a:pPr>
            <a:endParaRPr lang="en-US" sz="3600" b="1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Advanced – </a:t>
            </a:r>
            <a:r>
              <a:rPr lang="en-US" dirty="0"/>
              <a:t>Course Topics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761" y="1985513"/>
            <a:ext cx="3593787" cy="441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85405" y="1460664"/>
            <a:ext cx="11281007" cy="47915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sz="3600" b="1" noProof="1"/>
              <a:t>6</a:t>
            </a:r>
            <a:r>
              <a:rPr lang="en-US" sz="3600" b="1" noProof="1" smtClean="0"/>
              <a:t>. Project Consultation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3600" b="1" noProof="1"/>
              <a:t>7</a:t>
            </a:r>
            <a:r>
              <a:rPr lang="en-US" sz="3600" b="1" noProof="1" smtClean="0"/>
              <a:t>. Exam</a:t>
            </a:r>
            <a:endParaRPr lang="en-US" sz="3600" dirty="0"/>
          </a:p>
          <a:p>
            <a:pPr marL="0" indent="0">
              <a:lnSpc>
                <a:spcPct val="100000"/>
              </a:lnSpc>
              <a:buNone/>
            </a:pPr>
            <a:endParaRPr lang="en-US" sz="3600" dirty="0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endParaRPr lang="en-US" sz="3600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Advanced – </a:t>
            </a:r>
            <a:r>
              <a:rPr lang="en-US" dirty="0"/>
              <a:t>Course Topics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83" y="2139935"/>
            <a:ext cx="3593787" cy="441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Trainers and Team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864" y="1043049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8210</TotalTime>
  <Words>570</Words>
  <Application>Microsoft Office PowerPoint</Application>
  <PresentationFormat>Widescreen</PresentationFormat>
  <Paragraphs>145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맑은 고딕</vt:lpstr>
      <vt:lpstr>Arial</vt:lpstr>
      <vt:lpstr>Calibri</vt:lpstr>
      <vt:lpstr>Consolas</vt:lpstr>
      <vt:lpstr>Times New Roman</vt:lpstr>
      <vt:lpstr>Wingdings</vt:lpstr>
      <vt:lpstr>Wingdings 2</vt:lpstr>
      <vt:lpstr>1_SoftUni3_1</vt:lpstr>
      <vt:lpstr>CSS Advanced</vt:lpstr>
      <vt:lpstr>Table of Content</vt:lpstr>
      <vt:lpstr>Have a Question?</vt:lpstr>
      <vt:lpstr>SoftUni Diamond Partners</vt:lpstr>
      <vt:lpstr>SoftUni Diamond Partners</vt:lpstr>
      <vt:lpstr>PowerPoint Presentation</vt:lpstr>
      <vt:lpstr>CSS Advanced – Course Topics</vt:lpstr>
      <vt:lpstr>CSS Advanced – Course Topics</vt:lpstr>
      <vt:lpstr>PowerPoint Presentation</vt:lpstr>
      <vt:lpstr>Konstantin Dankov</vt:lpstr>
      <vt:lpstr>Maya Boyadzhieva</vt:lpstr>
      <vt:lpstr>PowerPoint Presentation</vt:lpstr>
      <vt:lpstr>Training Duration</vt:lpstr>
      <vt:lpstr>Exam</vt:lpstr>
      <vt:lpstr>PowerPoint Presentation</vt:lpstr>
      <vt:lpstr>Evaluation Criteria</vt:lpstr>
      <vt:lpstr>Homework Assignments</vt:lpstr>
      <vt:lpstr>Learn to Search in Internet &amp; Find Solutions</vt:lpstr>
      <vt:lpstr>Website, Forum and FB Group</vt:lpstr>
      <vt:lpstr>Code Editors</vt:lpstr>
      <vt:lpstr>PowerPoint Presentation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Course Intro</dc:title>
  <dc:creator>Alen Paunov</dc:creator>
  <cp:keywords>JS Fundamentals, Software University, SoftUni, programming, coding, software development, education, training, course</cp:keywords>
  <cp:lastModifiedBy>user</cp:lastModifiedBy>
  <cp:revision>363</cp:revision>
  <dcterms:created xsi:type="dcterms:W3CDTF">2018-05-23T13:08:44Z</dcterms:created>
  <dcterms:modified xsi:type="dcterms:W3CDTF">2019-07-09T06:19:21Z</dcterms:modified>
  <cp:category>programming;computer programming;software development;web development</cp:category>
</cp:coreProperties>
</file>