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394" r:id="rId3"/>
    <p:sldId id="395" r:id="rId4"/>
    <p:sldId id="396" r:id="rId5"/>
    <p:sldId id="397" r:id="rId6"/>
    <p:sldId id="398" r:id="rId7"/>
    <p:sldId id="400" r:id="rId8"/>
    <p:sldId id="432" r:id="rId9"/>
    <p:sldId id="433" r:id="rId10"/>
    <p:sldId id="430" r:id="rId11"/>
    <p:sldId id="431" r:id="rId12"/>
    <p:sldId id="409" r:id="rId13"/>
    <p:sldId id="412" r:id="rId14"/>
    <p:sldId id="413" r:id="rId15"/>
    <p:sldId id="416" r:id="rId16"/>
    <p:sldId id="427" r:id="rId17"/>
    <p:sldId id="418" r:id="rId18"/>
    <p:sldId id="419" r:id="rId19"/>
    <p:sldId id="421" r:id="rId20"/>
    <p:sldId id="43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3582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programirane.org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32/strukturi-ot-danni-i-algoritmi" TargetMode="External"/><Relationship Id="rId3" Type="http://schemas.openxmlformats.org/officeDocument/2006/relationships/hyperlink" Target="https://softuni.bg/trainings/2222/algorithms-march-2019-online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www.facebook.com/groups/AlgorithmsMarch201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programira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ElgQD3" TargetMode="External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blocks.org/" TargetMode="External"/><Relationship Id="rId3" Type="http://schemas.openxmlformats.org/officeDocument/2006/relationships/hyperlink" Target="http://www.visualstudio.com/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downloads/" TargetMode="External"/><Relationship Id="rId5" Type="http://schemas.openxmlformats.org/officeDocument/2006/relationships/hyperlink" Target="http://xamarin.com/studio" TargetMode="External"/><Relationship Id="rId4" Type="http://schemas.openxmlformats.org/officeDocument/2006/relationships/hyperlink" Target="http://www.icsharpcode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060726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224297"/>
            <a:ext cx="7547528" cy="1280903"/>
          </a:xfrm>
        </p:spPr>
        <p:txBody>
          <a:bodyPr>
            <a:normAutofit/>
          </a:bodyPr>
          <a:lstStyle/>
          <a:p>
            <a:r>
              <a:rPr lang="en-GB" dirty="0"/>
              <a:t>Course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612" y="448248"/>
            <a:ext cx="1399741" cy="14129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6012" y="463217"/>
            <a:ext cx="2285292" cy="1397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212" y="3942817"/>
            <a:ext cx="4258141" cy="2343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7" y="2286000"/>
            <a:ext cx="1820822" cy="1143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968769"/>
            <a:ext cx="2133598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 (2)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412367" y="1780467"/>
            <a:ext cx="4225628" cy="2952535"/>
            <a:chOff x="7536523" y="3532424"/>
            <a:chExt cx="4225628" cy="2952535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7" name="Straight Arrow Connector 6"/>
            <p:cNvCxnSpPr>
              <a:cxnSpLocks noChangeShapeType="1"/>
              <a:stCxn id="96" idx="6"/>
              <a:endCxn id="9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0" name="Straight Arrow Connector 99"/>
            <p:cNvCxnSpPr>
              <a:cxnSpLocks noChangeShapeType="1"/>
              <a:stCxn id="95" idx="2"/>
              <a:endCxn id="99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Straight Arrow Connector 32"/>
            <p:cNvCxnSpPr>
              <a:cxnSpLocks noChangeShapeType="1"/>
              <a:stCxn id="96" idx="2"/>
              <a:endCxn id="99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Straight Arrow Connector 40"/>
            <p:cNvCxnSpPr>
              <a:cxnSpLocks noChangeShapeType="1"/>
              <a:stCxn id="98" idx="2"/>
              <a:endCxn id="99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4" name="Straight Arrow Connector 54"/>
            <p:cNvCxnSpPr>
              <a:cxnSpLocks noChangeShapeType="1"/>
              <a:stCxn id="99" idx="4"/>
              <a:endCxn id="103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58"/>
            <p:cNvCxnSpPr>
              <a:cxnSpLocks noChangeShapeType="1"/>
              <a:stCxn id="95" idx="4"/>
              <a:endCxn id="103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64"/>
            <p:cNvCxnSpPr>
              <a:cxnSpLocks noChangeShapeType="1"/>
              <a:stCxn id="95" idx="0"/>
              <a:endCxn id="98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TextBox 106"/>
          <p:cNvSpPr txBox="1"/>
          <p:nvPr/>
        </p:nvSpPr>
        <p:spPr>
          <a:xfrm>
            <a:off x="7204215" y="4924174"/>
            <a:ext cx="299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Topological Sorting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27097" y="2743200"/>
            <a:ext cx="3961297" cy="2009840"/>
            <a:chOff x="7389812" y="4387543"/>
            <a:chExt cx="3961297" cy="2009840"/>
          </a:xfrm>
        </p:grpSpPr>
        <p:grpSp>
          <p:nvGrpSpPr>
            <p:cNvPr id="108" name="Group 107"/>
            <p:cNvGrpSpPr/>
            <p:nvPr/>
          </p:nvGrpSpPr>
          <p:grpSpPr>
            <a:xfrm>
              <a:off x="7389812" y="4387543"/>
              <a:ext cx="3960538" cy="1367071"/>
              <a:chOff x="2197322" y="4095690"/>
              <a:chExt cx="6822844" cy="2355061"/>
            </a:xfrm>
          </p:grpSpPr>
          <p:cxnSp>
            <p:nvCxnSpPr>
              <p:cNvPr id="109" name="Straight Arrow Connector 108"/>
              <p:cNvCxnSpPr>
                <a:cxnSpLocks noChangeShapeType="1"/>
                <a:stCxn id="120" idx="7"/>
                <a:endCxn id="121" idx="3"/>
              </p:cNvCxnSpPr>
              <p:nvPr/>
            </p:nvCxnSpPr>
            <p:spPr bwMode="auto">
              <a:xfrm flipV="1">
                <a:off x="6707769" y="4746464"/>
                <a:ext cx="700228" cy="3914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0" name="Straight Arrow Connector 109"/>
              <p:cNvCxnSpPr>
                <a:cxnSpLocks noChangeShapeType="1"/>
                <a:stCxn id="122" idx="6"/>
                <a:endCxn id="121" idx="2"/>
              </p:cNvCxnSpPr>
              <p:nvPr/>
            </p:nvCxnSpPr>
            <p:spPr bwMode="auto">
              <a:xfrm>
                <a:off x="5859031" y="4397469"/>
                <a:ext cx="1458166" cy="1524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>
                <a:cxnSpLocks noChangeShapeType="1"/>
                <a:stCxn id="120" idx="1"/>
                <a:endCxn id="122" idx="5"/>
              </p:cNvCxnSpPr>
              <p:nvPr/>
            </p:nvCxnSpPr>
            <p:spPr bwMode="auto">
              <a:xfrm flipH="1" flipV="1">
                <a:off x="5772871" y="4594064"/>
                <a:ext cx="505070" cy="54386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cxnSpLocks noChangeShapeType="1"/>
                <a:stCxn id="123" idx="6"/>
                <a:endCxn id="120" idx="2"/>
              </p:cNvCxnSpPr>
              <p:nvPr/>
            </p:nvCxnSpPr>
            <p:spPr bwMode="auto">
              <a:xfrm>
                <a:off x="5103812" y="5311869"/>
                <a:ext cx="1085108" cy="22655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3" name="Straight Arrow Connector 112"/>
              <p:cNvCxnSpPr>
                <a:cxnSpLocks noChangeShapeType="1"/>
                <a:stCxn id="122" idx="3"/>
                <a:endCxn id="123" idx="7"/>
              </p:cNvCxnSpPr>
              <p:nvPr/>
            </p:nvCxnSpPr>
            <p:spPr bwMode="auto">
              <a:xfrm flipH="1">
                <a:off x="5022092" y="4594064"/>
                <a:ext cx="334765" cy="5212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4" name="Straight Arrow Connector 113"/>
              <p:cNvCxnSpPr>
                <a:cxnSpLocks noChangeShapeType="1"/>
                <a:stCxn id="127" idx="6"/>
                <a:endCxn id="122" idx="2"/>
              </p:cNvCxnSpPr>
              <p:nvPr/>
            </p:nvCxnSpPr>
            <p:spPr bwMode="auto">
              <a:xfrm flipV="1">
                <a:off x="3964384" y="4397469"/>
                <a:ext cx="1306313" cy="1524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5" name="Straight Arrow Connector 114"/>
              <p:cNvCxnSpPr>
                <a:cxnSpLocks noChangeShapeType="1"/>
                <a:stCxn id="123" idx="1"/>
                <a:endCxn id="127" idx="5"/>
              </p:cNvCxnSpPr>
              <p:nvPr/>
            </p:nvCxnSpPr>
            <p:spPr bwMode="auto">
              <a:xfrm flipH="1" flipV="1">
                <a:off x="3878224" y="4746464"/>
                <a:ext cx="749287" cy="3688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6" name="Straight Arrow Connector 115"/>
              <p:cNvCxnSpPr>
                <a:cxnSpLocks noChangeShapeType="1"/>
                <a:stCxn id="120" idx="5"/>
                <a:endCxn id="125" idx="1"/>
              </p:cNvCxnSpPr>
              <p:nvPr/>
            </p:nvCxnSpPr>
            <p:spPr bwMode="auto">
              <a:xfrm>
                <a:off x="6707769" y="5531119"/>
                <a:ext cx="658779" cy="3688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7" name="Straight Arrow Connector 116"/>
              <p:cNvCxnSpPr>
                <a:cxnSpLocks noChangeShapeType="1"/>
                <a:stCxn id="124" idx="2"/>
                <a:endCxn id="153" idx="6"/>
              </p:cNvCxnSpPr>
              <p:nvPr/>
            </p:nvCxnSpPr>
            <p:spPr bwMode="auto">
              <a:xfrm flipH="1" flipV="1">
                <a:off x="4189412" y="6145428"/>
                <a:ext cx="1247193" cy="27296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8" name="Straight Arrow Connector 117"/>
              <p:cNvCxnSpPr>
                <a:cxnSpLocks noChangeShapeType="1"/>
                <a:stCxn id="123" idx="3"/>
                <a:endCxn id="153" idx="7"/>
              </p:cNvCxnSpPr>
              <p:nvPr/>
            </p:nvCxnSpPr>
            <p:spPr bwMode="auto">
              <a:xfrm flipH="1">
                <a:off x="4103252" y="5508464"/>
                <a:ext cx="524259" cy="440368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9" name="Straight Arrow Connector 118"/>
              <p:cNvCxnSpPr>
                <a:cxnSpLocks noChangeShapeType="1"/>
                <a:stCxn id="124" idx="7"/>
                <a:endCxn id="120" idx="3"/>
              </p:cNvCxnSpPr>
              <p:nvPr/>
            </p:nvCxnSpPr>
            <p:spPr bwMode="auto">
              <a:xfrm flipV="1">
                <a:off x="5938779" y="5531119"/>
                <a:ext cx="339162" cy="44500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20" name="Oval 119"/>
              <p:cNvSpPr>
                <a:spLocks noChangeArrowheads="1"/>
              </p:cNvSpPr>
              <p:nvPr/>
            </p:nvSpPr>
            <p:spPr bwMode="auto">
              <a:xfrm>
                <a:off x="6188920" y="5056496"/>
                <a:ext cx="607870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7317197" y="4271842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2" name="Oval 121"/>
              <p:cNvSpPr>
                <a:spLocks noChangeArrowheads="1"/>
              </p:cNvSpPr>
              <p:nvPr/>
            </p:nvSpPr>
            <p:spPr bwMode="auto">
              <a:xfrm>
                <a:off x="5270697" y="4119441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4545791" y="5033841"/>
                <a:ext cx="558021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5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4" name="Oval 123"/>
              <p:cNvSpPr>
                <a:spLocks noChangeArrowheads="1"/>
              </p:cNvSpPr>
              <p:nvPr/>
            </p:nvSpPr>
            <p:spPr bwMode="auto">
              <a:xfrm>
                <a:off x="5436605" y="58946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25" name="Oval 124"/>
              <p:cNvSpPr>
                <a:spLocks noChangeArrowheads="1"/>
              </p:cNvSpPr>
              <p:nvPr/>
            </p:nvSpPr>
            <p:spPr bwMode="auto">
              <a:xfrm>
                <a:off x="7280388" y="58184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7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6" name="Straight Arrow Connector 125"/>
              <p:cNvCxnSpPr>
                <a:cxnSpLocks noChangeShapeType="1"/>
                <a:stCxn id="152" idx="7"/>
                <a:endCxn id="127" idx="3"/>
              </p:cNvCxnSpPr>
              <p:nvPr/>
            </p:nvCxnSpPr>
            <p:spPr bwMode="auto">
              <a:xfrm flipV="1">
                <a:off x="3034916" y="4746464"/>
                <a:ext cx="427294" cy="415248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3376050" y="4271841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635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  <a:latin typeface="Calibri" pitchFamily="34" charset="0"/>
                  </a:rPr>
                  <a:t>6</a:t>
                </a:r>
                <a:endParaRPr lang="bg-BG" sz="12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28" name="Straight Arrow Connector 127"/>
              <p:cNvCxnSpPr>
                <a:cxnSpLocks noChangeShapeType="1"/>
                <a:stCxn id="125" idx="0"/>
                <a:endCxn id="121" idx="4"/>
              </p:cNvCxnSpPr>
              <p:nvPr/>
            </p:nvCxnSpPr>
            <p:spPr bwMode="auto">
              <a:xfrm flipV="1">
                <a:off x="7574555" y="4827896"/>
                <a:ext cx="52654" cy="9906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29" name="Straight Arrow Connector 128"/>
              <p:cNvCxnSpPr>
                <a:cxnSpLocks noChangeShapeType="1"/>
                <a:stCxn id="125" idx="2"/>
                <a:endCxn id="124" idx="6"/>
              </p:cNvCxnSpPr>
              <p:nvPr/>
            </p:nvCxnSpPr>
            <p:spPr bwMode="auto">
              <a:xfrm flipH="1">
                <a:off x="6024939" y="6096524"/>
                <a:ext cx="1255449" cy="762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30" name="Straight Arrow Connector 129"/>
              <p:cNvCxnSpPr>
                <a:cxnSpLocks noChangeShapeType="1"/>
                <a:stCxn id="152" idx="5"/>
                <a:endCxn id="153" idx="1"/>
              </p:cNvCxnSpPr>
              <p:nvPr/>
            </p:nvCxnSpPr>
            <p:spPr bwMode="auto">
              <a:xfrm>
                <a:off x="3034916" y="5554903"/>
                <a:ext cx="652322" cy="39392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31" name="TextBox 130"/>
              <p:cNvSpPr txBox="1"/>
              <p:nvPr/>
            </p:nvSpPr>
            <p:spPr>
              <a:xfrm>
                <a:off x="2879564" y="459702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3313245" y="5391091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388804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261564" y="4537393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77843" y="4799934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21658" y="4095690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84057" y="4489501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599913" y="5130347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933857" y="527712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20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09229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14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417823" y="5670932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15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33896" y="5467289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27383" y="5363794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86644" y="4547110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990466" y="4561833"/>
                <a:ext cx="58875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11</a:t>
                </a: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8400142" y="4974886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9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147" name="Straight Arrow Connector 146"/>
              <p:cNvCxnSpPr>
                <a:cxnSpLocks noChangeShapeType="1"/>
                <a:stCxn id="146" idx="1"/>
                <a:endCxn id="121" idx="5"/>
              </p:cNvCxnSpPr>
              <p:nvPr/>
            </p:nvCxnSpPr>
            <p:spPr bwMode="auto">
              <a:xfrm flipH="1" flipV="1">
                <a:off x="7846421" y="4746464"/>
                <a:ext cx="644521" cy="30985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48" name="Straight Arrow Connector 147"/>
              <p:cNvCxnSpPr>
                <a:cxnSpLocks noChangeShapeType="1"/>
                <a:stCxn id="146" idx="3"/>
                <a:endCxn id="125" idx="7"/>
              </p:cNvCxnSpPr>
              <p:nvPr/>
            </p:nvCxnSpPr>
            <p:spPr bwMode="auto">
              <a:xfrm flipH="1">
                <a:off x="7782562" y="5449508"/>
                <a:ext cx="708380" cy="45042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8081694" y="4540567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148871" y="5597035"/>
                <a:ext cx="453440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197322" y="4980360"/>
                <a:ext cx="423062" cy="477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2">
                        <a:lumMod val="9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2" name="Oval 151"/>
              <p:cNvSpPr>
                <a:spLocks noChangeArrowheads="1"/>
              </p:cNvSpPr>
              <p:nvPr/>
            </p:nvSpPr>
            <p:spPr bwMode="auto">
              <a:xfrm>
                <a:off x="2532742" y="508028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0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53" name="Oval 152"/>
              <p:cNvSpPr>
                <a:spLocks noChangeArrowheads="1"/>
              </p:cNvSpPr>
              <p:nvPr/>
            </p:nvSpPr>
            <p:spPr bwMode="auto">
              <a:xfrm>
                <a:off x="3601078" y="586740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635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8</a:t>
                </a:r>
                <a:endParaRPr lang="bg-BG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584517" y="5874163"/>
              <a:ext cx="3766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Dijkstra's Shortest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3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recommended language for this course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en-US" dirty="0"/>
              <a:t>Exercises in class assume you will write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Labs and examples will also focus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Homework can be submitted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r>
              <a:rPr lang="en-US" dirty="0"/>
              <a:t>At the final exam attendees can use: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085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exam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%</a:t>
            </a:r>
          </a:p>
          <a:p>
            <a:r>
              <a:rPr lang="en-GB" sz="3600" dirty="0"/>
              <a:t>Labs/</a:t>
            </a:r>
            <a:r>
              <a:rPr lang="en-US" sz="3600" dirty="0"/>
              <a:t>Homework (1 week deadline)</a:t>
            </a:r>
          </a:p>
          <a:p>
            <a:pPr lvl="1"/>
            <a:r>
              <a:rPr lang="en-US" dirty="0"/>
              <a:t>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% bonus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"Algorithms"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00613"/>
            <a:ext cx="3813668" cy="2518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447800"/>
            <a:ext cx="3813668" cy="20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4</a:t>
            </a:r>
            <a:r>
              <a:rPr lang="en-US" dirty="0"/>
              <a:t> problem</a:t>
            </a:r>
            <a:r>
              <a:rPr lang="en-GB" dirty="0"/>
              <a:t>s</a:t>
            </a:r>
            <a:r>
              <a:rPr lang="en-US" dirty="0"/>
              <a:t> for 6 hours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Graphs, dynamic programming,</a:t>
            </a:r>
            <a:br>
              <a:rPr lang="en-US" dirty="0"/>
            </a:br>
            <a:r>
              <a:rPr lang="en-US" dirty="0"/>
              <a:t>recursion, combinatorics, greedy, …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Automated judge system 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real-time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8212" y="42672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outhbaysports.com/images/icon-st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998" y="2209800"/>
            <a:ext cx="2169228" cy="165546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51" y="49814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9358" y="46544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862" y="636895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75">
            <a:off x="2674264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6512" y="1385248"/>
            <a:ext cx="2510500" cy="1535696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36" y="3477314"/>
            <a:ext cx="1946252" cy="277108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289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974" y="1872676"/>
            <a:ext cx="9158401" cy="939531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https://softuni.bg/trainings/2222/algorithms-march-2019-online</a:t>
            </a:r>
            <a:r>
              <a: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011" y="5608793"/>
            <a:ext cx="9158401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https://www.facebook.com/groups/AlgorithmsMarch2019/</a:t>
            </a: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545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545" y="1490007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45" y="51790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158401" cy="12195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https://softuni.bg/forum/categories/32/strukturi-ot-danni-i-algoritmi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labs</a:t>
            </a:r>
            <a:r>
              <a:rPr lang="en-US" dirty="0"/>
              <a:t> 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Algorithms – Additional Resources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0"/>
            <a:ext cx="1865363" cy="26559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266" name="Picture 2" descr="http://upload.wikimedia.org/wikipedia/en/4/41/Clrs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91000"/>
            <a:ext cx="1865363" cy="21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94012" y="1143001"/>
            <a:ext cx="9025023" cy="2655916"/>
          </a:xfrm>
        </p:spPr>
        <p:txBody>
          <a:bodyPr anchor="ctr" anchorCtr="0">
            <a:noAutofit/>
          </a:bodyPr>
          <a:lstStyle/>
          <a:p>
            <a:r>
              <a:rPr lang="en-US" sz="2800" dirty="0"/>
              <a:t>Nakov P., </a:t>
            </a:r>
            <a:r>
              <a:rPr lang="en-US" sz="2800" noProof="1"/>
              <a:t>Dobrikov</a:t>
            </a:r>
            <a:r>
              <a:rPr lang="en-US" sz="2800" dirty="0"/>
              <a:t> P., "Programming = ++ Algorithms;", 5</a:t>
            </a:r>
            <a:r>
              <a:rPr lang="en-US" sz="2800" baseline="30000" dirty="0"/>
              <a:t>th</a:t>
            </a:r>
            <a:r>
              <a:rPr lang="en-US" sz="2800" dirty="0"/>
              <a:t> Edition, ISBN: 954-8905-06-X, Faber Publishing (2015)</a:t>
            </a:r>
          </a:p>
          <a:p>
            <a:r>
              <a:rPr lang="en-US" sz="2800" dirty="0"/>
              <a:t>Download a free copy from: </a:t>
            </a:r>
            <a:r>
              <a:rPr lang="en-US" sz="2800" dirty="0">
                <a:hlinkClick r:id="rId2"/>
              </a:rPr>
              <a:t>www.programirane.org</a:t>
            </a:r>
            <a:endParaRPr lang="en-US" sz="2800" dirty="0"/>
          </a:p>
          <a:p>
            <a:r>
              <a:rPr lang="en-US" sz="2800" dirty="0"/>
              <a:t>No English version (Bulgarian only)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15615" y="4191000"/>
            <a:ext cx="9025023" cy="210963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noProof="1"/>
              <a:t>Cormen T., Leiserson C., Rivest R., Stein C., </a:t>
            </a:r>
            <a:r>
              <a:rPr lang="en-US" sz="3000" dirty="0"/>
              <a:t>"Introduction to Algorithms", 3</a:t>
            </a:r>
            <a:r>
              <a:rPr lang="en-US" sz="3000" baseline="30000" dirty="0"/>
              <a:t>rd</a:t>
            </a:r>
            <a:r>
              <a:rPr lang="en-US" sz="3000" dirty="0"/>
              <a:t> Edition, ISBN  978-0262033848, MIT Press (2009)</a:t>
            </a:r>
          </a:p>
          <a:p>
            <a:r>
              <a:rPr lang="en-US" sz="3000" dirty="0"/>
              <a:t>Find the book in Internet: </a:t>
            </a:r>
            <a:r>
              <a:rPr lang="en-US" sz="3000" dirty="0">
                <a:hlinkClick r:id="rId5"/>
              </a:rPr>
              <a:t>https://goo.gl/ElgQD3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937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Visual Studio Community 2017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Or other C# development environment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SharpDevelop</a:t>
            </a:r>
            <a:r>
              <a:rPr lang="en-US" dirty="0"/>
              <a:t> – lightweight IDE for C#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5"/>
              </a:rPr>
              <a:t>Xamarin Studio </a:t>
            </a:r>
            <a:r>
              <a:rPr lang="en-US" dirty="0"/>
              <a:t>– powerful IDE for C# / .NET for Linux, Mac OS X, Windows and others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6"/>
              </a:rPr>
              <a:t>Eclipse</a:t>
            </a:r>
            <a:r>
              <a:rPr lang="en-US" dirty="0"/>
              <a:t> / </a:t>
            </a:r>
            <a:r>
              <a:rPr lang="en-US" dirty="0">
                <a:hlinkClick r:id="rId7"/>
              </a:rPr>
              <a:t>IntelliJ IDEA</a:t>
            </a:r>
            <a:r>
              <a:rPr lang="en-US" dirty="0"/>
              <a:t> (for Java), </a:t>
            </a:r>
            <a:r>
              <a:rPr lang="en-US" dirty="0">
                <a:hlinkClick r:id="rId8"/>
              </a:rPr>
              <a:t>Code::Blocks </a:t>
            </a:r>
            <a:r>
              <a:rPr lang="en-US" dirty="0"/>
              <a:t>(for C++)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</p:spTree>
    <p:extLst>
      <p:ext uri="{BB962C8B-B14F-4D97-AF65-F5344CB8AC3E}">
        <p14:creationId xmlns:p14="http://schemas.microsoft.com/office/powerpoint/2010/main" val="33499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E8B278-2D96-4405-A5C8-E43CA28A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06" y="1706511"/>
            <a:ext cx="3657607" cy="36576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Contacts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1FD399-1943-4FFC-B478-583EE58BA657}"/>
              </a:ext>
            </a:extLst>
          </p:cNvPr>
          <p:cNvSpPr txBox="1">
            <a:spLocks/>
          </p:cNvSpPr>
          <p:nvPr/>
        </p:nvSpPr>
        <p:spPr>
          <a:xfrm>
            <a:off x="3148809" y="60246"/>
            <a:ext cx="51816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t.stefanova@softuni.bg</a:t>
            </a:r>
          </a:p>
        </p:txBody>
      </p:sp>
    </p:spTree>
    <p:extLst>
      <p:ext uri="{BB962C8B-B14F-4D97-AF65-F5344CB8AC3E}">
        <p14:creationId xmlns:p14="http://schemas.microsoft.com/office/powerpoint/2010/main" val="18920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Curriculum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456" y="886106"/>
            <a:ext cx="3658755" cy="2238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868" y="4508808"/>
            <a:ext cx="2876344" cy="18059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6237" y="4781395"/>
            <a:ext cx="3596952" cy="1743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423" y="27432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25501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/>
              <a:t>Course Curriculum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38459">
            <a:off x="1311547" y="1757907"/>
            <a:ext cx="3201108" cy="195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1702">
            <a:off x="6905297" y="2035137"/>
            <a:ext cx="3200400" cy="1761384"/>
          </a:xfrm>
          <a:prstGeom prst="rect">
            <a:avLst/>
          </a:prstGeom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064" y="1615743"/>
            <a:ext cx="1785978" cy="17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Course Overview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Recursion, Sorting and Searching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Combinatorial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Greedy Algorithms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/>
              <a:t>Dynamic Programming 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Curriculum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412" y="4419600"/>
            <a:ext cx="3137806" cy="191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53791">
            <a:off x="9127647" y="2319576"/>
            <a:ext cx="2383085" cy="14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Graphs and Graph Algorithms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Advanced Graph Algorithms - Part II</a:t>
            </a:r>
            <a:endParaRPr lang="en-US" dirty="0"/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Problem Solving Methodology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GB" dirty="0"/>
              <a:t>Solving Practical Problems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Exam Preparations x 2</a:t>
            </a:r>
          </a:p>
          <a:p>
            <a:pPr marL="715963" indent="-715963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r>
              <a:rPr lang="en-US" dirty="0"/>
              <a:t>Practical Exam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8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– Course Program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3828">
            <a:off x="7826919" y="1252999"/>
            <a:ext cx="4021571" cy="20336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6182212" y="3832997"/>
            <a:ext cx="6673017" cy="214503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90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7940" y="54278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1" y="914400"/>
            <a:ext cx="6242845" cy="4157832"/>
          </a:xfrm>
          <a:prstGeom prst="roundRect">
            <a:avLst>
              <a:gd name="adj" fmla="val 1547"/>
            </a:avLst>
          </a:prstGeom>
        </p:spPr>
      </p:pic>
    </p:spTree>
    <p:extLst>
      <p:ext uri="{BB962C8B-B14F-4D97-AF65-F5344CB8AC3E}">
        <p14:creationId xmlns:p14="http://schemas.microsoft.com/office/powerpoint/2010/main" val="37556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009399" cy="52496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Various job titles at the same time: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Mathematical competitions champion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Full Stack Technical Trainer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Senior Software Developer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Solution Architect &amp; Technical Lead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/>
              <a:t>One-man army @ </a:t>
            </a:r>
            <a:r>
              <a:rPr lang="en-US" sz="3000" noProof="1"/>
              <a:t>My Tested ASP.NET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Contacts:</a:t>
            </a:r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https://github.com/ivaylokenov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3"/>
              </a:rPr>
              <a:t>https://facebook.com/ivaylo.kenov</a:t>
            </a: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000" noProof="1">
                <a:hlinkClick r:id="rId2"/>
              </a:rPr>
              <a:t>https://linkedin.com/in/kenov</a:t>
            </a:r>
            <a:endParaRPr lang="en-GB" sz="3000" noProof="1"/>
          </a:p>
          <a:p>
            <a:pPr marL="609494" lvl="3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en-GB" sz="3000" noProof="1"/>
          </a:p>
          <a:p>
            <a:pPr marL="914241" lvl="3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GB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Lessons: ~ </a:t>
            </a:r>
            <a:r>
              <a:rPr lang="en-US" sz="3600" dirty="0">
                <a:latin typeface="Consolas" pitchFamily="49" charset="0"/>
              </a:rPr>
              <a:t>25</a:t>
            </a:r>
            <a:r>
              <a:rPr lang="en-US" sz="3600" dirty="0"/>
              <a:t> hours (YouTube videos)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Exam preparation: ~8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Homework: ~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40</a:t>
            </a:r>
            <a:r>
              <a:rPr lang="en-US" sz="3600" dirty="0"/>
              <a:t>-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60</a:t>
            </a:r>
            <a:r>
              <a:rPr lang="en-US" sz="3600" dirty="0"/>
              <a:t> hours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Schedule: March – May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Practical exam: 02 June 201</a:t>
            </a:r>
            <a:r>
              <a:rPr lang="bg-BG" sz="3600" dirty="0"/>
              <a:t>9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/>
              <a:t>Retake exam: 16 June 201</a:t>
            </a:r>
            <a:r>
              <a:rPr lang="bg-BG" sz="3600" dirty="0"/>
              <a:t>9</a:t>
            </a:r>
            <a:endParaRPr lang="en-US" sz="36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– Algorithms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29" y="18288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3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Will Be Solving</a:t>
            </a:r>
          </a:p>
        </p:txBody>
      </p:sp>
      <p:pic>
        <p:nvPicPr>
          <p:cNvPr id="7" name="Picture 2" descr="https://upload.wikimedia.org/wikipedia/commons/thumb/f/fd/Knapsack.svg/2000px-Knapsac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875537"/>
            <a:ext cx="2417515" cy="209477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1375" y="3992924"/>
            <a:ext cx="289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Knapsack Problem</a:t>
            </a:r>
          </a:p>
        </p:txBody>
      </p:sp>
      <p:sp>
        <p:nvSpPr>
          <p:cNvPr id="124" name="AutoShape 2" descr="https://api.wallab.ee/image/item-353-1024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360140"/>
            <a:ext cx="2376020" cy="187246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258256" y="3213926"/>
            <a:ext cx="344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Combinations of Cards</a:t>
            </a:r>
          </a:p>
        </p:txBody>
      </p:sp>
      <p:pic>
        <p:nvPicPr>
          <p:cNvPr id="12" name="Picture 2" descr="Image result for coin icon">
            <a:extLst>
              <a:ext uri="{FF2B5EF4-FFF2-40B4-BE49-F238E27FC236}">
                <a16:creationId xmlns:a16="http://schemas.microsoft.com/office/drawing/2014/main" id="{98FEFB19-DAB4-43E4-9FD8-7F6B8762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837">
            <a:off x="5323705" y="4925783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oin icon">
            <a:extLst>
              <a:ext uri="{FF2B5EF4-FFF2-40B4-BE49-F238E27FC236}">
                <a16:creationId xmlns:a16="http://schemas.microsoft.com/office/drawing/2014/main" id="{16D22479-38A5-4BF7-8CA7-FB23A867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1319">
            <a:off x="5447569" y="454205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oin icon">
            <a:extLst>
              <a:ext uri="{FF2B5EF4-FFF2-40B4-BE49-F238E27FC236}">
                <a16:creationId xmlns:a16="http://schemas.microsoft.com/office/drawing/2014/main" id="{B8B0C62F-86FF-43C7-9C31-4AE1E90A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1380">
            <a:off x="4761594" y="4440642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oin icon">
            <a:extLst>
              <a:ext uri="{FF2B5EF4-FFF2-40B4-BE49-F238E27FC236}">
                <a16:creationId xmlns:a16="http://schemas.microsoft.com/office/drawing/2014/main" id="{E31A3478-082C-4B5D-934D-6343B3D1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66" y="4657230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in icon">
            <a:extLst>
              <a:ext uri="{FF2B5EF4-FFF2-40B4-BE49-F238E27FC236}">
                <a16:creationId xmlns:a16="http://schemas.microsoft.com/office/drawing/2014/main" id="{612E58AB-BC48-4E6D-9D7F-9784853A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8704">
            <a:off x="4811187" y="5020716"/>
            <a:ext cx="59395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6C6C4-A0E8-4083-A48A-DBA90C41A454}"/>
              </a:ext>
            </a:extLst>
          </p:cNvPr>
          <p:cNvSpPr txBox="1"/>
          <p:nvPr/>
        </p:nvSpPr>
        <p:spPr>
          <a:xfrm>
            <a:off x="4375662" y="5775019"/>
            <a:ext cx="224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Subset Sum</a:t>
            </a:r>
          </a:p>
        </p:txBody>
      </p:sp>
    </p:spTree>
    <p:extLst>
      <p:ext uri="{BB962C8B-B14F-4D97-AF65-F5344CB8AC3E}">
        <p14:creationId xmlns:p14="http://schemas.microsoft.com/office/powerpoint/2010/main" val="27181566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681</Words>
  <Application>Microsoft Office PowerPoint</Application>
  <PresentationFormat>Custom</PresentationFormat>
  <Paragraphs>159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 16x9</vt:lpstr>
      <vt:lpstr>Algorithms</vt:lpstr>
      <vt:lpstr>Table of Contents</vt:lpstr>
      <vt:lpstr>Algorithms</vt:lpstr>
      <vt:lpstr>Algorithms – Course Curriculum</vt:lpstr>
      <vt:lpstr>Algorithms – Course Program (2)</vt:lpstr>
      <vt:lpstr>The Trainers Team</vt:lpstr>
      <vt:lpstr>Trainers Team</vt:lpstr>
      <vt:lpstr>Training Duration – Algorithms</vt:lpstr>
      <vt:lpstr>Problems We Will Be Solving</vt:lpstr>
      <vt:lpstr>Problems We Will Be Solving (2)</vt:lpstr>
      <vt:lpstr>Programming Languages</vt:lpstr>
      <vt:lpstr>Scoring System for the "Algorithms"</vt:lpstr>
      <vt:lpstr>Algorithms – Practical Exam</vt:lpstr>
      <vt:lpstr>Resources</vt:lpstr>
      <vt:lpstr>Algorithms Web Site, Forum and FB Group</vt:lpstr>
      <vt:lpstr>Algorithms Slides and Videos</vt:lpstr>
      <vt:lpstr>Algorithms – Additional Resources</vt:lpstr>
      <vt:lpstr>Recommended Software</vt:lpstr>
      <vt:lpstr>Contacts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Course Introduction</dc:title>
  <dc:subject>Software Development Course</dc:subject>
  <dc:creator/>
  <cp:keywords>data structures, algorithms,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2019-04-02T06:14:10Z</dcterms:modified>
  <cp:category>Data Structures, Algorithms,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