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425" r:id="rId4"/>
    <p:sldId id="426" r:id="rId5"/>
    <p:sldId id="457" r:id="rId6"/>
    <p:sldId id="458" r:id="rId7"/>
    <p:sldId id="460" r:id="rId8"/>
    <p:sldId id="459" r:id="rId9"/>
    <p:sldId id="461" r:id="rId10"/>
    <p:sldId id="478" r:id="rId11"/>
    <p:sldId id="496" r:id="rId12"/>
    <p:sldId id="480" r:id="rId13"/>
    <p:sldId id="479" r:id="rId14"/>
    <p:sldId id="481" r:id="rId15"/>
    <p:sldId id="490" r:id="rId16"/>
    <p:sldId id="434" r:id="rId17"/>
    <p:sldId id="477" r:id="rId18"/>
    <p:sldId id="474" r:id="rId19"/>
    <p:sldId id="475" r:id="rId20"/>
    <p:sldId id="472" r:id="rId21"/>
    <p:sldId id="473" r:id="rId22"/>
    <p:sldId id="484" r:id="rId23"/>
    <p:sldId id="491" r:id="rId24"/>
    <p:sldId id="492" r:id="rId25"/>
    <p:sldId id="493" r:id="rId26"/>
    <p:sldId id="494" r:id="rId27"/>
    <p:sldId id="495" r:id="rId28"/>
    <p:sldId id="429" r:id="rId29"/>
    <p:sldId id="430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  <p14:sldId id="426"/>
            <p14:sldId id="457"/>
            <p14:sldId id="458"/>
            <p14:sldId id="460"/>
            <p14:sldId id="459"/>
            <p14:sldId id="461"/>
            <p14:sldId id="478"/>
            <p14:sldId id="496"/>
            <p14:sldId id="480"/>
            <p14:sldId id="479"/>
            <p14:sldId id="481"/>
            <p14:sldId id="490"/>
            <p14:sldId id="434"/>
            <p14:sldId id="477"/>
            <p14:sldId id="474"/>
            <p14:sldId id="475"/>
            <p14:sldId id="472"/>
            <p14:sldId id="473"/>
            <p14:sldId id="484"/>
            <p14:sldId id="491"/>
            <p14:sldId id="492"/>
            <p14:sldId id="493"/>
            <p14:sldId id="494"/>
            <p14:sldId id="495"/>
            <p14:sldId id="429"/>
            <p14:sldId id="430"/>
          </p14:sldIdLst>
        </p14:section>
        <p14:section name="Main Content" id="{BC4A3995-4CED-4320-A673-95328C9C809D}">
          <p14:sldIdLst/>
        </p14:section>
        <p14:section name="Conclusion" id="{10E03AB1-9AA8-4E86-9A64-D741901E50A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Storj presents itself as a decentralized and encrypted cloud storage system based on blockchain technologies.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28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xmlns="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xmlns="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xmlns="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ransition/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457200"/>
            <a:ext cx="9891499" cy="14763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Review of the Week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1965299"/>
            <a:ext cx="98914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Optimizing Blockchain, Ethereum and Crypto Tokens, Security and Anonymity, Notable Projects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295701"/>
            <a:ext cx="3187613" cy="525135"/>
          </a:xfrm>
        </p:spPr>
        <p:txBody>
          <a:bodyPr/>
          <a:lstStyle/>
          <a:p>
            <a:r>
              <a:rPr lang="en-US" dirty="0" smtClean="0"/>
              <a:t>Sevgin Mustafov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4787415"/>
            <a:ext cx="4077856" cy="815984"/>
          </a:xfrm>
        </p:spPr>
        <p:txBody>
          <a:bodyPr/>
          <a:lstStyle/>
          <a:p>
            <a:r>
              <a:rPr lang="en-US" dirty="0" smtClean="0"/>
              <a:t>Blockchain Developer &amp; </a:t>
            </a:r>
            <a:br>
              <a:rPr lang="en-US" dirty="0" smtClean="0"/>
            </a:br>
            <a:r>
              <a:rPr lang="en-US" dirty="0" smtClean="0"/>
              <a:t>Course Developer</a:t>
            </a:r>
            <a:endParaRPr lang="en-US" dirty="0"/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xmlns="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xmlns="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2181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Breaks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 into pieces </a:t>
            </a:r>
          </a:p>
          <a:p>
            <a:r>
              <a:rPr lang="en-US" dirty="0"/>
              <a:t>Puts each part on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server</a:t>
            </a:r>
          </a:p>
          <a:p>
            <a:r>
              <a:rPr lang="en-US" dirty="0"/>
              <a:t>Move away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“full” nodes</a:t>
            </a:r>
          </a:p>
          <a:p>
            <a:r>
              <a:rPr lang="en-US" dirty="0"/>
              <a:t>Process isn't exactly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trustless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676400"/>
            <a:ext cx="5891789" cy="3643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0501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143000"/>
            <a:ext cx="6019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Made </a:t>
            </a:r>
            <a:r>
              <a:rPr lang="en-US" dirty="0"/>
              <a:t>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off-chain</a:t>
            </a:r>
            <a:r>
              <a:rPr lang="en-US" dirty="0"/>
              <a:t> micropayment </a:t>
            </a:r>
            <a:r>
              <a:rPr lang="en-US" dirty="0" smtClean="0"/>
              <a:t>channels</a:t>
            </a:r>
          </a:p>
          <a:p>
            <a:r>
              <a:rPr lang="en-US" dirty="0"/>
              <a:t>Transferring value outside of the blockchain</a:t>
            </a:r>
          </a:p>
          <a:p>
            <a:r>
              <a:rPr lang="en-US" dirty="0"/>
              <a:t>Lifting from the underlying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</a:p>
          <a:p>
            <a:r>
              <a:rPr lang="en-US" dirty="0"/>
              <a:t>Can be back to the blockchain anytime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Off-chain transaction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41" y="1151121"/>
            <a:ext cx="6300788" cy="417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143000"/>
            <a:ext cx="11804822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Blockchains separate </a:t>
            </a:r>
            <a:r>
              <a:rPr lang="en-US" dirty="0"/>
              <a:t>from Bitcoin’s </a:t>
            </a:r>
            <a:r>
              <a:rPr lang="en-US" dirty="0" smtClean="0"/>
              <a:t>blockchain </a:t>
            </a:r>
          </a:p>
          <a:p>
            <a:r>
              <a:rPr lang="en-US" dirty="0" smtClean="0"/>
              <a:t>Allow </a:t>
            </a:r>
            <a:r>
              <a:rPr lang="en-US" dirty="0"/>
              <a:t>receive and spend </a:t>
            </a:r>
            <a:r>
              <a:rPr lang="en-US" dirty="0" smtClean="0"/>
              <a:t>Bitcoins </a:t>
            </a:r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two-way peg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2WP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Allows tokens from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dirty="0"/>
              <a:t> to be securely used within a completely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separate blockchain 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Moved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back </a:t>
            </a:r>
            <a:r>
              <a:rPr lang="en-US" dirty="0"/>
              <a:t>to the original chain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necessary</a:t>
            </a:r>
          </a:p>
          <a:p>
            <a:r>
              <a:rPr lang="en-US" dirty="0" smtClean="0"/>
              <a:t>Original </a:t>
            </a:r>
            <a:r>
              <a:rPr lang="en-US" dirty="0"/>
              <a:t>chain =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"main chain"</a:t>
            </a:r>
          </a:p>
          <a:p>
            <a:r>
              <a:rPr lang="en-US" dirty="0" smtClean="0"/>
              <a:t>Additional </a:t>
            </a:r>
            <a:r>
              <a:rPr lang="en-US" dirty="0"/>
              <a:t>blockchains </a:t>
            </a:r>
            <a:r>
              <a:rPr lang="en-US" dirty="0" smtClean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"sidechains"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Sidechain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175C1D-A0FF-4E18-862B-C1E5AC90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276600"/>
            <a:ext cx="5066504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143000"/>
            <a:ext cx="6019800" cy="571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Segregated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Witness</a:t>
            </a:r>
          </a:p>
          <a:p>
            <a:r>
              <a:rPr lang="en-US" dirty="0" smtClean="0"/>
              <a:t>Splitting </a:t>
            </a:r>
            <a:r>
              <a:rPr lang="en-US" dirty="0"/>
              <a:t>the transaction into two </a:t>
            </a:r>
            <a:r>
              <a:rPr lang="en-US" dirty="0" smtClean="0"/>
              <a:t>segments</a:t>
            </a:r>
          </a:p>
          <a:p>
            <a:r>
              <a:rPr lang="en-US" dirty="0" smtClean="0"/>
              <a:t>Removing </a:t>
            </a:r>
            <a:r>
              <a:rPr lang="en-US" dirty="0"/>
              <a:t>the unlocking signature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("witness" data)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300" dirty="0" smtClean="0"/>
              <a:t>Implemented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soft fork </a:t>
            </a:r>
            <a:r>
              <a:rPr lang="en-US" sz="3300" dirty="0"/>
              <a:t>change in the transaction </a:t>
            </a:r>
            <a:r>
              <a:rPr lang="en-US" sz="3300" dirty="0" smtClean="0"/>
              <a:t>format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300" dirty="0" smtClean="0"/>
              <a:t>Implemented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Litecoin</a:t>
            </a:r>
            <a:r>
              <a:rPr lang="en-US" sz="3300" dirty="0"/>
              <a:t>,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DigiByte</a:t>
            </a:r>
            <a:r>
              <a:rPr lang="en-US" sz="3300" dirty="0"/>
              <a:t>,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Vertcoin</a:t>
            </a:r>
            <a:r>
              <a:rPr lang="en-US" sz="3300" dirty="0"/>
              <a:t> and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Groestlcoin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SegWit</a:t>
            </a:r>
            <a:endParaRPr lang="en-US" dirty="0"/>
          </a:p>
        </p:txBody>
      </p:sp>
      <p:sp>
        <p:nvSpPr>
          <p:cNvPr id="43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/>
        </p:nvSpPr>
        <p:spPr>
          <a:xfrm>
            <a:off x="11923454" y="6496699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3" y="1676400"/>
            <a:ext cx="5905242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1" y="1057442"/>
            <a:ext cx="11804822" cy="546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erializes transactions</a:t>
            </a:r>
            <a:endParaRPr lang="en-US" sz="3500" dirty="0"/>
          </a:p>
          <a:p>
            <a:r>
              <a:rPr lang="en-US" sz="3300" dirty="0" smtClean="0"/>
              <a:t>Allows </a:t>
            </a:r>
            <a:r>
              <a:rPr lang="en-US" sz="3300" dirty="0"/>
              <a:t>for better latency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Bandwidth </a:t>
            </a:r>
            <a:r>
              <a:rPr lang="en-US" sz="3500" dirty="0"/>
              <a:t>without sacrificing other </a:t>
            </a:r>
            <a:r>
              <a:rPr lang="en-US" sz="3500" dirty="0" smtClean="0"/>
              <a:t>properties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types of blocks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 and key blocks </a:t>
            </a:r>
          </a:p>
          <a:p>
            <a:r>
              <a:rPr lang="en-US" dirty="0" smtClean="0"/>
              <a:t>Divides </a:t>
            </a:r>
            <a:r>
              <a:rPr lang="en-US" dirty="0"/>
              <a:t>time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epochs</a:t>
            </a:r>
          </a:p>
          <a:p>
            <a:r>
              <a:rPr lang="en-US" sz="3500" dirty="0"/>
              <a:t>In each epoch,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leader </a:t>
            </a:r>
            <a:r>
              <a:rPr lang="en-US" sz="3500" dirty="0"/>
              <a:t>is in charge of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serializing</a:t>
            </a:r>
            <a:r>
              <a:rPr lang="en-US" sz="3500" dirty="0"/>
              <a:t> </a:t>
            </a:r>
            <a:r>
              <a:rPr lang="en-US" dirty="0"/>
              <a:t>state machine transitions</a:t>
            </a:r>
          </a:p>
          <a:p>
            <a:r>
              <a:rPr lang="en-US" sz="3500" dirty="0"/>
              <a:t>L</a:t>
            </a:r>
            <a:r>
              <a:rPr lang="en-US" dirty="0" smtClean="0"/>
              <a:t>eaders </a:t>
            </a:r>
            <a:r>
              <a:rPr lang="en-US" dirty="0"/>
              <a:t>generate blocks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Bitcoin-NG</a:t>
            </a:r>
          </a:p>
        </p:txBody>
      </p:sp>
    </p:spTree>
    <p:extLst>
      <p:ext uri="{BB962C8B-B14F-4D97-AF65-F5344CB8AC3E}">
        <p14:creationId xmlns:p14="http://schemas.microsoft.com/office/powerpoint/2010/main" val="324567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419600"/>
            <a:ext cx="10815551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Security and Anonymity of Blockchain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867400"/>
            <a:ext cx="10815551" cy="762000"/>
          </a:xfrm>
        </p:spPr>
        <p:txBody>
          <a:bodyPr/>
          <a:lstStyle/>
          <a:p>
            <a:r>
              <a:rPr lang="en-US" dirty="0" smtClean="0"/>
              <a:t>Security, Hacks, Privacy and Privacy Coins</a:t>
            </a:r>
            <a:endParaRPr lang="en-US" dirty="0"/>
          </a:p>
        </p:txBody>
      </p:sp>
      <p:pic>
        <p:nvPicPr>
          <p:cNvPr id="7" name="Picture 2" descr="C:\Users\pc1\Desktop\Blockchain2.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8812" y="914400"/>
            <a:ext cx="56388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14400"/>
            <a:ext cx="5751599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Keeping crypto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  <a:r>
              <a:rPr lang="en-US" dirty="0" smtClean="0"/>
              <a:t> precaution</a:t>
            </a:r>
          </a:p>
          <a:p>
            <a:r>
              <a:rPr lang="en-US" dirty="0" smtClean="0"/>
              <a:t>Dealing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large amounts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Exchange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instant withdrawal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Minimize the possibility - stealing entire reserve 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security breach</a:t>
            </a:r>
          </a:p>
          <a:p>
            <a:pPr lvl="1"/>
            <a:r>
              <a:rPr lang="en-US" dirty="0" smtClean="0"/>
              <a:t>Amount</a:t>
            </a:r>
          </a:p>
          <a:p>
            <a:pPr lvl="2"/>
            <a:r>
              <a:rPr lang="en-US" dirty="0" smtClean="0"/>
              <a:t>Keeping majority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cold storage</a:t>
            </a:r>
          </a:p>
          <a:p>
            <a:pPr lvl="2"/>
            <a:r>
              <a:rPr lang="en-US" dirty="0" smtClean="0"/>
              <a:t>Cover anticipated withdrawals 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kept on the server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874059"/>
          </a:xfrm>
        </p:spPr>
        <p:txBody>
          <a:bodyPr/>
          <a:lstStyle/>
          <a:p>
            <a:r>
              <a:rPr lang="en-US" dirty="0" smtClean="0"/>
              <a:t>Cold Storage</a:t>
            </a:r>
            <a:endParaRPr lang="en-US" dirty="0"/>
          </a:p>
        </p:txBody>
      </p:sp>
      <p:pic>
        <p:nvPicPr>
          <p:cNvPr id="1026" name="Picture 2" descr="C:\Users\pc1\Desktop\317b6435f22c410163f659c5956f33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8012" y="1066800"/>
            <a:ext cx="833704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Confidential Transactions</a:t>
            </a:r>
          </a:p>
          <a:p>
            <a:pPr lvl="1"/>
            <a:r>
              <a:rPr lang="en-US" dirty="0" smtClean="0"/>
              <a:t>Built on a simple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zero-knowledge proof</a:t>
            </a:r>
          </a:p>
          <a:p>
            <a:pPr lvl="1"/>
            <a:r>
              <a:rPr lang="en-US" dirty="0" smtClean="0"/>
              <a:t>Prove that the transaction adds up</a:t>
            </a:r>
          </a:p>
          <a:p>
            <a:pPr lvl="1"/>
            <a:r>
              <a:rPr lang="en-US" dirty="0" smtClean="0"/>
              <a:t>Did not know the amounts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Confidential Assets</a:t>
            </a:r>
          </a:p>
          <a:p>
            <a:pPr lvl="1"/>
            <a:r>
              <a:rPr lang="en-US" dirty="0" smtClean="0"/>
              <a:t>Hides the types of assets</a:t>
            </a:r>
          </a:p>
          <a:p>
            <a:pPr lvl="1"/>
            <a:r>
              <a:rPr lang="en-US" dirty="0" smtClean="0"/>
              <a:t>Necessity for privacy in a blockchain with multiple assets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Both </a:t>
            </a:r>
          </a:p>
          <a:p>
            <a:pPr lvl="1"/>
            <a:r>
              <a:rPr lang="en-US" dirty="0" smtClean="0"/>
              <a:t>Available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Blockstream </a:t>
            </a:r>
          </a:p>
          <a:p>
            <a:pPr lvl="1"/>
            <a:r>
              <a:rPr lang="en-US" dirty="0" smtClean="0"/>
              <a:t>Part of the Elements project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Confidential Transactions and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Guarantee the validity of transactions without revealing additional information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Soundness</a:t>
            </a:r>
          </a:p>
          <a:p>
            <a:r>
              <a:rPr lang="en-US" dirty="0" smtClean="0"/>
              <a:t>Zero-Knowledge</a:t>
            </a:r>
          </a:p>
          <a:p>
            <a:r>
              <a:rPr lang="en-US" dirty="0" smtClean="0"/>
              <a:t>Non-interactive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zero knowledge proofs</a:t>
            </a:r>
          </a:p>
          <a:p>
            <a:pPr lvl="1"/>
            <a:r>
              <a:rPr lang="en-US" dirty="0" smtClean="0"/>
              <a:t>Data verified without interaction from prover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Knowledge Proofs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14400"/>
            <a:ext cx="11771399" cy="571500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smtClean="0"/>
              <a:t>Server connected to the network </a:t>
            </a:r>
          </a:p>
          <a:p>
            <a:pPr lvl="1" fontAlgn="base"/>
            <a:r>
              <a:rPr lang="en-US" sz="3000" dirty="0" smtClean="0"/>
              <a:t>Guarantees a certain minimum level of performance and functionality to perform certain tasks related to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Private Send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Instant Send</a:t>
            </a:r>
          </a:p>
          <a:p>
            <a:pPr fontAlgn="base"/>
            <a:r>
              <a:rPr lang="en-US" sz="3200" dirty="0" smtClean="0"/>
              <a:t>Using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Proof of Service </a:t>
            </a:r>
            <a:r>
              <a:rPr lang="en-US" sz="3200" dirty="0" smtClean="0"/>
              <a:t>(addition to the Proof of Work)</a:t>
            </a:r>
          </a:p>
          <a:p>
            <a:pPr fontAlgn="base"/>
            <a:r>
              <a:rPr lang="en-US" sz="3200" dirty="0" smtClean="0"/>
              <a:t>Allowed to vote on governance and funding proposals</a:t>
            </a:r>
          </a:p>
          <a:p>
            <a:pPr fontAlgn="base"/>
            <a:r>
              <a:rPr lang="en-US" sz="3200" dirty="0" smtClean="0"/>
              <a:t>Anyone can run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masternode</a:t>
            </a:r>
          </a:p>
          <a:p>
            <a:pPr lvl="1" fontAlgn="base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Proof of Ownership </a:t>
            </a:r>
            <a:r>
              <a:rPr lang="en-US" sz="2800" dirty="0" smtClean="0"/>
              <a:t>of 1000 Dash</a:t>
            </a:r>
          </a:p>
          <a:p>
            <a:pPr fontAlgn="base"/>
            <a:r>
              <a:rPr lang="en-US" sz="3200" dirty="0" smtClean="0"/>
              <a:t>Every 16,616 blocks (~ 28 days) - superblock is created</a:t>
            </a:r>
          </a:p>
          <a:p>
            <a:pPr fontAlgn="base"/>
            <a:r>
              <a:rPr lang="en-US" sz="3200" dirty="0" smtClean="0"/>
              <a:t>Randomly selected for payment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Masternodes?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0812" y="1143000"/>
            <a:ext cx="11804822" cy="548640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What is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2800" dirty="0" smtClean="0"/>
              <a:t>?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sz="2600" dirty="0" smtClean="0"/>
              <a:t>Smart Contracts 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sz="2600" dirty="0" smtClean="0"/>
              <a:t>Decentralized Applications	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What is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Sidechain</a:t>
            </a:r>
            <a:r>
              <a:rPr lang="en-US" sz="2800" dirty="0" smtClean="0"/>
              <a:t>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What is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Off-chain</a:t>
            </a:r>
            <a:r>
              <a:rPr lang="en-US" sz="2800" dirty="0" smtClean="0"/>
              <a:t> Transaction?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Zero Knowledge Proofs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Masternodes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Notable Projects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Свързано изображение">
            <a:extLst>
              <a:ext uri="{FF2B5EF4-FFF2-40B4-BE49-F238E27FC236}">
                <a16:creationId xmlns:a16="http://schemas.microsoft.com/office/drawing/2014/main" xmlns="" id="{6AD010FD-6D1D-4F56-A922-87605770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838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xmlns="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97212" y="4227944"/>
            <a:ext cx="2207400" cy="22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335280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М</a:t>
            </a:r>
            <a:r>
              <a:rPr lang="en-US" dirty="0" smtClean="0"/>
              <a:t>ore sophisticated scheme</a:t>
            </a:r>
          </a:p>
          <a:p>
            <a:r>
              <a:rPr lang="en-US" dirty="0" smtClean="0"/>
              <a:t>Several different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 keys</a:t>
            </a:r>
          </a:p>
          <a:p>
            <a:r>
              <a:rPr lang="en-US" dirty="0" smtClean="0"/>
              <a:t>Group of individuals 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own secret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 key</a:t>
            </a:r>
          </a:p>
          <a:p>
            <a:r>
              <a:rPr lang="en-US" dirty="0" smtClean="0"/>
              <a:t>Proving the signer of a given message is a member of the group</a:t>
            </a:r>
          </a:p>
          <a:p>
            <a:r>
              <a:rPr lang="en-US" dirty="0" smtClean="0"/>
              <a:t>Verifier cannot establish the identity of the signer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Ring Signatures</a:t>
            </a:r>
            <a:endParaRPr lang="en-US" dirty="0"/>
          </a:p>
        </p:txBody>
      </p:sp>
      <p:pic>
        <p:nvPicPr>
          <p:cNvPr id="2051" name="Picture 3" descr="C:\Users\pc1\Desktop\cn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2" y="4343400"/>
            <a:ext cx="9601200" cy="2299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648201"/>
            <a:ext cx="11201400" cy="761999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Notable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410200"/>
            <a:ext cx="10815551" cy="1365365"/>
          </a:xfrm>
        </p:spPr>
        <p:txBody>
          <a:bodyPr/>
          <a:lstStyle/>
          <a:p>
            <a:r>
              <a:rPr lang="en-US" dirty="0" smtClean="0"/>
              <a:t>AdEx, Propy, Storj, Filecoin,</a:t>
            </a:r>
            <a:br>
              <a:rPr lang="en-US" dirty="0" smtClean="0"/>
            </a:br>
            <a:r>
              <a:rPr lang="en-US" dirty="0" smtClean="0"/>
              <a:t>Augur, Gnosis, Steem, LockChain</a:t>
            </a:r>
          </a:p>
        </p:txBody>
      </p:sp>
      <p:pic>
        <p:nvPicPr>
          <p:cNvPr id="2050" name="Picture 2" descr="C:\Users\pc1\Desktop\20170418120748-shutterstock-546199567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412" y="990600"/>
            <a:ext cx="6543675" cy="3681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361199" cy="557035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Blockchain-based 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rewards</a:t>
            </a:r>
            <a:r>
              <a:rPr lang="de-DE" dirty="0"/>
              <a:t> platform</a:t>
            </a:r>
            <a:r>
              <a:rPr lang="de-DE" b="1" dirty="0" smtClean="0"/>
              <a:t>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network </a:t>
            </a:r>
            <a:r>
              <a:rPr lang="en-US" dirty="0"/>
              <a:t>that pays its community</a:t>
            </a:r>
          </a:p>
          <a:p>
            <a:r>
              <a:rPr lang="en-US" dirty="0" smtClean="0"/>
              <a:t>Concept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ontribution </a:t>
            </a:r>
            <a:r>
              <a:rPr lang="en-US" dirty="0"/>
              <a:t>to the community should be recognized for the value it adds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tokens: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STEEM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Steem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Steem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562807"/>
            <a:ext cx="5004276" cy="28073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C:\Documents and Settings\FireDesire\Desktop\DQmPfxoYePey1sXv5X6VmAzWCi6teZvjN12FHGRV2GqT6dV_1680x84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69" y="1305918"/>
            <a:ext cx="5233119" cy="21386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51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827799" cy="557035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Decentralized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encrypted</a:t>
            </a:r>
            <a:r>
              <a:rPr lang="en-US" sz="3600" dirty="0"/>
              <a:t> cloud storage </a:t>
            </a:r>
            <a:r>
              <a:rPr lang="en-US" sz="3600" dirty="0" smtClean="0"/>
              <a:t>system</a:t>
            </a:r>
          </a:p>
          <a:p>
            <a:r>
              <a:rPr lang="en-US" sz="3600" dirty="0"/>
              <a:t>B</a:t>
            </a:r>
            <a:r>
              <a:rPr lang="en-US" sz="3600" dirty="0" smtClean="0"/>
              <a:t>ased </a:t>
            </a:r>
            <a:r>
              <a:rPr lang="en-US" sz="3600" dirty="0"/>
              <a:t>on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blockchain technologies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End-to-End Encryption</a:t>
            </a:r>
            <a:endParaRPr lang="en-US" sz="3600" dirty="0"/>
          </a:p>
          <a:p>
            <a:r>
              <a:rPr lang="en-US" sz="3600" dirty="0" smtClean="0"/>
              <a:t>Peer-to-peer </a:t>
            </a:r>
            <a:r>
              <a:rPr lang="en-US" sz="3600" dirty="0"/>
              <a:t>technology </a:t>
            </a:r>
            <a:endParaRPr lang="en-US" sz="3600" dirty="0" smtClean="0"/>
          </a:p>
          <a:p>
            <a:r>
              <a:rPr lang="en-US" sz="3600" dirty="0" smtClean="0"/>
              <a:t>Open-source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cloud platform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Storj</a:t>
            </a:r>
            <a:endParaRPr lang="en-US" dirty="0"/>
          </a:p>
        </p:txBody>
      </p:sp>
      <p:pic>
        <p:nvPicPr>
          <p:cNvPr id="13314" name="Picture 2" descr="C:\Users\FiReDeSiRe\Desktop\Blockchain Camp SoftUni\Day 8\0_S537DZwNNf1Gz4u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181600"/>
            <a:ext cx="6167691" cy="44571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7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Open and Permissionless </a:t>
            </a:r>
          </a:p>
          <a:p>
            <a:r>
              <a:rPr lang="en-US" dirty="0" smtClean="0"/>
              <a:t>Strong privacy protections</a:t>
            </a:r>
          </a:p>
          <a:p>
            <a:r>
              <a:rPr lang="en-US" dirty="0" smtClean="0"/>
              <a:t>Algorithm: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Equihash</a:t>
            </a:r>
            <a:r>
              <a:rPr lang="en-US" dirty="0" smtClean="0"/>
              <a:t> </a:t>
            </a:r>
          </a:p>
          <a:p>
            <a:r>
              <a:rPr lang="en-US" dirty="0" smtClean="0"/>
              <a:t>Zero-knowledge cryptography</a:t>
            </a:r>
          </a:p>
          <a:p>
            <a:r>
              <a:rPr lang="en-US" dirty="0" smtClean="0"/>
              <a:t>Selective transparency of transactions</a:t>
            </a:r>
          </a:p>
          <a:p>
            <a:r>
              <a:rPr lang="en-US" dirty="0" smtClean="0"/>
              <a:t>Shielded transactions hide </a:t>
            </a:r>
          </a:p>
          <a:p>
            <a:pPr lvl="1"/>
            <a:r>
              <a:rPr lang="en-US" dirty="0" smtClean="0"/>
              <a:t>Sender</a:t>
            </a:r>
          </a:p>
          <a:p>
            <a:pPr lvl="1"/>
            <a:r>
              <a:rPr lang="en-US" dirty="0" smtClean="0"/>
              <a:t>Recipient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Transactions published on a public blockchain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 Payment Channel </a:t>
            </a:r>
            <a:r>
              <a:rPr lang="en-US" dirty="0" smtClean="0"/>
              <a:t>- fast</a:t>
            </a:r>
            <a:r>
              <a:rPr lang="en-US" dirty="0"/>
              <a:t>, private payment channel protocol inspired by the Lightning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Zcash</a:t>
            </a:r>
            <a:endParaRPr lang="en-US" dirty="0"/>
          </a:p>
        </p:txBody>
      </p:sp>
      <p:pic>
        <p:nvPicPr>
          <p:cNvPr id="1026" name="Picture 2" descr="C:\Users\pc1\Desktop\Zca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1295400"/>
            <a:ext cx="5638800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7847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14400"/>
            <a:ext cx="5557973" cy="58070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Unique fully-incentivized peer-to-peer network</a:t>
            </a:r>
          </a:p>
          <a:p>
            <a:pPr fontAlgn="base"/>
            <a:r>
              <a:rPr lang="en-US" dirty="0"/>
              <a:t>Decentralized Governance by Blockchain (DGBB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Algorithm: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X11</a:t>
            </a:r>
          </a:p>
          <a:p>
            <a:pPr fontAlgn="base"/>
            <a:r>
              <a:rPr lang="en-US" dirty="0" smtClean="0"/>
              <a:t>InstantSend</a:t>
            </a:r>
          </a:p>
          <a:p>
            <a:r>
              <a:rPr lang="en-US" dirty="0" smtClean="0"/>
              <a:t>PrivateSend</a:t>
            </a:r>
          </a:p>
          <a:p>
            <a:pPr fontAlgn="base"/>
            <a:r>
              <a:rPr lang="en-US" dirty="0" smtClean="0"/>
              <a:t>Two-tier architecture: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fontAlgn="base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Miners</a:t>
            </a:r>
            <a:r>
              <a:rPr lang="en-US" dirty="0" smtClean="0"/>
              <a:t> rewarded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securing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writing transactions</a:t>
            </a:r>
            <a:r>
              <a:rPr lang="en-US" dirty="0" smtClean="0"/>
              <a:t> to the blockchain </a:t>
            </a:r>
          </a:p>
          <a:p>
            <a:pPr lvl="1" fontAlgn="base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Masternodes</a:t>
            </a:r>
            <a:r>
              <a:rPr lang="en-US" dirty="0" smtClean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04398"/>
            <a:ext cx="9577597" cy="733802"/>
          </a:xfrm>
        </p:spPr>
        <p:txBody>
          <a:bodyPr/>
          <a:lstStyle/>
          <a:p>
            <a:r>
              <a:rPr lang="en-US" dirty="0" smtClean="0"/>
              <a:t>Dash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371600"/>
            <a:ext cx="6419571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023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6665999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CryptoNight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Unlinkability</a:t>
            </a:r>
            <a:endParaRPr lang="en-US" dirty="0" smtClean="0"/>
          </a:p>
          <a:p>
            <a:r>
              <a:rPr lang="en-US" dirty="0" smtClean="0"/>
              <a:t>Public address == Randomly created brand new one-time address</a:t>
            </a:r>
          </a:p>
          <a:p>
            <a:r>
              <a:rPr lang="en-US" dirty="0" smtClean="0"/>
              <a:t>Public record does not contain any mention that funds were received 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 address </a:t>
            </a:r>
            <a:r>
              <a:rPr lang="en-US" dirty="0" smtClean="0"/>
              <a:t>never appear in the public record of transactions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“Stealth address”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Secret view key</a:t>
            </a:r>
            <a:r>
              <a:rPr lang="en-US" dirty="0" smtClean="0"/>
              <a:t> is used to check each transaction by recipient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752600"/>
            <a:ext cx="5443622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5519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762000"/>
            <a:ext cx="11847599" cy="6096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Ethereum </a:t>
            </a:r>
            <a:r>
              <a:rPr lang="en-US" sz="2800" dirty="0" smtClean="0"/>
              <a:t>– </a:t>
            </a:r>
            <a:r>
              <a:rPr lang="en-US" sz="2600" dirty="0" smtClean="0"/>
              <a:t>Blockchain-based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smtClean="0"/>
              <a:t>distributed computing platform with smart contracts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Smart Contacts </a:t>
            </a:r>
            <a:r>
              <a:rPr lang="en-US" sz="2800" dirty="0" smtClean="0"/>
              <a:t>– P</a:t>
            </a:r>
            <a:r>
              <a:rPr lang="en-US" sz="2600" dirty="0" smtClean="0"/>
              <a:t>erformance of credible transactions without third parties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Decentralized Applications </a:t>
            </a:r>
            <a:r>
              <a:rPr lang="en-US" sz="2800" dirty="0" smtClean="0"/>
              <a:t>– </a:t>
            </a:r>
            <a:r>
              <a:rPr lang="en-US" sz="2600" dirty="0" smtClean="0"/>
              <a:t>Run on a P2P network of computers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Sidechain </a:t>
            </a:r>
            <a:r>
              <a:rPr lang="en-US" sz="2800" dirty="0" smtClean="0"/>
              <a:t>–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Allows tokens from one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  <a:r>
              <a:rPr lang="en-US" sz="2800" dirty="0"/>
              <a:t> to be securely used within a completely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blockchain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Off-chain transaction </a:t>
            </a:r>
            <a:r>
              <a:rPr lang="en-US" sz="2800" dirty="0" smtClean="0"/>
              <a:t>– </a:t>
            </a:r>
            <a:r>
              <a:rPr lang="en-US" sz="2800" dirty="0"/>
              <a:t>Transferring value outside of the blockchain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SegWit </a:t>
            </a:r>
            <a:r>
              <a:rPr lang="en-US" sz="2800" dirty="0" smtClean="0"/>
              <a:t>–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/>
              <a:t>Splitting the transaction into two </a:t>
            </a:r>
            <a:r>
              <a:rPr lang="en-US" sz="2600" dirty="0" smtClean="0"/>
              <a:t>segments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Zero Knowledge Proof </a:t>
            </a:r>
            <a:r>
              <a:rPr lang="en-US" sz="2800" dirty="0" smtClean="0"/>
              <a:t>– </a:t>
            </a:r>
            <a:r>
              <a:rPr lang="en-US" sz="2600" dirty="0" smtClean="0"/>
              <a:t>Guarantee the validity of transactions </a:t>
            </a:r>
            <a:br>
              <a:rPr lang="en-US" sz="2600" dirty="0" smtClean="0"/>
            </a:br>
            <a:r>
              <a:rPr lang="en-US" sz="2600" dirty="0" smtClean="0"/>
              <a:t>without revealing additional information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Masternodes </a:t>
            </a:r>
            <a:r>
              <a:rPr lang="en-US" sz="2800" dirty="0" smtClean="0"/>
              <a:t>–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smtClean="0"/>
              <a:t>Guarantees a certain minimum level of performance </a:t>
            </a:r>
            <a:br>
              <a:rPr lang="en-US" sz="2600" dirty="0" smtClean="0"/>
            </a:br>
            <a:r>
              <a:rPr lang="en-US" sz="2600" dirty="0" smtClean="0"/>
              <a:t>and functionality to perform tasks related to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Private Send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Instant Send</a:t>
            </a:r>
          </a:p>
          <a:p>
            <a:pPr>
              <a:lnSpc>
                <a:spcPct val="100000"/>
              </a:lnSpc>
            </a:pP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72165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xmlns="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0322" y="3836126"/>
            <a:ext cx="155461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the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Ethereum and Crypto Tokens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12544"/>
            <a:ext cx="10815551" cy="719034"/>
          </a:xfrm>
        </p:spPr>
        <p:txBody>
          <a:bodyPr/>
          <a:lstStyle/>
          <a:p>
            <a:r>
              <a:rPr lang="en-US" dirty="0" smtClean="0"/>
              <a:t>Smart Contracts, Tokens, DApps</a:t>
            </a:r>
            <a:endParaRPr lang="en-US" dirty="0"/>
          </a:p>
        </p:txBody>
      </p:sp>
      <p:pic>
        <p:nvPicPr>
          <p:cNvPr id="5" name="Picture 2" descr="C:\Users\pc1\Desktop\ethereum_hk.width-8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1612" y="914400"/>
            <a:ext cx="6660204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7808999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Open-source</a:t>
            </a:r>
          </a:p>
          <a:p>
            <a:r>
              <a:rPr lang="en-US" dirty="0"/>
              <a:t>Public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“World Computer” </a:t>
            </a:r>
            <a:r>
              <a:rPr lang="en-US" dirty="0"/>
              <a:t>that would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decentralize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Blockchain-based </a:t>
            </a:r>
            <a:r>
              <a:rPr lang="en-US" dirty="0"/>
              <a:t>distributed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computing </a:t>
            </a:r>
            <a:r>
              <a:rPr lang="en-US" dirty="0"/>
              <a:t>platform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 </a:t>
            </a:r>
            <a:r>
              <a:rPr lang="en-US" dirty="0"/>
              <a:t>functionality</a:t>
            </a:r>
          </a:p>
          <a:p>
            <a:r>
              <a:rPr lang="en-US" dirty="0"/>
              <a:t>Provides a cryptocurrency token </a:t>
            </a:r>
            <a:r>
              <a:rPr lang="en-US" dirty="0" smtClean="0"/>
              <a:t>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ether”</a:t>
            </a:r>
          </a:p>
          <a:p>
            <a:r>
              <a:rPr lang="en-US" dirty="0"/>
              <a:t>Ethereum Fork – collapse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DAO </a:t>
            </a:r>
            <a:r>
              <a:rPr lang="en-US" dirty="0"/>
              <a:t>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Ethereum? </a:t>
            </a:r>
          </a:p>
        </p:txBody>
      </p:sp>
      <p:pic>
        <p:nvPicPr>
          <p:cNvPr id="4098" name="Picture 2" descr="C:\Users\pc1\Desktop\1_cCffabbFEpCz8x_WdVIkiw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3412" y="1291289"/>
            <a:ext cx="6248401" cy="4042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6019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mentioned in 1996,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Nick Szabo</a:t>
            </a:r>
          </a:p>
          <a:p>
            <a:r>
              <a:rPr lang="en-US" dirty="0"/>
              <a:t>Help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exchange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Money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Shares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Transparent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Conflict-free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middleman </a:t>
            </a:r>
            <a:r>
              <a:rPr lang="en-US" dirty="0"/>
              <a:t>needed</a:t>
            </a:r>
          </a:p>
          <a:p>
            <a:r>
              <a:rPr lang="en-US" dirty="0"/>
              <a:t>Define the rules and penalties </a:t>
            </a:r>
          </a:p>
          <a:p>
            <a:r>
              <a:rPr lang="en-US" dirty="0"/>
              <a:t>Automatically enforce the obligations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/>
          <a:lstStyle/>
          <a:p>
            <a:r>
              <a:rPr lang="en-US" dirty="0"/>
              <a:t>What is Smart Contract?</a:t>
            </a:r>
          </a:p>
        </p:txBody>
      </p:sp>
      <p:pic>
        <p:nvPicPr>
          <p:cNvPr id="4098" name="Picture 2" descr="C:\Users\pc1\Desktop\Draglet-Smart-Contracts-Ethere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1812" y="1371600"/>
            <a:ext cx="7620000" cy="4048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fungible tradable good</a:t>
            </a:r>
          </a:p>
          <a:p>
            <a:pPr lvl="1"/>
            <a:r>
              <a:rPr lang="en-US" dirty="0"/>
              <a:t>Coins</a:t>
            </a:r>
          </a:p>
          <a:p>
            <a:pPr lvl="1"/>
            <a:r>
              <a:rPr lang="en-US" dirty="0"/>
              <a:t>Loyalty points</a:t>
            </a:r>
          </a:p>
          <a:p>
            <a:pPr lvl="1"/>
            <a:r>
              <a:rPr lang="en-US" dirty="0"/>
              <a:t>Gold certificates</a:t>
            </a:r>
          </a:p>
          <a:p>
            <a:pPr lvl="1"/>
            <a:r>
              <a:rPr lang="en-US" dirty="0"/>
              <a:t>In game items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ERC20</a:t>
            </a:r>
            <a:r>
              <a:rPr lang="en-US" dirty="0"/>
              <a:t> </a:t>
            </a:r>
            <a:r>
              <a:rPr lang="en-US" dirty="0" smtClean="0"/>
              <a:t>Token Standard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Token?</a:t>
            </a:r>
          </a:p>
        </p:txBody>
      </p:sp>
      <p:pic>
        <p:nvPicPr>
          <p:cNvPr id="1026" name="Picture 2" descr="C:\Users\pc1\Desktop\Infographic-Ethereum-Tokens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6212" y="1828800"/>
            <a:ext cx="5715000" cy="4864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14" y="1295400"/>
            <a:ext cx="4760999" cy="5164423"/>
          </a:xfrm>
        </p:spPr>
        <p:txBody>
          <a:bodyPr>
            <a:normAutofit/>
          </a:bodyPr>
          <a:lstStyle/>
          <a:p>
            <a:r>
              <a:rPr lang="en-US" dirty="0"/>
              <a:t>Initial Coin Offering</a:t>
            </a:r>
          </a:p>
          <a:p>
            <a:pPr lvl="1"/>
            <a:r>
              <a:rPr lang="en-US" dirty="0"/>
              <a:t>Often used to describe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token</a:t>
            </a:r>
            <a:r>
              <a:rPr lang="en-US" dirty="0"/>
              <a:t> launches</a:t>
            </a:r>
          </a:p>
          <a:p>
            <a:pPr lvl="1"/>
            <a:r>
              <a:rPr lang="en-US" dirty="0"/>
              <a:t>Bitcoin clones</a:t>
            </a:r>
          </a:p>
          <a:p>
            <a:pPr lvl="1"/>
            <a:r>
              <a:rPr lang="en-US" dirty="0"/>
              <a:t>Bitcoin produces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“coins”</a:t>
            </a:r>
          </a:p>
          <a:p>
            <a:pPr lvl="1"/>
            <a:r>
              <a:rPr lang="en-US" dirty="0"/>
              <a:t>Does one thing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6572E14-957D-48C7-9D83-B7644DB6AC21}"/>
              </a:ext>
            </a:extLst>
          </p:cNvPr>
          <p:cNvSpPr txBox="1">
            <a:spLocks/>
          </p:cNvSpPr>
          <p:nvPr/>
        </p:nvSpPr>
        <p:spPr>
          <a:xfrm>
            <a:off x="5905413" y="1295400"/>
            <a:ext cx="4760999" cy="516442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Tokens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Store complex, multi-faceted levels of value </a:t>
            </a:r>
          </a:p>
          <a:p>
            <a:pPr lvl="1"/>
            <a:r>
              <a:rPr lang="en-US" dirty="0"/>
              <a:t>Generated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 System </a:t>
            </a:r>
          </a:p>
          <a:p>
            <a:pPr lvl="1"/>
            <a:r>
              <a:rPr lang="en-US" dirty="0"/>
              <a:t>Multi-functional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Not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“offered” </a:t>
            </a:r>
            <a:r>
              <a:rPr lang="en-US" dirty="0"/>
              <a:t>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“generated”</a:t>
            </a:r>
          </a:p>
          <a:p>
            <a:pPr lvl="1"/>
            <a:r>
              <a:rPr lang="en-US" dirty="0"/>
              <a:t>Do many things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xmlns="" id="{69646B29-9201-4846-8FDD-4A8AA3E5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Sale vs. ICO</a:t>
            </a: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Decentralized Application?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57515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Контейнер за съдържание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P2P</a:t>
            </a:r>
            <a:r>
              <a:rPr lang="en-US" dirty="0"/>
              <a:t> network of computers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Decentralized</a:t>
            </a:r>
          </a:p>
          <a:p>
            <a:r>
              <a:rPr lang="en-US" dirty="0"/>
              <a:t>Incentivized</a:t>
            </a:r>
          </a:p>
          <a:p>
            <a:r>
              <a:rPr lang="en-US" dirty="0"/>
              <a:t>Protocol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Bitcoin</a:t>
            </a:r>
            <a:r>
              <a:rPr lang="en-US" dirty="0"/>
              <a:t> - first DApp </a:t>
            </a:r>
            <a:endParaRPr lang="bg-BG" dirty="0"/>
          </a:p>
        </p:txBody>
      </p:sp>
      <p:pic>
        <p:nvPicPr>
          <p:cNvPr id="5125" name="Picture 5" descr="C:\Users\pc1\Desktop\jzm8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8012" y="1828800"/>
            <a:ext cx="6553200" cy="4729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Optimizing Blockchain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12544"/>
            <a:ext cx="10815551" cy="719034"/>
          </a:xfrm>
        </p:spPr>
        <p:txBody>
          <a:bodyPr/>
          <a:lstStyle/>
          <a:p>
            <a:r>
              <a:rPr lang="en-US" smtClean="0"/>
              <a:t>SegWit</a:t>
            </a:r>
            <a:r>
              <a:rPr lang="en-US" dirty="0" smtClean="0"/>
              <a:t>, Sidechains, Off-chain transactions</a:t>
            </a:r>
            <a:endParaRPr lang="en-US" dirty="0"/>
          </a:p>
        </p:txBody>
      </p:sp>
      <p:pic>
        <p:nvPicPr>
          <p:cNvPr id="1026" name="Picture 2" descr="C:\Users\pc1\Desktop\AAEAAQAAAAAAAAVIAAAAJDE3Nzg1MGY4LTNjOWItNGFhNy1iY2M1LTE5MDViNTVlYTZhO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1612" y="990600"/>
            <a:ext cx="664845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2281</TotalTime>
  <Words>1015</Words>
  <Application>Microsoft Office PowerPoint</Application>
  <PresentationFormat>Custom</PresentationFormat>
  <Paragraphs>251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Wingdings 2</vt:lpstr>
      <vt:lpstr>SoftUni 16x9</vt:lpstr>
      <vt:lpstr>Review of the Week</vt:lpstr>
      <vt:lpstr>Table of Contents</vt:lpstr>
      <vt:lpstr>Ethereum and Crypto Tokens</vt:lpstr>
      <vt:lpstr>What is Ethereum? </vt:lpstr>
      <vt:lpstr>What is Smart Contract?</vt:lpstr>
      <vt:lpstr>What is Token?</vt:lpstr>
      <vt:lpstr>Token Sale vs. ICO</vt:lpstr>
      <vt:lpstr>What is Decentralized Application?</vt:lpstr>
      <vt:lpstr>Optimizing Blockchain Network</vt:lpstr>
      <vt:lpstr>Sharding</vt:lpstr>
      <vt:lpstr>Off-chain transaction</vt:lpstr>
      <vt:lpstr>Sidechain</vt:lpstr>
      <vt:lpstr>SegWit</vt:lpstr>
      <vt:lpstr>Bitcoin-NG</vt:lpstr>
      <vt:lpstr>Security and Anonymity of Blockchain Network</vt:lpstr>
      <vt:lpstr>Cold Storage</vt:lpstr>
      <vt:lpstr>Confidential Transactions and Assets</vt:lpstr>
      <vt:lpstr>Zero Knowledge Proofs</vt:lpstr>
      <vt:lpstr>What are Masternodes?</vt:lpstr>
      <vt:lpstr>Ring Signatures</vt:lpstr>
      <vt:lpstr>Notable Projects</vt:lpstr>
      <vt:lpstr>Steem</vt:lpstr>
      <vt:lpstr>Storj</vt:lpstr>
      <vt:lpstr>Zcash</vt:lpstr>
      <vt:lpstr>Dash</vt:lpstr>
      <vt:lpstr>Monero</vt:lpstr>
      <vt:lpstr>Summary</vt:lpstr>
      <vt:lpstr>Review of the Week</vt:lpstr>
    </vt:vector>
  </TitlesOfParts>
  <Manager/>
  <Company>Academy School of Blockchain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Academy</dc:title>
  <dc:subject>Blockchain Academy</dc:subject>
  <dc:creator>SoftUni</dc:creator>
  <cp:keywords>blockchain, training, course, academy</cp:keywords>
  <dc:description>Academy School of Blockchain: http://www.kingsland.academy</dc:description>
  <cp:lastModifiedBy>Sevgin Mustafov</cp:lastModifiedBy>
  <cp:revision>107</cp:revision>
  <dcterms:created xsi:type="dcterms:W3CDTF">2014-01-02T17:00:34Z</dcterms:created>
  <dcterms:modified xsi:type="dcterms:W3CDTF">2018-02-08T10:54:10Z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