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353" r:id="rId5"/>
    <p:sldId id="401" r:id="rId6"/>
    <p:sldId id="402" r:id="rId7"/>
    <p:sldId id="421" r:id="rId8"/>
    <p:sldId id="403" r:id="rId9"/>
    <p:sldId id="404" r:id="rId10"/>
    <p:sldId id="405" r:id="rId11"/>
    <p:sldId id="406" r:id="rId12"/>
    <p:sldId id="407" r:id="rId13"/>
    <p:sldId id="408" r:id="rId14"/>
    <p:sldId id="422" r:id="rId15"/>
    <p:sldId id="423" r:id="rId16"/>
    <p:sldId id="418" r:id="rId17"/>
    <p:sldId id="424" r:id="rId18"/>
    <p:sldId id="419" r:id="rId19"/>
    <p:sldId id="420" r:id="rId20"/>
    <p:sldId id="412" r:id="rId21"/>
    <p:sldId id="413" r:id="rId22"/>
    <p:sldId id="426" r:id="rId23"/>
    <p:sldId id="414" r:id="rId24"/>
    <p:sldId id="427" r:id="rId25"/>
    <p:sldId id="428" r:id="rId26"/>
    <p:sldId id="429" r:id="rId27"/>
    <p:sldId id="349" r:id="rId28"/>
    <p:sldId id="398" r:id="rId29"/>
    <p:sldId id="39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Blockchain Theory" id="{BC4A3995-4CED-4320-A673-95328C9C809D}">
          <p14:sldIdLst>
            <p14:sldId id="353"/>
            <p14:sldId id="401"/>
            <p14:sldId id="402"/>
            <p14:sldId id="421"/>
            <p14:sldId id="403"/>
            <p14:sldId id="404"/>
            <p14:sldId id="405"/>
          </p14:sldIdLst>
        </p14:section>
        <p14:section name="Consensus Algorithms" id="{09B5E950-204F-42BC-8D8B-3F45F6E0898F}">
          <p14:sldIdLst>
            <p14:sldId id="406"/>
            <p14:sldId id="407"/>
            <p14:sldId id="408"/>
            <p14:sldId id="422"/>
            <p14:sldId id="423"/>
          </p14:sldIdLst>
        </p14:section>
        <p14:section name="Blockchain Technology Explained" id="{B6E5C7E3-76A7-4BB9-A6A8-8FF733784570}">
          <p14:sldIdLst>
            <p14:sldId id="418"/>
            <p14:sldId id="424"/>
            <p14:sldId id="419"/>
            <p14:sldId id="420"/>
            <p14:sldId id="412"/>
            <p14:sldId id="413"/>
            <p14:sldId id="426"/>
            <p14:sldId id="414"/>
          </p14:sldIdLst>
        </p14:section>
        <p14:section name="The 51% Attack" id="{62701FB9-6E11-4ACC-9FB6-56D975973FD8}">
          <p14:sldIdLst>
            <p14:sldId id="427"/>
            <p14:sldId id="428"/>
            <p14:sldId id="429"/>
          </p14:sldIdLst>
        </p14:section>
        <p14:section name="Conclusion" id="{10E03AB1-9AA8-4E86-9A64-D741901E50A2}">
          <p14:sldIdLst>
            <p14:sldId id="349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4907"/>
    <a:srgbClr val="F0A22E"/>
    <a:srgbClr val="B68A0E"/>
    <a:srgbClr val="F29B60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6497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074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987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6638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blocks" TargetMode="External"/><Relationship Id="rId2" Type="http://schemas.openxmlformats.org/officeDocument/2006/relationships/hyperlink" Target="https://blockchain.info/block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itcoinfees.earn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wiki/wiki/Proof-of-Stake-FA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524307"/>
            <a:ext cx="9891499" cy="1342138"/>
          </a:xfrm>
        </p:spPr>
        <p:txBody>
          <a:bodyPr/>
          <a:lstStyle/>
          <a:p>
            <a:r>
              <a:rPr lang="en-US" dirty="0"/>
              <a:t>Blockchain Concepts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10575711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Byzantine Generals, Double Spending,</a:t>
            </a:r>
            <a:br>
              <a:rPr lang="en-US" dirty="0"/>
            </a:br>
            <a:r>
              <a:rPr lang="en-US" dirty="0"/>
              <a:t>Consensus Algorithms, Blocks and Transactions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624819"/>
            <a:ext cx="3187613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7" y="5113190"/>
            <a:ext cx="3187614" cy="444343"/>
          </a:xfrm>
        </p:spPr>
        <p:txBody>
          <a:bodyPr/>
          <a:lstStyle/>
          <a:p>
            <a:r>
              <a:rPr lang="en-US" dirty="0"/>
              <a:t>Technical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52" y="4955998"/>
            <a:ext cx="11399520" cy="820600"/>
          </a:xfrm>
        </p:spPr>
        <p:txBody>
          <a:bodyPr/>
          <a:lstStyle/>
          <a:p>
            <a:r>
              <a:rPr lang="en-US" dirty="0"/>
              <a:t>Consensus and Consensus Algorithms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66A343-8D97-48EA-B173-16FAF31C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652" y="5834166"/>
            <a:ext cx="11399520" cy="719034"/>
          </a:xfrm>
        </p:spPr>
        <p:txBody>
          <a:bodyPr/>
          <a:lstStyle/>
          <a:p>
            <a:r>
              <a:rPr lang="en-US" dirty="0"/>
              <a:t>Proof-of-Work / Proof-of-Stake / Others</a:t>
            </a:r>
          </a:p>
        </p:txBody>
      </p:sp>
      <p:pic>
        <p:nvPicPr>
          <p:cNvPr id="1026" name="Picture 2" descr="Свързано изображение">
            <a:extLst>
              <a:ext uri="{FF2B5EF4-FFF2-40B4-BE49-F238E27FC236}">
                <a16:creationId xmlns:a16="http://schemas.microsoft.com/office/drawing/2014/main" id="{04CEE195-888B-4D5C-9C9F-E40096FA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31" y="990600"/>
            <a:ext cx="5204563" cy="3682227"/>
          </a:xfrm>
          <a:prstGeom prst="roundRect">
            <a:avLst>
              <a:gd name="adj" fmla="val 23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94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086-7476-4A43-90E0-CF43C916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Consensus algorithms </a:t>
            </a:r>
            <a:r>
              <a:rPr lang="en-US" dirty="0"/>
              <a:t>in a blockchain network</a:t>
            </a:r>
          </a:p>
          <a:p>
            <a:pPr lvl="1"/>
            <a:r>
              <a:rPr lang="en-US" dirty="0"/>
              <a:t>Select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winning node </a:t>
            </a:r>
            <a:r>
              <a:rPr lang="en-US" dirty="0"/>
              <a:t>to create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 block </a:t>
            </a:r>
            <a:r>
              <a:rPr lang="en-US" dirty="0"/>
              <a:t>(in a consensus)</a:t>
            </a:r>
          </a:p>
          <a:p>
            <a:r>
              <a:rPr lang="en-US" dirty="0"/>
              <a:t>The winning node (winning miner):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awarded</a:t>
            </a:r>
            <a:r>
              <a:rPr lang="en-US" dirty="0"/>
              <a:t> to mine (create) some new coins (e.g. 12.5 BTC)</a:t>
            </a:r>
          </a:p>
          <a:p>
            <a:pPr lvl="1"/>
            <a:r>
              <a:rPr lang="en-US" dirty="0"/>
              <a:t>Selects the pending transactions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be included </a:t>
            </a:r>
            <a:r>
              <a:rPr lang="en-US" dirty="0"/>
              <a:t>in the next block</a:t>
            </a:r>
          </a:p>
          <a:p>
            <a:pPr lvl="1"/>
            <a:r>
              <a:rPr lang="en-US" dirty="0"/>
              <a:t>Creates the next block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propagates</a:t>
            </a:r>
            <a:r>
              <a:rPr lang="en-US" dirty="0"/>
              <a:t> it in the network</a:t>
            </a:r>
          </a:p>
          <a:p>
            <a:r>
              <a:rPr lang="en-US" dirty="0"/>
              <a:t>The entire network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validates</a:t>
            </a:r>
            <a:r>
              <a:rPr lang="en-US" dirty="0"/>
              <a:t> the new block</a:t>
            </a:r>
          </a:p>
          <a:p>
            <a:pPr lvl="1"/>
            <a:r>
              <a:rPr lang="en-US" dirty="0"/>
              <a:t>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accept it</a:t>
            </a:r>
            <a:r>
              <a:rPr lang="en-US" dirty="0"/>
              <a:t> (when it is valid) or reject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Consensus Algorithm is Needed?</a:t>
            </a:r>
          </a:p>
        </p:txBody>
      </p:sp>
    </p:spTree>
    <p:extLst>
      <p:ext uri="{BB962C8B-B14F-4D97-AF65-F5344CB8AC3E}">
        <p14:creationId xmlns:p14="http://schemas.microsoft.com/office/powerpoint/2010/main" val="148904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086-7476-4A43-90E0-CF43C916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Consensus algorithms </a:t>
            </a:r>
            <a:r>
              <a:rPr lang="en-US" sz="3500" dirty="0"/>
              <a:t>choose the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next block creator</a:t>
            </a:r>
          </a:p>
          <a:p>
            <a:pPr lvl="1"/>
            <a:r>
              <a:rPr lang="en-US" dirty="0"/>
              <a:t>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fair way</a:t>
            </a:r>
            <a:r>
              <a:rPr lang="en-US" dirty="0"/>
              <a:t>, that everyone in the network agrees on</a:t>
            </a:r>
          </a:p>
          <a:p>
            <a:pPr>
              <a:spcBef>
                <a:spcPts val="1200"/>
              </a:spcBef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Proof-of-work (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PoW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3500" dirty="0"/>
              <a:t>algorithms</a:t>
            </a:r>
          </a:p>
          <a:p>
            <a:pPr lvl="1"/>
            <a:r>
              <a:rPr lang="en-US" dirty="0"/>
              <a:t>Nodes compete to find a solution to a heavy cryptographic puzzle</a:t>
            </a:r>
          </a:p>
          <a:p>
            <a:pPr lvl="1"/>
            <a:r>
              <a:rPr lang="en-US" dirty="0"/>
              <a:t>Used in Bitcoin, Ethereum, </a:t>
            </a:r>
            <a:r>
              <a:rPr lang="en-US" dirty="0" err="1"/>
              <a:t>Litecoin</a:t>
            </a:r>
            <a:r>
              <a:rPr lang="en-US" dirty="0"/>
              <a:t>, </a:t>
            </a:r>
            <a:r>
              <a:rPr lang="en-US" dirty="0" err="1"/>
              <a:t>Zcash</a:t>
            </a:r>
            <a:r>
              <a:rPr lang="en-US" dirty="0"/>
              <a:t>, </a:t>
            </a:r>
            <a:r>
              <a:rPr lang="en-US" dirty="0" err="1"/>
              <a:t>Monero</a:t>
            </a:r>
            <a:r>
              <a:rPr lang="en-US" dirty="0"/>
              <a:t>, Bitcoin Gold</a:t>
            </a:r>
          </a:p>
          <a:p>
            <a:pPr>
              <a:spcBef>
                <a:spcPts val="1200"/>
              </a:spcBef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Proof-of-stake (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3500" dirty="0"/>
              <a:t>algorithms</a:t>
            </a:r>
          </a:p>
          <a:p>
            <a:pPr lvl="1"/>
            <a:r>
              <a:rPr lang="en-US" dirty="0"/>
              <a:t>The next creator is selected randomly, proportionally to its stake in the network, used in EOS, </a:t>
            </a:r>
            <a:r>
              <a:rPr lang="en-US" dirty="0" err="1"/>
              <a:t>Lisk</a:t>
            </a:r>
            <a:r>
              <a:rPr lang="en-US" dirty="0"/>
              <a:t>, </a:t>
            </a:r>
            <a:r>
              <a:rPr lang="en-US" dirty="0" err="1"/>
              <a:t>Tezos</a:t>
            </a:r>
            <a:r>
              <a:rPr lang="en-US" dirty="0"/>
              <a:t>, </a:t>
            </a:r>
            <a:r>
              <a:rPr lang="en-US" dirty="0" err="1"/>
              <a:t>Cardano</a:t>
            </a:r>
            <a:r>
              <a:rPr lang="en-US" dirty="0"/>
              <a:t>, QTUM, </a:t>
            </a:r>
            <a:r>
              <a:rPr lang="en-US" smtClean="0"/>
              <a:t>OmiseGo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Algorithms</a:t>
            </a:r>
          </a:p>
        </p:txBody>
      </p:sp>
      <p:pic>
        <p:nvPicPr>
          <p:cNvPr id="2050" name="Picture 2" descr="Свързано изображение">
            <a:extLst>
              <a:ext uri="{FF2B5EF4-FFF2-40B4-BE49-F238E27FC236}">
                <a16:creationId xmlns:a16="http://schemas.microsoft.com/office/drawing/2014/main" id="{D610F00B-B70C-455F-B273-41351BFA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103" y="1600200"/>
            <a:ext cx="16573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8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086-7476-4A43-90E0-CF43C916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Proof-of-work (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PoW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3500" dirty="0"/>
              <a:t>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Challenge all nodes to solve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cryptographic puzzle </a:t>
            </a:r>
            <a:r>
              <a:rPr lang="en-US" dirty="0"/>
              <a:t>(work)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Requires heavy and expensive computations + equipment + power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Example: find a number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nonce</a:t>
            </a:r>
            <a:r>
              <a:rPr lang="en-US" dirty="0"/>
              <a:t>, such that</a:t>
            </a:r>
            <a:br>
              <a:rPr lang="en-US" dirty="0"/>
            </a:br>
            <a:r>
              <a:rPr lang="en-US" b="1" i="1" noProof="1">
                <a:solidFill>
                  <a:schemeClr val="tx2">
                    <a:lumMod val="75000"/>
                  </a:schemeClr>
                </a:solidFill>
              </a:rPr>
              <a:t>SHA256(prev_block_hash + transactions + nonce)</a:t>
            </a:r>
            <a:r>
              <a:rPr lang="en-US" noProof="1"/>
              <a:t> &lt;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</a:rPr>
              <a:t>target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number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target</a:t>
            </a:r>
            <a:r>
              <a:rPr lang="en-US" dirty="0"/>
              <a:t> is known as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network difficulty</a:t>
            </a:r>
            <a:r>
              <a:rPr lang="en-US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node first solved the puzzle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winner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creates the next block </a:t>
            </a:r>
            <a:r>
              <a:rPr lang="en-US" dirty="0"/>
              <a:t>and takes some coins as award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solution acts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proof-of-work</a:t>
            </a:r>
            <a:r>
              <a:rPr lang="en-US" dirty="0"/>
              <a:t>, verified by the other nodes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Proof-of-Work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215E8-EF12-4D25-B6B3-D98FE303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94296"/>
            <a:ext cx="1755568" cy="17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8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086-7476-4A43-90E0-CF43C916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Proof-of-stake (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3500" dirty="0"/>
              <a:t>algorithms</a:t>
            </a:r>
          </a:p>
          <a:p>
            <a:pPr lvl="1"/>
            <a:r>
              <a:rPr lang="en-US" dirty="0"/>
              <a:t>Use 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validators </a:t>
            </a:r>
            <a:r>
              <a:rPr lang="en-US" dirty="0"/>
              <a:t>instead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miners</a:t>
            </a:r>
          </a:p>
          <a:p>
            <a:pPr lvl="1"/>
            <a:r>
              <a:rPr lang="en-US" dirty="0"/>
              <a:t>Minor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hardware</a:t>
            </a:r>
            <a:r>
              <a:rPr lang="en-US" dirty="0"/>
              <a:t> needs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dirty="0"/>
              <a:t> consumption</a:t>
            </a:r>
          </a:p>
          <a:p>
            <a:pPr lvl="1"/>
            <a:r>
              <a:rPr lang="en-US" dirty="0"/>
              <a:t>A node becomes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validator</a:t>
            </a:r>
            <a:r>
              <a:rPr lang="en-US" dirty="0"/>
              <a:t> by locking some coins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stake</a:t>
            </a:r>
            <a:r>
              <a:rPr lang="en-US" dirty="0"/>
              <a:t>)</a:t>
            </a:r>
          </a:p>
          <a:p>
            <a:r>
              <a:rPr lang="en-US" noProof="1"/>
              <a:t>PoS</a:t>
            </a:r>
            <a:r>
              <a:rPr lang="en-US" dirty="0"/>
              <a:t> selects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 block creator </a:t>
            </a:r>
            <a:r>
              <a:rPr lang="en-US" dirty="0"/>
              <a:t>among all validators</a:t>
            </a:r>
          </a:p>
          <a:p>
            <a:pPr lvl="1"/>
            <a:r>
              <a:rPr lang="en-US" dirty="0"/>
              <a:t>Many flavors of proof-of-stake </a:t>
            </a:r>
            <a:r>
              <a:rPr lang="en-US" dirty="0">
                <a:sym typeface="Wingdings" panose="05000000000000000000" pitchFamily="2" charset="2"/>
              </a:rPr>
              <a:t> many </a:t>
            </a:r>
            <a:r>
              <a:rPr lang="en-US" noProof="1">
                <a:sym typeface="Wingdings" panose="05000000000000000000" pitchFamily="2" charset="2"/>
              </a:rPr>
              <a:t>PoS</a:t>
            </a:r>
            <a:r>
              <a:rPr lang="en-US" dirty="0">
                <a:sym typeface="Wingdings" panose="05000000000000000000" pitchFamily="2" charset="2"/>
              </a:rPr>
              <a:t> consensus algorithms</a:t>
            </a:r>
            <a:endParaRPr lang="en-US" dirty="0"/>
          </a:p>
          <a:p>
            <a:pPr lvl="1"/>
            <a:r>
              <a:rPr lang="en-US" dirty="0"/>
              <a:t>Select random next validator / select several candidates and perform voting on their proposed chains to select one of them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Proof-of-Stake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399A9-FA83-4EE9-A54B-FF996B76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812" y="950360"/>
            <a:ext cx="1821318" cy="20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3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52" y="4879798"/>
            <a:ext cx="11399520" cy="820600"/>
          </a:xfrm>
        </p:spPr>
        <p:txBody>
          <a:bodyPr/>
          <a:lstStyle/>
          <a:p>
            <a:r>
              <a:rPr lang="en-US" dirty="0"/>
              <a:t>Blockchain Technology Explained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66A343-8D97-48EA-B173-16FAF31C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652" y="5757966"/>
            <a:ext cx="11399520" cy="719034"/>
          </a:xfrm>
        </p:spPr>
        <p:txBody>
          <a:bodyPr/>
          <a:lstStyle/>
          <a:p>
            <a:r>
              <a:rPr lang="en-US" dirty="0"/>
              <a:t>Blocks, Transactions, Hashes, Chaining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19846-AB86-4CAD-AF0C-88B65896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88" y="1337654"/>
            <a:ext cx="5971447" cy="314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4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48598-19FA-44E4-BFDA-F92447E17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A8BDA4-EFD0-41E3-B7DB-A1D04945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== Chain of Data Blocks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E45A64-1B3E-414C-87AA-9BF919D4F0A9}"/>
              </a:ext>
            </a:extLst>
          </p:cNvPr>
          <p:cNvGrpSpPr/>
          <p:nvPr/>
        </p:nvGrpSpPr>
        <p:grpSpPr>
          <a:xfrm>
            <a:off x="576482" y="1465157"/>
            <a:ext cx="3200400" cy="4478443"/>
            <a:chOff x="684212" y="1312757"/>
            <a:chExt cx="3200400" cy="447844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5EFDB3-7A6F-4801-82B9-1FEE2E508327}"/>
                </a:ext>
              </a:extLst>
            </p:cNvPr>
            <p:cNvSpPr/>
            <p:nvPr/>
          </p:nvSpPr>
          <p:spPr>
            <a:xfrm>
              <a:off x="684212" y="1312757"/>
              <a:ext cx="3200400" cy="4478443"/>
            </a:xfrm>
            <a:prstGeom prst="roundRect">
              <a:avLst>
                <a:gd name="adj" fmla="val 49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9AAAF8-CFCF-49AA-A56A-00DBA1691143}"/>
                </a:ext>
              </a:extLst>
            </p:cNvPr>
            <p:cNvSpPr/>
            <p:nvPr/>
          </p:nvSpPr>
          <p:spPr>
            <a:xfrm>
              <a:off x="836611" y="1900381"/>
              <a:ext cx="1400897" cy="450831"/>
            </a:xfrm>
            <a:prstGeom prst="roundRect">
              <a:avLst>
                <a:gd name="adj" fmla="val 10521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timestamp</a:t>
              </a:r>
              <a:endPara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87E8614-DD92-488A-BE4D-CD051EC0B9E0}"/>
                </a:ext>
              </a:extLst>
            </p:cNvPr>
            <p:cNvSpPr/>
            <p:nvPr/>
          </p:nvSpPr>
          <p:spPr>
            <a:xfrm>
              <a:off x="2339109" y="1900381"/>
              <a:ext cx="1393103" cy="450831"/>
            </a:xfrm>
            <a:prstGeom prst="roundRect">
              <a:avLst>
                <a:gd name="adj" fmla="val 8472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block_hash</a:t>
              </a:r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894C4D8-872A-4DDD-998F-C4B7FAA5CADD}"/>
                </a:ext>
              </a:extLst>
            </p:cNvPr>
            <p:cNvGrpSpPr/>
            <p:nvPr/>
          </p:nvGrpSpPr>
          <p:grpSpPr>
            <a:xfrm>
              <a:off x="836612" y="3000067"/>
              <a:ext cx="2895600" cy="2673370"/>
              <a:chOff x="836612" y="3000067"/>
              <a:chExt cx="2895600" cy="267337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FC51033-0ADC-443A-B058-7FC45FD6CE1E}"/>
                  </a:ext>
                </a:extLst>
              </p:cNvPr>
              <p:cNvSpPr/>
              <p:nvPr/>
            </p:nvSpPr>
            <p:spPr>
              <a:xfrm>
                <a:off x="836612" y="3000067"/>
                <a:ext cx="2895600" cy="2673370"/>
              </a:xfrm>
              <a:prstGeom prst="roundRect">
                <a:avLst>
                  <a:gd name="adj" fmla="val 3444"/>
                </a:avLst>
              </a:prstGeom>
              <a:solidFill>
                <a:schemeClr val="tx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5185F09-89C6-408C-9812-2819BFC18DF2}"/>
                  </a:ext>
                </a:extLst>
              </p:cNvPr>
              <p:cNvSpPr/>
              <p:nvPr/>
            </p:nvSpPr>
            <p:spPr>
              <a:xfrm>
                <a:off x="975085" y="3165206"/>
                <a:ext cx="2604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all_transactions_hash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ABAF8F3-0851-4726-9D05-6834D1537383}"/>
                  </a:ext>
                </a:extLst>
              </p:cNvPr>
              <p:cNvSpPr/>
              <p:nvPr/>
            </p:nvSpPr>
            <p:spPr>
              <a:xfrm>
                <a:off x="975084" y="3728625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#1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6E6B64E-F13C-44E7-8B53-B9F39C0BEC6B}"/>
                  </a:ext>
                </a:extLst>
              </p:cNvPr>
              <p:cNvSpPr/>
              <p:nvPr/>
            </p:nvSpPr>
            <p:spPr>
              <a:xfrm>
                <a:off x="2880085" y="3728625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F704D11-E741-4CDE-81C0-CC67D6597567}"/>
                  </a:ext>
                </a:extLst>
              </p:cNvPr>
              <p:cNvSpPr/>
              <p:nvPr/>
            </p:nvSpPr>
            <p:spPr>
              <a:xfrm>
                <a:off x="975084" y="4292044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#2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B99527F-9AA6-4722-BD70-EA64CB91FC2B}"/>
                  </a:ext>
                </a:extLst>
              </p:cNvPr>
              <p:cNvSpPr/>
              <p:nvPr/>
            </p:nvSpPr>
            <p:spPr>
              <a:xfrm>
                <a:off x="2880085" y="4292044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3C04F63-0C43-49B1-BE87-E2DEA87B2814}"/>
                  </a:ext>
                </a:extLst>
              </p:cNvPr>
              <p:cNvSpPr/>
              <p:nvPr/>
            </p:nvSpPr>
            <p:spPr>
              <a:xfrm>
                <a:off x="975084" y="4855463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#3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2DA8574-A818-4631-A345-1E9FFD6B0599}"/>
                  </a:ext>
                </a:extLst>
              </p:cNvPr>
              <p:cNvSpPr/>
              <p:nvPr/>
            </p:nvSpPr>
            <p:spPr>
              <a:xfrm>
                <a:off x="2880085" y="4855463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0359B9-EB93-40E1-B045-BCB2495D0BAD}"/>
                  </a:ext>
                </a:extLst>
              </p:cNvPr>
              <p:cNvSpPr txBox="1"/>
              <p:nvPr/>
            </p:nvSpPr>
            <p:spPr>
              <a:xfrm>
                <a:off x="2060882" y="5150217"/>
                <a:ext cx="433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…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D8E7E0-21FF-41FA-8F7B-62EF72C6E91A}"/>
                </a:ext>
              </a:extLst>
            </p:cNvPr>
            <p:cNvSpPr/>
            <p:nvPr/>
          </p:nvSpPr>
          <p:spPr>
            <a:xfrm>
              <a:off x="684212" y="1376090"/>
              <a:ext cx="32004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Block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#0</a:t>
              </a:r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 (genesis block)</a:t>
              </a:r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9F4B7FF-FCFB-4EE0-8DBE-E1C8E2158E2D}"/>
                </a:ext>
              </a:extLst>
            </p:cNvPr>
            <p:cNvSpPr/>
            <p:nvPr/>
          </p:nvSpPr>
          <p:spPr>
            <a:xfrm>
              <a:off x="836611" y="2453606"/>
              <a:ext cx="1400897" cy="450831"/>
            </a:xfrm>
            <a:prstGeom prst="roundRect">
              <a:avLst>
                <a:gd name="adj" fmla="val 10521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prev_hash</a:t>
              </a:r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03B1D8-8C10-4198-BC10-67971FC90C97}"/>
                </a:ext>
              </a:extLst>
            </p:cNvPr>
            <p:cNvSpPr/>
            <p:nvPr/>
          </p:nvSpPr>
          <p:spPr>
            <a:xfrm>
              <a:off x="2339109" y="2453606"/>
              <a:ext cx="1393103" cy="450831"/>
            </a:xfrm>
            <a:prstGeom prst="roundRect">
              <a:avLst>
                <a:gd name="adj" fmla="val 8472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nonce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501466-08BA-463F-9823-F6E83684EC9C}"/>
              </a:ext>
            </a:extLst>
          </p:cNvPr>
          <p:cNvGrpSpPr/>
          <p:nvPr/>
        </p:nvGrpSpPr>
        <p:grpSpPr>
          <a:xfrm>
            <a:off x="4462682" y="1465157"/>
            <a:ext cx="3200400" cy="4478443"/>
            <a:chOff x="4462682" y="1371600"/>
            <a:chExt cx="3200400" cy="447844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C4CACCE-AEFA-4912-9677-B815C6E1DAA5}"/>
                </a:ext>
              </a:extLst>
            </p:cNvPr>
            <p:cNvSpPr/>
            <p:nvPr/>
          </p:nvSpPr>
          <p:spPr>
            <a:xfrm>
              <a:off x="4462682" y="1371600"/>
              <a:ext cx="3200400" cy="4478443"/>
            </a:xfrm>
            <a:prstGeom prst="roundRect">
              <a:avLst>
                <a:gd name="adj" fmla="val 49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950CB60-6B32-49A4-9C0C-E98FB9F85833}"/>
                </a:ext>
              </a:extLst>
            </p:cNvPr>
            <p:cNvSpPr/>
            <p:nvPr/>
          </p:nvSpPr>
          <p:spPr>
            <a:xfrm>
              <a:off x="4615081" y="1959224"/>
              <a:ext cx="1400897" cy="450831"/>
            </a:xfrm>
            <a:prstGeom prst="roundRect">
              <a:avLst>
                <a:gd name="adj" fmla="val 10521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timestamp</a:t>
              </a:r>
              <a:endPara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ECF7A84-CF6D-4EA4-8DB8-1655246D5C62}"/>
                </a:ext>
              </a:extLst>
            </p:cNvPr>
            <p:cNvSpPr/>
            <p:nvPr/>
          </p:nvSpPr>
          <p:spPr>
            <a:xfrm>
              <a:off x="6117579" y="1959224"/>
              <a:ext cx="1393103" cy="450831"/>
            </a:xfrm>
            <a:prstGeom prst="roundRect">
              <a:avLst>
                <a:gd name="adj" fmla="val 8472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block_hash</a:t>
              </a:r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820C224-954E-4E71-9697-E5616CE49E4B}"/>
                </a:ext>
              </a:extLst>
            </p:cNvPr>
            <p:cNvGrpSpPr/>
            <p:nvPr/>
          </p:nvGrpSpPr>
          <p:grpSpPr>
            <a:xfrm>
              <a:off x="4615082" y="3058910"/>
              <a:ext cx="2895600" cy="2673370"/>
              <a:chOff x="836612" y="3000067"/>
              <a:chExt cx="2895600" cy="267337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51FB5C8-88D9-4283-9092-112092BFA685}"/>
                  </a:ext>
                </a:extLst>
              </p:cNvPr>
              <p:cNvSpPr/>
              <p:nvPr/>
            </p:nvSpPr>
            <p:spPr>
              <a:xfrm>
                <a:off x="836612" y="3000067"/>
                <a:ext cx="2895600" cy="2673370"/>
              </a:xfrm>
              <a:prstGeom prst="roundRect">
                <a:avLst>
                  <a:gd name="adj" fmla="val 3444"/>
                </a:avLst>
              </a:prstGeom>
              <a:solidFill>
                <a:schemeClr val="tx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7E5D830-A051-4B71-B1BC-13F1D6CD7042}"/>
                  </a:ext>
                </a:extLst>
              </p:cNvPr>
              <p:cNvSpPr/>
              <p:nvPr/>
            </p:nvSpPr>
            <p:spPr>
              <a:xfrm>
                <a:off x="975085" y="3165206"/>
                <a:ext cx="2604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all_transactions_hash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11D018A-6749-4A49-A616-C03959DE0320}"/>
                  </a:ext>
                </a:extLst>
              </p:cNvPr>
              <p:cNvSpPr/>
              <p:nvPr/>
            </p:nvSpPr>
            <p:spPr>
              <a:xfrm>
                <a:off x="975084" y="3728625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#1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9349F6F-79EA-4F5E-AF92-64ECE63EE8A0}"/>
                  </a:ext>
                </a:extLst>
              </p:cNvPr>
              <p:cNvSpPr/>
              <p:nvPr/>
            </p:nvSpPr>
            <p:spPr>
              <a:xfrm>
                <a:off x="2880085" y="3728625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6250EABC-5558-4FF5-9BB9-5AAEAF0C45D8}"/>
                  </a:ext>
                </a:extLst>
              </p:cNvPr>
              <p:cNvSpPr/>
              <p:nvPr/>
            </p:nvSpPr>
            <p:spPr>
              <a:xfrm>
                <a:off x="975084" y="4292044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#2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0A97576D-84C2-431F-816D-C9B0B1DF299E}"/>
                  </a:ext>
                </a:extLst>
              </p:cNvPr>
              <p:cNvSpPr/>
              <p:nvPr/>
            </p:nvSpPr>
            <p:spPr>
              <a:xfrm>
                <a:off x="2880085" y="4292044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3732F6C9-48ED-4BEA-8B6A-B291BE2C9B55}"/>
                  </a:ext>
                </a:extLst>
              </p:cNvPr>
              <p:cNvSpPr/>
              <p:nvPr/>
            </p:nvSpPr>
            <p:spPr>
              <a:xfrm>
                <a:off x="975084" y="4855463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#3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87D681CD-CEAD-4727-990A-8140EF7DB4D6}"/>
                  </a:ext>
                </a:extLst>
              </p:cNvPr>
              <p:cNvSpPr/>
              <p:nvPr/>
            </p:nvSpPr>
            <p:spPr>
              <a:xfrm>
                <a:off x="2880085" y="4855463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25DE73-3D52-47C6-8616-D14C13827F2E}"/>
                  </a:ext>
                </a:extLst>
              </p:cNvPr>
              <p:cNvSpPr txBox="1"/>
              <p:nvPr/>
            </p:nvSpPr>
            <p:spPr>
              <a:xfrm>
                <a:off x="2060882" y="5150217"/>
                <a:ext cx="433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…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893C4EC-1FC3-4AD6-B777-97D67FBBD79C}"/>
                </a:ext>
              </a:extLst>
            </p:cNvPr>
            <p:cNvSpPr/>
            <p:nvPr/>
          </p:nvSpPr>
          <p:spPr>
            <a:xfrm>
              <a:off x="4462682" y="1434933"/>
              <a:ext cx="32004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Block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#</a:t>
              </a:r>
              <a:r>
                <a:rPr lang="bg-BG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1</a:t>
              </a:r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939338D-6C33-4978-BC6C-A1D4D5FAC7CB}"/>
                </a:ext>
              </a:extLst>
            </p:cNvPr>
            <p:cNvSpPr/>
            <p:nvPr/>
          </p:nvSpPr>
          <p:spPr>
            <a:xfrm>
              <a:off x="6117579" y="2512449"/>
              <a:ext cx="1393103" cy="450831"/>
            </a:xfrm>
            <a:prstGeom prst="roundRect">
              <a:avLst>
                <a:gd name="adj" fmla="val 8472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nonce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69E1FED-EA65-4F28-AE9D-23B06DA88348}"/>
                </a:ext>
              </a:extLst>
            </p:cNvPr>
            <p:cNvSpPr/>
            <p:nvPr/>
          </p:nvSpPr>
          <p:spPr>
            <a:xfrm>
              <a:off x="4615081" y="2512449"/>
              <a:ext cx="1400897" cy="450831"/>
            </a:xfrm>
            <a:prstGeom prst="roundRect">
              <a:avLst>
                <a:gd name="adj" fmla="val 10521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prev_hash</a:t>
              </a:r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116DB04-3F01-412E-B07C-B18DAD8EB1B5}"/>
              </a:ext>
            </a:extLst>
          </p:cNvPr>
          <p:cNvGrpSpPr/>
          <p:nvPr/>
        </p:nvGrpSpPr>
        <p:grpSpPr>
          <a:xfrm>
            <a:off x="8348882" y="1465157"/>
            <a:ext cx="3200400" cy="4478443"/>
            <a:chOff x="684212" y="1312757"/>
            <a:chExt cx="3200400" cy="4478443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C2AB65C-3A50-44B8-B259-0625175C388F}"/>
                </a:ext>
              </a:extLst>
            </p:cNvPr>
            <p:cNvSpPr/>
            <p:nvPr/>
          </p:nvSpPr>
          <p:spPr>
            <a:xfrm>
              <a:off x="684212" y="1312757"/>
              <a:ext cx="3200400" cy="4478443"/>
            </a:xfrm>
            <a:prstGeom prst="roundRect">
              <a:avLst>
                <a:gd name="adj" fmla="val 49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78BE672-269E-4475-86BB-DE3DC91A8123}"/>
                </a:ext>
              </a:extLst>
            </p:cNvPr>
            <p:cNvSpPr/>
            <p:nvPr/>
          </p:nvSpPr>
          <p:spPr>
            <a:xfrm>
              <a:off x="836611" y="1900381"/>
              <a:ext cx="1400897" cy="450831"/>
            </a:xfrm>
            <a:prstGeom prst="roundRect">
              <a:avLst>
                <a:gd name="adj" fmla="val 10521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timestamp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06A4DFF-27DB-410D-BC48-7760D8C345D0}"/>
                </a:ext>
              </a:extLst>
            </p:cNvPr>
            <p:cNvSpPr/>
            <p:nvPr/>
          </p:nvSpPr>
          <p:spPr>
            <a:xfrm>
              <a:off x="2339109" y="1900381"/>
              <a:ext cx="1393103" cy="450831"/>
            </a:xfrm>
            <a:prstGeom prst="roundRect">
              <a:avLst>
                <a:gd name="adj" fmla="val 8472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block_hash</a:t>
              </a:r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5A0C949-907F-41DB-9880-D2FAA56DC8E1}"/>
                </a:ext>
              </a:extLst>
            </p:cNvPr>
            <p:cNvGrpSpPr/>
            <p:nvPr/>
          </p:nvGrpSpPr>
          <p:grpSpPr>
            <a:xfrm>
              <a:off x="836612" y="3000067"/>
              <a:ext cx="2895600" cy="2673370"/>
              <a:chOff x="836612" y="3000067"/>
              <a:chExt cx="2895600" cy="267337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C15F0A92-B22D-4723-9048-1E9786BAA5DA}"/>
                  </a:ext>
                </a:extLst>
              </p:cNvPr>
              <p:cNvSpPr/>
              <p:nvPr/>
            </p:nvSpPr>
            <p:spPr>
              <a:xfrm>
                <a:off x="836612" y="3000067"/>
                <a:ext cx="2895600" cy="2673370"/>
              </a:xfrm>
              <a:prstGeom prst="roundRect">
                <a:avLst>
                  <a:gd name="adj" fmla="val 3444"/>
                </a:avLst>
              </a:prstGeom>
              <a:solidFill>
                <a:schemeClr val="tx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E7C339E-7DAC-4D8A-A7A7-CB7DE18708D4}"/>
                  </a:ext>
                </a:extLst>
              </p:cNvPr>
              <p:cNvSpPr/>
              <p:nvPr/>
            </p:nvSpPr>
            <p:spPr>
              <a:xfrm>
                <a:off x="975085" y="3165206"/>
                <a:ext cx="2604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all_transactions_hash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FA3963A6-8989-4AB7-A8B4-2EE770C3FCEA}"/>
                  </a:ext>
                </a:extLst>
              </p:cNvPr>
              <p:cNvSpPr/>
              <p:nvPr/>
            </p:nvSpPr>
            <p:spPr>
              <a:xfrm>
                <a:off x="975084" y="3728625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#1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366C4D9-1AB1-47C5-8021-DA7326B16A3A}"/>
                  </a:ext>
                </a:extLst>
              </p:cNvPr>
              <p:cNvSpPr/>
              <p:nvPr/>
            </p:nvSpPr>
            <p:spPr>
              <a:xfrm>
                <a:off x="2880085" y="3728625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F7A2319-D550-47B8-80D1-C2AFFDDC7794}"/>
                  </a:ext>
                </a:extLst>
              </p:cNvPr>
              <p:cNvSpPr/>
              <p:nvPr/>
            </p:nvSpPr>
            <p:spPr>
              <a:xfrm>
                <a:off x="975084" y="4292044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#2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3FF8FC8C-FE4E-4C32-9F4C-88F21036B25F}"/>
                  </a:ext>
                </a:extLst>
              </p:cNvPr>
              <p:cNvSpPr/>
              <p:nvPr/>
            </p:nvSpPr>
            <p:spPr>
              <a:xfrm>
                <a:off x="2880085" y="4292044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F8D38F9-1596-4028-A23C-ED3FCE79D38B}"/>
                  </a:ext>
                </a:extLst>
              </p:cNvPr>
              <p:cNvSpPr/>
              <p:nvPr/>
            </p:nvSpPr>
            <p:spPr>
              <a:xfrm>
                <a:off x="975084" y="4855463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#3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2A4D5C9B-C00E-4421-995D-572BBBF17D0B}"/>
                  </a:ext>
                </a:extLst>
              </p:cNvPr>
              <p:cNvSpPr/>
              <p:nvPr/>
            </p:nvSpPr>
            <p:spPr>
              <a:xfrm>
                <a:off x="2880085" y="4855463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79BA20-EBED-435D-B69A-F427A5A6A01D}"/>
                  </a:ext>
                </a:extLst>
              </p:cNvPr>
              <p:cNvSpPr txBox="1"/>
              <p:nvPr/>
            </p:nvSpPr>
            <p:spPr>
              <a:xfrm>
                <a:off x="2060882" y="5150217"/>
                <a:ext cx="433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…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FC66AA0-3BC1-45FD-8ECE-7C03EE8EE4FE}"/>
                </a:ext>
              </a:extLst>
            </p:cNvPr>
            <p:cNvSpPr/>
            <p:nvPr/>
          </p:nvSpPr>
          <p:spPr>
            <a:xfrm>
              <a:off x="684212" y="1376090"/>
              <a:ext cx="32004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Block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#</a:t>
              </a:r>
              <a:r>
                <a:rPr lang="bg-BG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3</a:t>
              </a:r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B9DDD91-9706-46E9-B6CB-E0C549E4FAF3}"/>
                </a:ext>
              </a:extLst>
            </p:cNvPr>
            <p:cNvSpPr/>
            <p:nvPr/>
          </p:nvSpPr>
          <p:spPr>
            <a:xfrm>
              <a:off x="836611" y="2453606"/>
              <a:ext cx="1400897" cy="450831"/>
            </a:xfrm>
            <a:prstGeom prst="roundRect">
              <a:avLst>
                <a:gd name="adj" fmla="val 10521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prev_hash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F59B911-F6CF-4BCF-896C-BFBFBEA67DF8}"/>
                </a:ext>
              </a:extLst>
            </p:cNvPr>
            <p:cNvSpPr/>
            <p:nvPr/>
          </p:nvSpPr>
          <p:spPr>
            <a:xfrm>
              <a:off x="2339109" y="2453606"/>
              <a:ext cx="1393103" cy="450831"/>
            </a:xfrm>
            <a:prstGeom prst="roundRect">
              <a:avLst>
                <a:gd name="adj" fmla="val 8472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nonce</a:t>
              </a:r>
            </a:p>
          </p:txBody>
        </p:sp>
      </p:grpSp>
      <p:pic>
        <p:nvPicPr>
          <p:cNvPr id="1026" name="Picture 2" descr="Резултат с изображение за arrow">
            <a:extLst>
              <a:ext uri="{FF2B5EF4-FFF2-40B4-BE49-F238E27FC236}">
                <a16:creationId xmlns:a16="http://schemas.microsoft.com/office/drawing/2014/main" id="{65FEC092-85C6-4D52-ACB0-C4D7F7ED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22713">
            <a:off x="3460536" y="2241891"/>
            <a:ext cx="1320424" cy="5001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Резултат с изображение за arrow">
            <a:extLst>
              <a:ext uri="{FF2B5EF4-FFF2-40B4-BE49-F238E27FC236}">
                <a16:creationId xmlns:a16="http://schemas.microsoft.com/office/drawing/2014/main" id="{B83DD616-715B-4B9F-9532-0086080A3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22713">
            <a:off x="7343863" y="2241891"/>
            <a:ext cx="1320424" cy="5001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6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086-7476-4A43-90E0-CF43C916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blockchain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blocks </a:t>
            </a:r>
            <a:r>
              <a:rPr lang="en-US" dirty="0"/>
              <a:t>are created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miners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validators</a:t>
            </a:r>
          </a:p>
          <a:p>
            <a:pPr lvl="1"/>
            <a:r>
              <a:rPr lang="en-US" dirty="0"/>
              <a:t>Bitcoin blocks: </a:t>
            </a:r>
            <a:r>
              <a:rPr lang="en-US" dirty="0">
                <a:hlinkClick r:id="rId2"/>
              </a:rPr>
              <a:t>https://blockchain.info/blocks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Ethereum blocks: </a:t>
            </a:r>
            <a:r>
              <a:rPr lang="en-US" dirty="0">
                <a:hlinkClick r:id="rId3"/>
              </a:rPr>
              <a:t>https://etherscan.io/blocks</a:t>
            </a:r>
            <a:endParaRPr lang="en-US" dirty="0"/>
          </a:p>
          <a:p>
            <a:pPr lvl="1"/>
            <a:r>
              <a:rPr lang="en-US" dirty="0"/>
              <a:t>Each block holds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time </a:t>
            </a:r>
            <a:r>
              <a:rPr lang="en-US" dirty="0"/>
              <a:t>== the time between two blocks</a:t>
            </a:r>
          </a:p>
          <a:p>
            <a:pPr lvl="1"/>
            <a:r>
              <a:rPr lang="en-US" dirty="0"/>
              <a:t>From few seconds to few hours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Bitcoin</a:t>
            </a:r>
            <a:r>
              <a:rPr lang="en-US" dirty="0"/>
              <a:t>: average block time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9-10 minutes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: average block time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12-14 seconds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9581FE-2141-49E5-B9E6-12FD39AFE406}"/>
              </a:ext>
            </a:extLst>
          </p:cNvPr>
          <p:cNvGrpSpPr/>
          <p:nvPr/>
        </p:nvGrpSpPr>
        <p:grpSpPr>
          <a:xfrm>
            <a:off x="8991617" y="2057400"/>
            <a:ext cx="2574795" cy="3352800"/>
            <a:chOff x="4462682" y="1371600"/>
            <a:chExt cx="3200400" cy="458259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A9EEA5-B439-4786-A87C-76B05F99D97A}"/>
                </a:ext>
              </a:extLst>
            </p:cNvPr>
            <p:cNvSpPr/>
            <p:nvPr/>
          </p:nvSpPr>
          <p:spPr>
            <a:xfrm>
              <a:off x="4462682" y="1371600"/>
              <a:ext cx="3200400" cy="4582593"/>
            </a:xfrm>
            <a:prstGeom prst="roundRect">
              <a:avLst>
                <a:gd name="adj" fmla="val 49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9137663-C0C7-4354-A947-8F651607B06F}"/>
                </a:ext>
              </a:extLst>
            </p:cNvPr>
            <p:cNvSpPr/>
            <p:nvPr/>
          </p:nvSpPr>
          <p:spPr>
            <a:xfrm>
              <a:off x="4615081" y="1959224"/>
              <a:ext cx="1400897" cy="450831"/>
            </a:xfrm>
            <a:prstGeom prst="roundRect">
              <a:avLst>
                <a:gd name="adj" fmla="val 10521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timestamp</a:t>
              </a:r>
              <a:endParaRPr lang="en-US" sz="14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542AA77-D543-441F-9BB2-89FA9BCD5840}"/>
                </a:ext>
              </a:extLst>
            </p:cNvPr>
            <p:cNvSpPr/>
            <p:nvPr/>
          </p:nvSpPr>
          <p:spPr>
            <a:xfrm>
              <a:off x="6117579" y="1959224"/>
              <a:ext cx="1393103" cy="450831"/>
            </a:xfrm>
            <a:prstGeom prst="roundRect">
              <a:avLst>
                <a:gd name="adj" fmla="val 8472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block_hash</a:t>
              </a:r>
              <a:endPara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58AFC8-2449-460D-9161-76557E3CF8B7}"/>
                </a:ext>
              </a:extLst>
            </p:cNvPr>
            <p:cNvGrpSpPr/>
            <p:nvPr/>
          </p:nvGrpSpPr>
          <p:grpSpPr>
            <a:xfrm>
              <a:off x="4615082" y="3071533"/>
              <a:ext cx="2895600" cy="2746949"/>
              <a:chOff x="836612" y="3012690"/>
              <a:chExt cx="2895600" cy="2746949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2AF2D16-AC50-45F9-B816-D0A9C97066BA}"/>
                  </a:ext>
                </a:extLst>
              </p:cNvPr>
              <p:cNvSpPr/>
              <p:nvPr/>
            </p:nvSpPr>
            <p:spPr>
              <a:xfrm>
                <a:off x="836612" y="3012690"/>
                <a:ext cx="2895600" cy="2746949"/>
              </a:xfrm>
              <a:prstGeom prst="roundRect">
                <a:avLst>
                  <a:gd name="adj" fmla="val 3444"/>
                </a:avLst>
              </a:prstGeom>
              <a:solidFill>
                <a:schemeClr val="tx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68E2744-DBC8-479D-8CCD-8D5630BD56C2}"/>
                  </a:ext>
                </a:extLst>
              </p:cNvPr>
              <p:cNvSpPr/>
              <p:nvPr/>
            </p:nvSpPr>
            <p:spPr>
              <a:xfrm>
                <a:off x="975085" y="3190454"/>
                <a:ext cx="2604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all_transactions_hash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DAA46D7-96BB-469C-AE42-F07ECCCC2D90}"/>
                  </a:ext>
                </a:extLst>
              </p:cNvPr>
              <p:cNvSpPr/>
              <p:nvPr/>
            </p:nvSpPr>
            <p:spPr>
              <a:xfrm>
                <a:off x="975084" y="3753873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#1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E28B4FB-012D-45EE-B394-AED1D2F31833}"/>
                  </a:ext>
                </a:extLst>
              </p:cNvPr>
              <p:cNvSpPr/>
              <p:nvPr/>
            </p:nvSpPr>
            <p:spPr>
              <a:xfrm>
                <a:off x="2880084" y="3753873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75719C1-9CD8-4E1C-91CF-F5A107AE2F32}"/>
                  </a:ext>
                </a:extLst>
              </p:cNvPr>
              <p:cNvSpPr/>
              <p:nvPr/>
            </p:nvSpPr>
            <p:spPr>
              <a:xfrm>
                <a:off x="975084" y="4317292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#2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C7954A9-2191-4963-AEC4-0ACEB984D978}"/>
                  </a:ext>
                </a:extLst>
              </p:cNvPr>
              <p:cNvSpPr/>
              <p:nvPr/>
            </p:nvSpPr>
            <p:spPr>
              <a:xfrm>
                <a:off x="2880084" y="4317292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D6E529F-D17B-4C8A-926B-8B9C7919CDFF}"/>
                  </a:ext>
                </a:extLst>
              </p:cNvPr>
              <p:cNvSpPr/>
              <p:nvPr/>
            </p:nvSpPr>
            <p:spPr>
              <a:xfrm>
                <a:off x="975084" y="4880710"/>
                <a:ext cx="178889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 #3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2C56A12-EA9F-4063-A460-02308C66183B}"/>
                  </a:ext>
                </a:extLst>
              </p:cNvPr>
              <p:cNvSpPr/>
              <p:nvPr/>
            </p:nvSpPr>
            <p:spPr>
              <a:xfrm>
                <a:off x="2880084" y="4880710"/>
                <a:ext cx="699727" cy="450831"/>
              </a:xfrm>
              <a:prstGeom prst="roundRect">
                <a:avLst>
                  <a:gd name="adj" fmla="val 1052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hash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213657-0FDD-43CE-8192-24BAA00492D1}"/>
                  </a:ext>
                </a:extLst>
              </p:cNvPr>
              <p:cNvSpPr txBox="1"/>
              <p:nvPr/>
            </p:nvSpPr>
            <p:spPr>
              <a:xfrm>
                <a:off x="2060882" y="5213336"/>
                <a:ext cx="426792" cy="50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…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52345C-31C5-4B17-A130-2C4E0F38545D}"/>
                </a:ext>
              </a:extLst>
            </p:cNvPr>
            <p:cNvSpPr/>
            <p:nvPr/>
          </p:nvSpPr>
          <p:spPr>
            <a:xfrm>
              <a:off x="4462682" y="1434933"/>
              <a:ext cx="3200400" cy="462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Block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#3536323</a:t>
              </a:r>
              <a:endParaRPr lang="en-US" sz="1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E07A0C0-B144-4F10-A4D2-8DF0A70DE781}"/>
                </a:ext>
              </a:extLst>
            </p:cNvPr>
            <p:cNvSpPr/>
            <p:nvPr/>
          </p:nvSpPr>
          <p:spPr>
            <a:xfrm>
              <a:off x="6117579" y="2512449"/>
              <a:ext cx="1393103" cy="450831"/>
            </a:xfrm>
            <a:prstGeom prst="roundRect">
              <a:avLst>
                <a:gd name="adj" fmla="val 8472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73097A3-334D-4DED-952C-E6477401B6A7}"/>
                </a:ext>
              </a:extLst>
            </p:cNvPr>
            <p:cNvSpPr/>
            <p:nvPr/>
          </p:nvSpPr>
          <p:spPr>
            <a:xfrm>
              <a:off x="4615081" y="2512449"/>
              <a:ext cx="1400897" cy="450831"/>
            </a:xfrm>
            <a:prstGeom prst="roundRect">
              <a:avLst>
                <a:gd name="adj" fmla="val 10521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prev_hash</a:t>
              </a:r>
              <a:endPara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85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086-7476-4A43-90E0-CF43C916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  <a:r>
              <a:rPr lang="en-US" dirty="0"/>
              <a:t> hold information about fund transfers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CFF07B-53BC-4300-9696-5E8A31F0A7E0}"/>
              </a:ext>
            </a:extLst>
          </p:cNvPr>
          <p:cNvSpPr/>
          <p:nvPr/>
        </p:nvSpPr>
        <p:spPr>
          <a:xfrm>
            <a:off x="684212" y="2016115"/>
            <a:ext cx="10532953" cy="4156085"/>
          </a:xfrm>
          <a:prstGeom prst="roundRect">
            <a:avLst>
              <a:gd name="adj" fmla="val 3444"/>
            </a:avLst>
          </a:prstGeom>
          <a:solidFill>
            <a:srgbClr val="6149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A8D56C9-2E54-4B82-9155-FDD68696E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32489"/>
              </p:ext>
            </p:extLst>
          </p:nvPr>
        </p:nvGraphicFramePr>
        <p:xfrm>
          <a:off x="1015601" y="2795385"/>
          <a:ext cx="477058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398">
                  <a:extLst>
                    <a:ext uri="{9D8B030D-6E8A-4147-A177-3AD203B41FA5}">
                      <a16:colId xmlns:a16="http://schemas.microsoft.com/office/drawing/2014/main" val="2638229910"/>
                    </a:ext>
                  </a:extLst>
                </a:gridCol>
                <a:gridCol w="1209182">
                  <a:extLst>
                    <a:ext uri="{9D8B030D-6E8A-4147-A177-3AD203B41FA5}">
                      <a16:colId xmlns:a16="http://schemas.microsoft.com/office/drawing/2014/main" val="1017381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5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bg1"/>
                          </a:solidFill>
                          <a:effectLst/>
                        </a:rPr>
                        <a:t>1EnimyBtFhnznMPVsAjtF</a:t>
                      </a:r>
                      <a:r>
                        <a:rPr lang="bg-BG" sz="2400" noProof="1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546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3QeQh2EhM16cv2Lf15</a:t>
                      </a:r>
                      <a:r>
                        <a:rPr lang="bg-BG" sz="2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</a:t>
                      </a: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bg-BG" sz="2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747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2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1EER58rEaxnSE5TTrtiKr7i…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5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2295874-98FF-476F-8A23-1BB8D0B49314}"/>
              </a:ext>
            </a:extLst>
          </p:cNvPr>
          <p:cNvSpPr txBox="1"/>
          <p:nvPr/>
        </p:nvSpPr>
        <p:spPr>
          <a:xfrm>
            <a:off x="775855" y="2094344"/>
            <a:ext cx="10347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5E29FDF-4D8C-48B7-B020-F3EC3E125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5312"/>
              </p:ext>
            </p:extLst>
          </p:nvPr>
        </p:nvGraphicFramePr>
        <p:xfrm>
          <a:off x="6144091" y="2795385"/>
          <a:ext cx="477058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398">
                  <a:extLst>
                    <a:ext uri="{9D8B030D-6E8A-4147-A177-3AD203B41FA5}">
                      <a16:colId xmlns:a16="http://schemas.microsoft.com/office/drawing/2014/main" val="2638229910"/>
                    </a:ext>
                  </a:extLst>
                </a:gridCol>
                <a:gridCol w="1209182">
                  <a:extLst>
                    <a:ext uri="{9D8B030D-6E8A-4147-A177-3AD203B41FA5}">
                      <a16:colId xmlns:a16="http://schemas.microsoft.com/office/drawing/2014/main" val="1017381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5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bg1"/>
                          </a:solidFill>
                          <a:effectLst/>
                        </a:rPr>
                        <a:t>1A76Hhd7ahsHa5rFGat6</a:t>
                      </a:r>
                      <a:r>
                        <a:rPr lang="bg-BG" sz="2400" noProof="1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546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3Mgh5G8HhsOJs68pIgsB</a:t>
                      </a:r>
                      <a:r>
                        <a:rPr lang="bg-BG" sz="2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747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ED8DE50-B020-49D9-B9F7-1BB9636A9F0D}"/>
              </a:ext>
            </a:extLst>
          </p:cNvPr>
          <p:cNvSpPr txBox="1"/>
          <p:nvPr/>
        </p:nvSpPr>
        <p:spPr>
          <a:xfrm>
            <a:off x="1015600" y="4761344"/>
            <a:ext cx="477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inputs: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4B9BAD-F65A-42C0-92C3-6EEA48CA860B}"/>
              </a:ext>
            </a:extLst>
          </p:cNvPr>
          <p:cNvSpPr txBox="1"/>
          <p:nvPr/>
        </p:nvSpPr>
        <p:spPr>
          <a:xfrm>
            <a:off x="6144091" y="4304144"/>
            <a:ext cx="477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outputs: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1.95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52C092-A4D3-4E1B-A3CA-E90AE9D1D072}"/>
              </a:ext>
            </a:extLst>
          </p:cNvPr>
          <p:cNvSpPr txBox="1"/>
          <p:nvPr/>
        </p:nvSpPr>
        <p:spPr>
          <a:xfrm>
            <a:off x="788122" y="5552419"/>
            <a:ext cx="5383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2.00 - 1.95 =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E13846-181A-4313-9DD0-DD52C9F95B74}"/>
              </a:ext>
            </a:extLst>
          </p:cNvPr>
          <p:cNvCxnSpPr/>
          <p:nvPr/>
        </p:nvCxnSpPr>
        <p:spPr>
          <a:xfrm>
            <a:off x="1015600" y="5410200"/>
            <a:ext cx="9727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7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52" y="4724400"/>
            <a:ext cx="11399520" cy="820600"/>
          </a:xfrm>
        </p:spPr>
        <p:txBody>
          <a:bodyPr/>
          <a:lstStyle/>
          <a:p>
            <a:r>
              <a:rPr lang="en-US" dirty="0"/>
              <a:t>Mining the Next Block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66A343-8D97-48EA-B173-16FAF31C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652" y="5621040"/>
            <a:ext cx="11399520" cy="692873"/>
          </a:xfrm>
        </p:spPr>
        <p:txBody>
          <a:bodyPr/>
          <a:lstStyle/>
          <a:p>
            <a:r>
              <a:rPr lang="en-US" dirty="0"/>
              <a:t>Transaction Speed and Fees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72AE0-D373-4E6C-AE5D-25DD88294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56" y="1150360"/>
            <a:ext cx="3763218" cy="37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0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Byzantine Generals </a:t>
            </a:r>
            <a:r>
              <a:rPr lang="en-US" dirty="0"/>
              <a:t>Problem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Double-Spending Problem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Decentralized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Consensus Algorithms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Proof-of-Work / Proof-of-Stake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Technology </a:t>
            </a:r>
            <a:r>
              <a:rPr lang="en-US" dirty="0"/>
              <a:t>Explained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Blocks, Transactions, Hashes, Chaining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Mining the Next Block, Network Difficulty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Transaction Speed and Transaction Fees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763812" y="4117200"/>
            <a:ext cx="2207400" cy="220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C1820-5FBD-4BD2-A004-BD411D1A0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612" y="1554311"/>
            <a:ext cx="3707798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939984"/>
          </a:xfrm>
        </p:spPr>
        <p:txBody>
          <a:bodyPr/>
          <a:lstStyle/>
          <a:p>
            <a:r>
              <a:rPr lang="en-US" dirty="0"/>
              <a:t>Mining the Next Block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6184D-BD61-45E7-B4DE-A4480AB3A09A}"/>
              </a:ext>
            </a:extLst>
          </p:cNvPr>
          <p:cNvSpPr txBox="1"/>
          <p:nvPr/>
        </p:nvSpPr>
        <p:spPr>
          <a:xfrm>
            <a:off x="515709" y="1066800"/>
            <a:ext cx="2915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Blockchain clients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sz="2800" dirty="0"/>
              <a:t> transactions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8B0043-016F-41C6-BD93-F187A78A3919}"/>
              </a:ext>
            </a:extLst>
          </p:cNvPr>
          <p:cNvGrpSpPr/>
          <p:nvPr/>
        </p:nvGrpSpPr>
        <p:grpSpPr>
          <a:xfrm>
            <a:off x="684212" y="2694708"/>
            <a:ext cx="2378303" cy="2653860"/>
            <a:chOff x="515709" y="2694708"/>
            <a:chExt cx="2378303" cy="26538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F0FD0F7-EE22-4BD7-9DE6-986CEE0D1D2A}"/>
                </a:ext>
              </a:extLst>
            </p:cNvPr>
            <p:cNvSpPr/>
            <p:nvPr/>
          </p:nvSpPr>
          <p:spPr>
            <a:xfrm>
              <a:off x="515709" y="2694708"/>
              <a:ext cx="237830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Transaction A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D384D8-8D3D-4AA8-A775-F3E9F60E598C}"/>
                </a:ext>
              </a:extLst>
            </p:cNvPr>
            <p:cNvSpPr/>
            <p:nvPr/>
          </p:nvSpPr>
          <p:spPr>
            <a:xfrm>
              <a:off x="515709" y="3401528"/>
              <a:ext cx="237830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Transaction 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5D5882-A874-4C3A-9514-2E6E791683C1}"/>
                </a:ext>
              </a:extLst>
            </p:cNvPr>
            <p:cNvSpPr/>
            <p:nvPr/>
          </p:nvSpPr>
          <p:spPr>
            <a:xfrm>
              <a:off x="515709" y="4108348"/>
              <a:ext cx="237830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Transaction C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F531342-B9DD-4294-B4FD-40FF2C62725C}"/>
                </a:ext>
              </a:extLst>
            </p:cNvPr>
            <p:cNvSpPr/>
            <p:nvPr/>
          </p:nvSpPr>
          <p:spPr>
            <a:xfrm>
              <a:off x="515709" y="4815168"/>
              <a:ext cx="237830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Transaction …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703AAF-2496-4801-8570-3B53DE49D2DA}"/>
              </a:ext>
            </a:extLst>
          </p:cNvPr>
          <p:cNvGrpSpPr/>
          <p:nvPr/>
        </p:nvGrpSpPr>
        <p:grpSpPr>
          <a:xfrm>
            <a:off x="3703782" y="965038"/>
            <a:ext cx="3313478" cy="5588162"/>
            <a:chOff x="3703782" y="965038"/>
            <a:chExt cx="3313478" cy="558816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92E3AB-B329-4A78-84FC-A2D94817583D}"/>
                </a:ext>
              </a:extLst>
            </p:cNvPr>
            <p:cNvCxnSpPr>
              <a:cxnSpLocks/>
            </p:cNvCxnSpPr>
            <p:nvPr/>
          </p:nvCxnSpPr>
          <p:spPr>
            <a:xfrm>
              <a:off x="6170613" y="3401528"/>
              <a:ext cx="457199" cy="419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E5EF93C-B099-4D25-A155-CAA0C148C79D}"/>
                </a:ext>
              </a:extLst>
            </p:cNvPr>
            <p:cNvCxnSpPr>
              <a:cxnSpLocks/>
            </p:cNvCxnSpPr>
            <p:nvPr/>
          </p:nvCxnSpPr>
          <p:spPr>
            <a:xfrm>
              <a:off x="5199878" y="3354323"/>
              <a:ext cx="812191" cy="27910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F790EB3-71D1-433F-9ED8-D076EC38479F}"/>
                </a:ext>
              </a:extLst>
            </p:cNvPr>
            <p:cNvCxnSpPr>
              <a:cxnSpLocks/>
            </p:cNvCxnSpPr>
            <p:nvPr/>
          </p:nvCxnSpPr>
          <p:spPr>
            <a:xfrm>
              <a:off x="4511629" y="5163086"/>
              <a:ext cx="221140" cy="10298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F4E377-FF7A-47CD-A201-048510C42F47}"/>
                </a:ext>
              </a:extLst>
            </p:cNvPr>
            <p:cNvCxnSpPr/>
            <p:nvPr/>
          </p:nvCxnSpPr>
          <p:spPr>
            <a:xfrm>
              <a:off x="4113212" y="3228108"/>
              <a:ext cx="1143000" cy="10854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19AC656-1736-4627-9D6F-B94057A95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6212" y="3367712"/>
              <a:ext cx="609600" cy="27282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1E0B911-CD8B-44D8-8C13-C2D34C14A329}"/>
                </a:ext>
              </a:extLst>
            </p:cNvPr>
            <p:cNvSpPr/>
            <p:nvPr/>
          </p:nvSpPr>
          <p:spPr>
            <a:xfrm>
              <a:off x="3703782" y="965038"/>
              <a:ext cx="3313478" cy="5588162"/>
            </a:xfrm>
            <a:prstGeom prst="roundRect">
              <a:avLst>
                <a:gd name="adj" fmla="val 2701"/>
              </a:avLst>
            </a:prstGeom>
            <a:solidFill>
              <a:srgbClr val="F0A22E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8DB51C7-C18D-4551-91E9-104C7C5E8F94}"/>
                </a:ext>
              </a:extLst>
            </p:cNvPr>
            <p:cNvGrpSpPr/>
            <p:nvPr/>
          </p:nvGrpSpPr>
          <p:grpSpPr>
            <a:xfrm>
              <a:off x="3960812" y="1656106"/>
              <a:ext cx="2819400" cy="1828800"/>
              <a:chOff x="4871668" y="4114800"/>
              <a:chExt cx="2743200" cy="182880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541FFB1-7665-452B-857A-525B3C5CACCF}"/>
                  </a:ext>
                </a:extLst>
              </p:cNvPr>
              <p:cNvSpPr/>
              <p:nvPr/>
            </p:nvSpPr>
            <p:spPr>
              <a:xfrm>
                <a:off x="4871668" y="4114800"/>
                <a:ext cx="2743200" cy="1828800"/>
              </a:xfrm>
              <a:prstGeom prst="roundRect">
                <a:avLst>
                  <a:gd name="adj" fmla="val 49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Blockchain Node #1</a:t>
                </a: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AB4365F-E482-46F3-A3B8-0E46885E602C}"/>
                  </a:ext>
                </a:extLst>
              </p:cNvPr>
              <p:cNvGrpSpPr/>
              <p:nvPr/>
            </p:nvGrpSpPr>
            <p:grpSpPr>
              <a:xfrm>
                <a:off x="5140352" y="4683407"/>
                <a:ext cx="2208972" cy="1142999"/>
                <a:chOff x="5140352" y="4572573"/>
                <a:chExt cx="2208972" cy="1142999"/>
              </a:xfrm>
            </p:grpSpPr>
            <p:sp>
              <p:nvSpPr>
                <p:cNvPr id="28" name="Flowchart: Multidocument 27">
                  <a:extLst>
                    <a:ext uri="{FF2B5EF4-FFF2-40B4-BE49-F238E27FC236}">
                      <a16:creationId xmlns:a16="http://schemas.microsoft.com/office/drawing/2014/main" id="{9CF137C0-EA3C-4BAF-A513-9E50E49241BE}"/>
                    </a:ext>
                  </a:extLst>
                </p:cNvPr>
                <p:cNvSpPr/>
                <p:nvPr/>
              </p:nvSpPr>
              <p:spPr>
                <a:xfrm>
                  <a:off x="5140352" y="4572573"/>
                  <a:ext cx="2208972" cy="1142999"/>
                </a:xfrm>
                <a:prstGeom prst="flowChartMultidocument">
                  <a:avLst/>
                </a:prstGeom>
                <a:solidFill>
                  <a:schemeClr val="tx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7481388-9062-495D-A9EE-F4E358F2AED9}"/>
                    </a:ext>
                  </a:extLst>
                </p:cNvPr>
                <p:cNvSpPr/>
                <p:nvPr/>
              </p:nvSpPr>
              <p:spPr>
                <a:xfrm>
                  <a:off x="5225425" y="4783435"/>
                  <a:ext cx="1703643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pending transactions</a:t>
                  </a:r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85AD45-D1CA-4121-BC74-85882FA14011}"/>
                </a:ext>
              </a:extLst>
            </p:cNvPr>
            <p:cNvSpPr txBox="1"/>
            <p:nvPr/>
          </p:nvSpPr>
          <p:spPr>
            <a:xfrm>
              <a:off x="3750684" y="1029690"/>
              <a:ext cx="3219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Blockchain Network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FA2110-626D-4159-B068-73E8F585B385}"/>
                </a:ext>
              </a:extLst>
            </p:cNvPr>
            <p:cNvGrpSpPr/>
            <p:nvPr/>
          </p:nvGrpSpPr>
          <p:grpSpPr>
            <a:xfrm>
              <a:off x="3960812" y="3744918"/>
              <a:ext cx="2819400" cy="1828800"/>
              <a:chOff x="4871668" y="4114800"/>
              <a:chExt cx="2743200" cy="182880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A48BDF7-1116-4DAF-B575-4FC9DAEC908E}"/>
                  </a:ext>
                </a:extLst>
              </p:cNvPr>
              <p:cNvSpPr/>
              <p:nvPr/>
            </p:nvSpPr>
            <p:spPr>
              <a:xfrm>
                <a:off x="4871668" y="4114800"/>
                <a:ext cx="2743200" cy="1828800"/>
              </a:xfrm>
              <a:prstGeom prst="roundRect">
                <a:avLst>
                  <a:gd name="adj" fmla="val 49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Blockchain Node #2</a:t>
                </a: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CE4B7D-FAA6-4F17-B5B5-FDA68A3B921C}"/>
                  </a:ext>
                </a:extLst>
              </p:cNvPr>
              <p:cNvGrpSpPr/>
              <p:nvPr/>
            </p:nvGrpSpPr>
            <p:grpSpPr>
              <a:xfrm>
                <a:off x="5140352" y="4683407"/>
                <a:ext cx="2208972" cy="1142999"/>
                <a:chOff x="5140352" y="4572573"/>
                <a:chExt cx="2208972" cy="1142999"/>
              </a:xfrm>
            </p:grpSpPr>
            <p:sp>
              <p:nvSpPr>
                <p:cNvPr id="24" name="Flowchart: Multidocument 23">
                  <a:extLst>
                    <a:ext uri="{FF2B5EF4-FFF2-40B4-BE49-F238E27FC236}">
                      <a16:creationId xmlns:a16="http://schemas.microsoft.com/office/drawing/2014/main" id="{5B425454-3A25-4216-87C6-026011517A4C}"/>
                    </a:ext>
                  </a:extLst>
                </p:cNvPr>
                <p:cNvSpPr/>
                <p:nvPr/>
              </p:nvSpPr>
              <p:spPr>
                <a:xfrm>
                  <a:off x="5140352" y="4572573"/>
                  <a:ext cx="2208972" cy="1142999"/>
                </a:xfrm>
                <a:prstGeom prst="flowChartMultidocument">
                  <a:avLst/>
                </a:prstGeom>
                <a:solidFill>
                  <a:schemeClr val="tx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81163A1-A53E-460F-AD06-9A5B3EBD3E55}"/>
                    </a:ext>
                  </a:extLst>
                </p:cNvPr>
                <p:cNvSpPr/>
                <p:nvPr/>
              </p:nvSpPr>
              <p:spPr>
                <a:xfrm>
                  <a:off x="5225425" y="4783435"/>
                  <a:ext cx="1703643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pending transactions</a:t>
                  </a:r>
                </a:p>
              </p:txBody>
            </p:sp>
          </p:grp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5688202-EF2C-4F83-AD4E-1AF0942008AC}"/>
                </a:ext>
              </a:extLst>
            </p:cNvPr>
            <p:cNvSpPr/>
            <p:nvPr/>
          </p:nvSpPr>
          <p:spPr>
            <a:xfrm>
              <a:off x="3960812" y="5837870"/>
              <a:ext cx="2819400" cy="498194"/>
            </a:xfrm>
            <a:prstGeom prst="roundRect">
              <a:avLst>
                <a:gd name="adj" fmla="val 17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Blockchain Node #...</a:t>
              </a:r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A8A9A6-5E7B-4019-B564-4F013E5F8A45}"/>
              </a:ext>
            </a:extLst>
          </p:cNvPr>
          <p:cNvGrpSpPr/>
          <p:nvPr/>
        </p:nvGrpSpPr>
        <p:grpSpPr>
          <a:xfrm>
            <a:off x="3214915" y="2809008"/>
            <a:ext cx="533400" cy="2425260"/>
            <a:chOff x="3046412" y="2809008"/>
            <a:chExt cx="533400" cy="2425260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60E5CD5-0F65-436F-B664-AE09CA2A0994}"/>
                </a:ext>
              </a:extLst>
            </p:cNvPr>
            <p:cNvSpPr/>
            <p:nvPr/>
          </p:nvSpPr>
          <p:spPr>
            <a:xfrm>
              <a:off x="3046412" y="3515828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07324474-C478-422D-A8C3-19527965F46A}"/>
                </a:ext>
              </a:extLst>
            </p:cNvPr>
            <p:cNvSpPr/>
            <p:nvPr/>
          </p:nvSpPr>
          <p:spPr>
            <a:xfrm>
              <a:off x="3046412" y="2809008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6BB96F4E-5051-4C53-BC06-10DD3DE9530A}"/>
                </a:ext>
              </a:extLst>
            </p:cNvPr>
            <p:cNvSpPr/>
            <p:nvPr/>
          </p:nvSpPr>
          <p:spPr>
            <a:xfrm>
              <a:off x="3046412" y="4222648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5C089C7-5BE4-4860-B936-01B85BD50F2F}"/>
                </a:ext>
              </a:extLst>
            </p:cNvPr>
            <p:cNvSpPr/>
            <p:nvPr/>
          </p:nvSpPr>
          <p:spPr>
            <a:xfrm>
              <a:off x="3046412" y="4929468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787491C-309D-417D-9E0C-450A09B26811}"/>
              </a:ext>
            </a:extLst>
          </p:cNvPr>
          <p:cNvSpPr txBox="1"/>
          <p:nvPr/>
        </p:nvSpPr>
        <p:spPr>
          <a:xfrm>
            <a:off x="327012" y="5599093"/>
            <a:ext cx="329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Transactions are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sent </a:t>
            </a:r>
            <a:r>
              <a:rPr lang="en-US" sz="2800" dirty="0"/>
              <a:t>to the network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7F5D4D-3A66-4E80-9CDD-F7D1F901245B}"/>
              </a:ext>
            </a:extLst>
          </p:cNvPr>
          <p:cNvGrpSpPr/>
          <p:nvPr/>
        </p:nvGrpSpPr>
        <p:grpSpPr>
          <a:xfrm>
            <a:off x="7760016" y="1905000"/>
            <a:ext cx="2819400" cy="1828800"/>
            <a:chOff x="7791192" y="3744918"/>
            <a:chExt cx="2819400" cy="18288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9300256-5B96-4121-80A9-EE894E039680}"/>
                </a:ext>
              </a:extLst>
            </p:cNvPr>
            <p:cNvSpPr/>
            <p:nvPr/>
          </p:nvSpPr>
          <p:spPr>
            <a:xfrm>
              <a:off x="7791192" y="3744918"/>
              <a:ext cx="2819400" cy="1828800"/>
            </a:xfrm>
            <a:prstGeom prst="roundRect">
              <a:avLst>
                <a:gd name="adj" fmla="val 496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Blockchain Node #7</a:t>
              </a:r>
            </a:p>
            <a:p>
              <a:pPr algn="ctr"/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Flowchart: Multidocument 37">
              <a:extLst>
                <a:ext uri="{FF2B5EF4-FFF2-40B4-BE49-F238E27FC236}">
                  <a16:creationId xmlns:a16="http://schemas.microsoft.com/office/drawing/2014/main" id="{DB59E678-FC2C-4DF6-8EA1-AF20901848B6}"/>
                </a:ext>
              </a:extLst>
            </p:cNvPr>
            <p:cNvSpPr/>
            <p:nvPr/>
          </p:nvSpPr>
          <p:spPr>
            <a:xfrm>
              <a:off x="8047710" y="4313525"/>
              <a:ext cx="2270332" cy="1142999"/>
            </a:xfrm>
            <a:prstGeom prst="flowChartMultidocument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56F7F8-1DEF-45FE-B74C-A3CFCA56A0CD}"/>
                </a:ext>
              </a:extLst>
            </p:cNvPr>
            <p:cNvSpPr/>
            <p:nvPr/>
          </p:nvSpPr>
          <p:spPr>
            <a:xfrm>
              <a:off x="8130417" y="4524387"/>
              <a:ext cx="17509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pending transactions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187909-540F-4F99-A9C6-D5B113A68CAC}"/>
              </a:ext>
            </a:extLst>
          </p:cNvPr>
          <p:cNvGrpSpPr/>
          <p:nvPr/>
        </p:nvGrpSpPr>
        <p:grpSpPr>
          <a:xfrm>
            <a:off x="7078674" y="837745"/>
            <a:ext cx="2368538" cy="1010099"/>
            <a:chOff x="7078674" y="904266"/>
            <a:chExt cx="2368538" cy="1025548"/>
          </a:xfrm>
        </p:grpSpPr>
        <p:sp>
          <p:nvSpPr>
            <p:cNvPr id="41" name="Arrow: Bent-Up 40">
              <a:extLst>
                <a:ext uri="{FF2B5EF4-FFF2-40B4-BE49-F238E27FC236}">
                  <a16:creationId xmlns:a16="http://schemas.microsoft.com/office/drawing/2014/main" id="{48902CA2-6264-41F0-8258-2691219629AF}"/>
                </a:ext>
              </a:extLst>
            </p:cNvPr>
            <p:cNvSpPr/>
            <p:nvPr/>
          </p:nvSpPr>
          <p:spPr>
            <a:xfrm flipV="1">
              <a:off x="7227388" y="1361207"/>
              <a:ext cx="2067424" cy="56860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ADAE5B-6227-40B3-926A-474D0B91A311}"/>
                </a:ext>
              </a:extLst>
            </p:cNvPr>
            <p:cNvSpPr txBox="1"/>
            <p:nvPr/>
          </p:nvSpPr>
          <p:spPr>
            <a:xfrm>
              <a:off x="7087400" y="904729"/>
              <a:ext cx="2359812" cy="355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Consensus algorithm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5107E6-3EDB-4494-A646-5EB0B5B287F5}"/>
                </a:ext>
              </a:extLst>
            </p:cNvPr>
            <p:cNvSpPr txBox="1"/>
            <p:nvPr/>
          </p:nvSpPr>
          <p:spPr>
            <a:xfrm>
              <a:off x="7078674" y="904266"/>
              <a:ext cx="2359812" cy="355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Consensus algorithm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C59430E-DA0A-4AA1-AB75-75F4632A337D}"/>
              </a:ext>
            </a:extLst>
          </p:cNvPr>
          <p:cNvSpPr txBox="1"/>
          <p:nvPr/>
        </p:nvSpPr>
        <p:spPr>
          <a:xfrm>
            <a:off x="9380307" y="3752272"/>
            <a:ext cx="2476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Validates</a:t>
            </a:r>
            <a:r>
              <a:rPr lang="en-US" sz="2000" dirty="0"/>
              <a:t> the pending</a:t>
            </a:r>
            <a:br>
              <a:rPr lang="en-US" sz="2000" dirty="0"/>
            </a:br>
            <a:r>
              <a:rPr lang="en-US" sz="2000" dirty="0"/>
              <a:t>transactions and</a:t>
            </a:r>
            <a:br>
              <a:rPr lang="en-US" sz="2000" dirty="0"/>
            </a:br>
            <a:r>
              <a:rPr lang="en-US" sz="2000" dirty="0"/>
              <a:t>creates the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next block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29B043-60A1-4A4A-9210-609DCE8CAA94}"/>
              </a:ext>
            </a:extLst>
          </p:cNvPr>
          <p:cNvSpPr txBox="1"/>
          <p:nvPr/>
        </p:nvSpPr>
        <p:spPr>
          <a:xfrm>
            <a:off x="9370690" y="1173741"/>
            <a:ext cx="2323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Selects the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winning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US" sz="2000" dirty="0"/>
              <a:t> (a lucky miner)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0D936DE-DE51-4E9F-908F-AAD0919DFE68}"/>
              </a:ext>
            </a:extLst>
          </p:cNvPr>
          <p:cNvSpPr/>
          <p:nvPr/>
        </p:nvSpPr>
        <p:spPr>
          <a:xfrm rot="5400000">
            <a:off x="8771772" y="4118708"/>
            <a:ext cx="79669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D3CFFB-5DAB-4C14-B94F-2B4B85331703}"/>
              </a:ext>
            </a:extLst>
          </p:cNvPr>
          <p:cNvGrpSpPr/>
          <p:nvPr/>
        </p:nvGrpSpPr>
        <p:grpSpPr>
          <a:xfrm>
            <a:off x="8609012" y="4792700"/>
            <a:ext cx="2819400" cy="1760500"/>
            <a:chOff x="7791192" y="3744918"/>
            <a:chExt cx="2819400" cy="182880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3975446-8A01-428C-874E-708796BFA75A}"/>
                </a:ext>
              </a:extLst>
            </p:cNvPr>
            <p:cNvSpPr/>
            <p:nvPr/>
          </p:nvSpPr>
          <p:spPr>
            <a:xfrm>
              <a:off x="7791192" y="3744918"/>
              <a:ext cx="2819400" cy="1828800"/>
            </a:xfrm>
            <a:prstGeom prst="roundRect">
              <a:avLst>
                <a:gd name="adj" fmla="val 4964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Next (New) Block</a:t>
              </a:r>
            </a:p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Flowchart: Multidocument 48">
              <a:extLst>
                <a:ext uri="{FF2B5EF4-FFF2-40B4-BE49-F238E27FC236}">
                  <a16:creationId xmlns:a16="http://schemas.microsoft.com/office/drawing/2014/main" id="{AF334311-DC08-421E-BEC9-E7143A938A3A}"/>
                </a:ext>
              </a:extLst>
            </p:cNvPr>
            <p:cNvSpPr/>
            <p:nvPr/>
          </p:nvSpPr>
          <p:spPr>
            <a:xfrm>
              <a:off x="8047710" y="4313525"/>
              <a:ext cx="2270332" cy="1142999"/>
            </a:xfrm>
            <a:prstGeom prst="flowChartMultidocument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888DE6-C555-4E93-B89D-AD8B0BABEA0B}"/>
                </a:ext>
              </a:extLst>
            </p:cNvPr>
            <p:cNvSpPr/>
            <p:nvPr/>
          </p:nvSpPr>
          <p:spPr>
            <a:xfrm>
              <a:off x="8130417" y="4524387"/>
              <a:ext cx="17509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confirmed transactions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15507F-80C0-42CD-BC6A-ED80912819BA}"/>
              </a:ext>
            </a:extLst>
          </p:cNvPr>
          <p:cNvGrpSpPr/>
          <p:nvPr/>
        </p:nvGrpSpPr>
        <p:grpSpPr>
          <a:xfrm>
            <a:off x="7044480" y="5151580"/>
            <a:ext cx="1564532" cy="987806"/>
            <a:chOff x="7044480" y="4837544"/>
            <a:chExt cx="1564532" cy="987806"/>
          </a:xfrm>
        </p:grpSpPr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6F99345-AD94-4D89-9D41-295980BE76EA}"/>
                </a:ext>
              </a:extLst>
            </p:cNvPr>
            <p:cNvSpPr/>
            <p:nvPr/>
          </p:nvSpPr>
          <p:spPr>
            <a:xfrm flipH="1">
              <a:off x="7132672" y="5520550"/>
              <a:ext cx="130357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F73C97-2460-4442-B332-B3F45F2B1D91}"/>
                </a:ext>
              </a:extLst>
            </p:cNvPr>
            <p:cNvSpPr txBox="1"/>
            <p:nvPr/>
          </p:nvSpPr>
          <p:spPr>
            <a:xfrm>
              <a:off x="7044480" y="4837544"/>
              <a:ext cx="15645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Propagate</a:t>
              </a:r>
              <a:br>
                <a:rPr lang="en-US" sz="2000" dirty="0"/>
              </a:br>
              <a:r>
                <a:rPr lang="en-US" sz="2000" dirty="0"/>
                <a:t>for 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9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086-7476-4A43-90E0-CF43C916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block can hold a limited set of transactions</a:t>
            </a:r>
          </a:p>
          <a:p>
            <a:pPr lvl="1"/>
            <a:r>
              <a:rPr lang="en-US" dirty="0"/>
              <a:t>Only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subset</a:t>
            </a:r>
            <a:r>
              <a:rPr lang="en-US" dirty="0"/>
              <a:t> of the pending transactions are mined</a:t>
            </a:r>
          </a:p>
          <a:p>
            <a:pPr lvl="1"/>
            <a:r>
              <a:rPr lang="en-US" dirty="0"/>
              <a:t>Limited by the network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size</a:t>
            </a:r>
          </a:p>
          <a:p>
            <a:pPr lvl="1"/>
            <a:r>
              <a:rPr lang="en-US" dirty="0"/>
              <a:t>The others are left for the next blocks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Miners decide which transactions to include in each block</a:t>
            </a:r>
          </a:p>
          <a:p>
            <a:pPr lvl="1"/>
            <a:r>
              <a:rPr lang="en-US" dirty="0"/>
              <a:t>Based on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priority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fee</a:t>
            </a:r>
            <a:r>
              <a:rPr lang="en-US" dirty="0"/>
              <a:t> is assigned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priority</a:t>
            </a:r>
            <a:r>
              <a:rPr lang="en-US" dirty="0"/>
              <a:t> increases with the 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Fees and Priorities</a:t>
            </a:r>
          </a:p>
        </p:txBody>
      </p:sp>
      <p:pic>
        <p:nvPicPr>
          <p:cNvPr id="4098" name="Picture 2" descr="Резултат с изображение за fee icon">
            <a:extLst>
              <a:ext uri="{FF2B5EF4-FFF2-40B4-BE49-F238E27FC236}">
                <a16:creationId xmlns:a16="http://schemas.microsoft.com/office/drawing/2014/main" id="{1FB811C5-CCE5-4BB9-9FA7-EA71BC02E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150" y="4800600"/>
            <a:ext cx="1369200" cy="136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Резултат с изображение за size icon">
            <a:extLst>
              <a:ext uri="{FF2B5EF4-FFF2-40B4-BE49-F238E27FC236}">
                <a16:creationId xmlns:a16="http://schemas.microsoft.com/office/drawing/2014/main" id="{49916B97-B1D4-40A2-83F5-8B1180878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387" y="1803273"/>
            <a:ext cx="1244727" cy="124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086-7476-4A43-90E0-CF43C916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Transaction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speed</a:t>
            </a:r>
            <a:r>
              <a:rPr lang="en-US" sz="3200" dirty="0"/>
              <a:t> depends dramatically on the fee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High-fee</a:t>
            </a:r>
            <a:r>
              <a:rPr lang="en-US" sz="3000" dirty="0"/>
              <a:t> transactions are processed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faster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Small-fee</a:t>
            </a:r>
            <a:r>
              <a:rPr lang="en-US" sz="3000" dirty="0"/>
              <a:t> transactions are processed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slower</a:t>
            </a:r>
          </a:p>
          <a:p>
            <a:pPr lvl="1"/>
            <a:r>
              <a:rPr lang="en-US" sz="3000" dirty="0"/>
              <a:t>Some transactions are never processed (e.g. no fee)</a:t>
            </a:r>
          </a:p>
          <a:p>
            <a:r>
              <a:rPr lang="en-US" sz="3200" dirty="0"/>
              <a:t>Blockchain networks mine blocks at different speed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Bitcoin </a:t>
            </a:r>
            <a:r>
              <a:rPr lang="en-US" sz="3000" dirty="0"/>
              <a:t>users may pay very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high fees </a:t>
            </a:r>
            <a:r>
              <a:rPr lang="en-US" sz="3000" dirty="0"/>
              <a:t>(hundreds of dollars) and wait for many hours, see </a:t>
            </a:r>
            <a:r>
              <a:rPr lang="en-US" sz="3000" dirty="0">
                <a:hlinkClick r:id="rId2"/>
              </a:rPr>
              <a:t>https://bitcoinfees.earn.com</a:t>
            </a:r>
            <a:endParaRPr lang="en-US" sz="3000" dirty="0"/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sz="3000" dirty="0"/>
              <a:t> transactions run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faster</a:t>
            </a:r>
            <a:r>
              <a:rPr lang="en-US" sz="3000" dirty="0"/>
              <a:t>, within minutes, with lower fees</a:t>
            </a:r>
          </a:p>
          <a:p>
            <a:pPr lvl="1"/>
            <a:r>
              <a:rPr lang="en-US" sz="3000" dirty="0"/>
              <a:t>Some networks have almost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real-time</a:t>
            </a:r>
            <a:r>
              <a:rPr lang="en-US" sz="3000" dirty="0"/>
              <a:t> transactions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Speed</a:t>
            </a:r>
          </a:p>
        </p:txBody>
      </p:sp>
      <p:pic>
        <p:nvPicPr>
          <p:cNvPr id="6146" name="Picture 2" descr="Свързано изображение">
            <a:extLst>
              <a:ext uri="{FF2B5EF4-FFF2-40B4-BE49-F238E27FC236}">
                <a16:creationId xmlns:a16="http://schemas.microsoft.com/office/drawing/2014/main" id="{6928CEA7-407D-4055-8C16-E9781BD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92" y="1676400"/>
            <a:ext cx="1844040" cy="18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9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7E35B7-7322-4842-9A45-04D2E622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580200"/>
            <a:ext cx="10363200" cy="820600"/>
          </a:xfrm>
        </p:spPr>
        <p:txBody>
          <a:bodyPr/>
          <a:lstStyle/>
          <a:p>
            <a:r>
              <a:rPr lang="en-US" dirty="0"/>
              <a:t>The 51% Blockchain Attack</a:t>
            </a:r>
          </a:p>
        </p:txBody>
      </p:sp>
      <p:pic>
        <p:nvPicPr>
          <p:cNvPr id="2050" name="Picture 2" descr="Резултат с изображение за The 51% Blockchain Attack">
            <a:extLst>
              <a:ext uri="{FF2B5EF4-FFF2-40B4-BE49-F238E27FC236}">
                <a16:creationId xmlns:a16="http://schemas.microsoft.com/office/drawing/2014/main" id="{CF7BD990-35B0-40FC-894C-64732C60B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447800"/>
            <a:ext cx="67056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057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642909-A5C7-457E-9D6A-555991B3B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25A3FA-582A-46CB-ADE6-D5B18608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1" cy="5570355"/>
          </a:xfrm>
        </p:spPr>
        <p:txBody>
          <a:bodyPr/>
          <a:lstStyle/>
          <a:p>
            <a:r>
              <a:rPr lang="en-US" dirty="0"/>
              <a:t>Attackers holding more than 50% of the power could potentially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reverse-back transactions </a:t>
            </a:r>
            <a:r>
              <a:rPr lang="en-US" dirty="0"/>
              <a:t>(and double-spend money)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2ED097-31D8-48AC-B8B6-569C559F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51% Attack</a:t>
            </a:r>
          </a:p>
        </p:txBody>
      </p:sp>
      <p:pic>
        <p:nvPicPr>
          <p:cNvPr id="1030" name="Picture 6" descr="Резултат с изображение за The 51% Blockchain Attack">
            <a:extLst>
              <a:ext uri="{FF2B5EF4-FFF2-40B4-BE49-F238E27FC236}">
                <a16:creationId xmlns:a16="http://schemas.microsoft.com/office/drawing/2014/main" id="{5F96EEF8-C7F5-4796-B968-DC4397377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2233" y="2404853"/>
            <a:ext cx="6861180" cy="404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9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D0CE6A-5E63-4101-B293-CDA420987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88488A-3E27-400D-8870-2E81D146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51% Attack and Confirmations Count</a:t>
            </a:r>
          </a:p>
        </p:txBody>
      </p:sp>
      <p:pic>
        <p:nvPicPr>
          <p:cNvPr id="5" name="Picture 2" descr="Свързано изображение">
            <a:extLst>
              <a:ext uri="{FF2B5EF4-FFF2-40B4-BE49-F238E27FC236}">
                <a16:creationId xmlns:a16="http://schemas.microsoft.com/office/drawing/2014/main" id="{E86648AC-A4BB-4368-B57B-AB52F6322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1201943"/>
            <a:ext cx="7013576" cy="52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2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sz="3200" dirty="0"/>
              <a:t>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distributed ledger </a:t>
            </a:r>
            <a:r>
              <a:rPr lang="en-US" sz="3200" dirty="0"/>
              <a:t>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distributed consensus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Blockchain solves the Byzantine Generals Problem + Double Spending Problem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Public / private key </a:t>
            </a:r>
            <a:r>
              <a:rPr lang="en-US" sz="3000" dirty="0"/>
              <a:t>cryptography +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consensus</a:t>
            </a:r>
            <a:r>
              <a:rPr lang="en-US" sz="3000" dirty="0"/>
              <a:t> algorithms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Distributed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consensus</a:t>
            </a:r>
            <a:r>
              <a:rPr lang="en-US" sz="3200" dirty="0"/>
              <a:t> algorithms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Proof-of-work 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PoW</a:t>
            </a:r>
            <a:r>
              <a:rPr lang="en-US" sz="3000" dirty="0"/>
              <a:t>) and proof-of-stake 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PoS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Blocks</a:t>
            </a:r>
            <a:r>
              <a:rPr lang="en-US" sz="3200" dirty="0"/>
              <a:t> are created by miners, hold transactions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  <a:r>
              <a:rPr lang="en-US" sz="3200" dirty="0"/>
              <a:t> have senders, recipients, amounts, fees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Transaction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speed</a:t>
            </a:r>
            <a:r>
              <a:rPr lang="en-US" sz="3200" dirty="0"/>
              <a:t> depends on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fees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412" y="4267200"/>
            <a:ext cx="1554615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EA5F5-85BF-4AAD-B3A8-2FA06AF9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C9F-A632-4EB6-B800-88882AFE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Byzantine generals problem – </a:t>
            </a:r>
          </a:p>
          <a:p>
            <a:r>
              <a:rPr lang="en-US" dirty="0"/>
              <a:t>Double spending problem – </a:t>
            </a:r>
          </a:p>
          <a:p>
            <a:r>
              <a:rPr lang="en-US" dirty="0"/>
              <a:t>Consensus algorithms – </a:t>
            </a:r>
          </a:p>
          <a:p>
            <a:r>
              <a:rPr lang="en-US" dirty="0"/>
              <a:t>Proof-of-work – </a:t>
            </a:r>
          </a:p>
          <a:p>
            <a:r>
              <a:rPr lang="en-US" dirty="0"/>
              <a:t>Proof of stake – </a:t>
            </a:r>
            <a:r>
              <a:rPr lang="en-US" dirty="0">
                <a:hlinkClick r:id="rId2"/>
              </a:rPr>
              <a:t>https://github.com/ethereum/wiki/wiki/Proof-of-Stake-FAQ</a:t>
            </a:r>
            <a:endParaRPr lang="en-US" dirty="0"/>
          </a:p>
          <a:p>
            <a:r>
              <a:rPr lang="en-US" dirty="0"/>
              <a:t>Blockchain blocks –</a:t>
            </a:r>
          </a:p>
          <a:p>
            <a:r>
              <a:rPr lang="en-US" dirty="0"/>
              <a:t>Blockchain transactions – </a:t>
            </a:r>
          </a:p>
          <a:p>
            <a:r>
              <a:rPr lang="en-US" dirty="0"/>
              <a:t>The 51% Attack –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55D198-D05F-44AB-AF75-2696FDF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8709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028328"/>
            <a:ext cx="10363200" cy="820600"/>
          </a:xfrm>
        </p:spPr>
        <p:txBody>
          <a:bodyPr/>
          <a:lstStyle/>
          <a:p>
            <a:r>
              <a:rPr lang="en-US" dirty="0"/>
              <a:t>The Byzantine Generals 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66A343-8D97-48EA-B173-16FAF31C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34166"/>
            <a:ext cx="10363200" cy="719034"/>
          </a:xfrm>
        </p:spPr>
        <p:txBody>
          <a:bodyPr/>
          <a:lstStyle/>
          <a:p>
            <a:r>
              <a:rPr lang="en-US" dirty="0"/>
              <a:t>Decentralized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49096-41A8-4BA7-8F12-DB7ED0DF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610" y="1069798"/>
            <a:ext cx="7809603" cy="3577302"/>
          </a:xfrm>
          <a:prstGeom prst="roundRect">
            <a:avLst>
              <a:gd name="adj" fmla="val 917"/>
            </a:avLst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086-7476-4A43-90E0-CF43C916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army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few generals </a:t>
            </a:r>
            <a:r>
              <a:rPr lang="en-US" dirty="0"/>
              <a:t>want to attack the enemy</a:t>
            </a:r>
          </a:p>
          <a:p>
            <a:pPr lvl="1"/>
            <a:r>
              <a:rPr lang="en-US" dirty="0"/>
              <a:t>Only well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coordinated attack </a:t>
            </a:r>
            <a:r>
              <a:rPr lang="en-US" dirty="0"/>
              <a:t>in the same time will succeed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lead general</a:t>
            </a:r>
            <a:r>
              <a:rPr lang="en-US" dirty="0"/>
              <a:t> sends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en-US" dirty="0"/>
              <a:t>: </a:t>
            </a:r>
            <a:r>
              <a:rPr lang="en-US" i="1" dirty="0"/>
              <a:t>the time to attack</a:t>
            </a:r>
          </a:p>
          <a:p>
            <a:pPr lvl="1"/>
            <a:r>
              <a:rPr lang="en-US" dirty="0"/>
              <a:t>The message cannot pass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directly</a:t>
            </a:r>
            <a:r>
              <a:rPr lang="en-US" dirty="0"/>
              <a:t> to all generals, due to distance</a:t>
            </a:r>
          </a:p>
          <a:p>
            <a:pPr lvl="1"/>
            <a:r>
              <a:rPr lang="en-US" dirty="0"/>
              <a:t>Some generals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loyal</a:t>
            </a:r>
            <a:r>
              <a:rPr lang="en-US" dirty="0"/>
              <a:t> and pass the message correctly</a:t>
            </a:r>
          </a:p>
          <a:p>
            <a:pPr lvl="1"/>
            <a:r>
              <a:rPr lang="en-US" dirty="0"/>
              <a:t>Some generals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traitors</a:t>
            </a:r>
            <a:r>
              <a:rPr lang="en-US" dirty="0"/>
              <a:t> and pass wrong message</a:t>
            </a:r>
          </a:p>
          <a:p>
            <a:pPr lvl="1"/>
            <a:r>
              <a:rPr lang="en-US" dirty="0"/>
              <a:t>Nobody knows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who is loyal </a:t>
            </a:r>
            <a:r>
              <a:rPr lang="en-US" dirty="0"/>
              <a:t>and who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traitor</a:t>
            </a:r>
          </a:p>
          <a:p>
            <a:r>
              <a:rPr lang="en-US" dirty="0"/>
              <a:t>Find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algorithm</a:t>
            </a:r>
            <a:r>
              <a:rPr lang="en-US" dirty="0"/>
              <a:t> to send the correct message to all generals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Byzantine Generals Problem</a:t>
            </a:r>
          </a:p>
        </p:txBody>
      </p:sp>
    </p:spTree>
    <p:extLst>
      <p:ext uri="{BB962C8B-B14F-4D97-AF65-F5344CB8AC3E}">
        <p14:creationId xmlns:p14="http://schemas.microsoft.com/office/powerpoint/2010/main" val="41270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086-7476-4A43-90E0-CF43C916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blockchain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/ private key cryptography </a:t>
            </a:r>
            <a:r>
              <a:rPr lang="en-US" dirty="0"/>
              <a:t>is used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 key </a:t>
            </a:r>
            <a:r>
              <a:rPr lang="en-US" dirty="0"/>
              <a:t>can sign messages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keys </a:t>
            </a:r>
            <a:r>
              <a:rPr lang="en-US" dirty="0"/>
              <a:t>can verify message signature</a:t>
            </a:r>
          </a:p>
          <a:p>
            <a:pPr lvl="1"/>
            <a:r>
              <a:rPr lang="en-US" dirty="0"/>
              <a:t>In the blockchain the sender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addresses</a:t>
            </a:r>
            <a:r>
              <a:rPr lang="en-US" dirty="0"/>
              <a:t> are derived from their owner's public key</a:t>
            </a:r>
          </a:p>
          <a:p>
            <a:pPr>
              <a:spcBef>
                <a:spcPts val="1800"/>
              </a:spcBef>
            </a:pPr>
            <a:r>
              <a:rPr lang="en-US" dirty="0"/>
              <a:t>If a participant sends coins to another participant,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transaction is signed </a:t>
            </a:r>
            <a:r>
              <a:rPr lang="en-US" dirty="0"/>
              <a:t>by the sender's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 key</a:t>
            </a:r>
          </a:p>
          <a:p>
            <a:pPr lvl="1"/>
            <a:r>
              <a:rPr lang="en-US" dirty="0"/>
              <a:t>Everyone on the network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verify</a:t>
            </a:r>
            <a:r>
              <a:rPr lang="en-US" dirty="0"/>
              <a:t> the sender's signature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The Byzantine Generals Problem in Blockchain</a:t>
            </a:r>
          </a:p>
        </p:txBody>
      </p:sp>
    </p:spTree>
    <p:extLst>
      <p:ext uri="{BB962C8B-B14F-4D97-AF65-F5344CB8AC3E}">
        <p14:creationId xmlns:p14="http://schemas.microsoft.com/office/powerpoint/2010/main" val="429203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6EC9A-2809-4E7B-9546-6531A6004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794C28-F512-496A-88AF-130F2F50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/ Private Keys &amp; Blockchain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8F1A72-9B03-4FA4-8818-98F551D94B94}"/>
              </a:ext>
            </a:extLst>
          </p:cNvPr>
          <p:cNvSpPr/>
          <p:nvPr/>
        </p:nvSpPr>
        <p:spPr>
          <a:xfrm>
            <a:off x="2003410" y="1600200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private key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BA5E44-B9C4-4719-AB5F-F2F92F29A327}"/>
              </a:ext>
            </a:extLst>
          </p:cNvPr>
          <p:cNvSpPr/>
          <p:nvPr/>
        </p:nvSpPr>
        <p:spPr>
          <a:xfrm>
            <a:off x="4925211" y="1600200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public key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FEE5CA-B1B7-4F62-A315-E96BFEC73D20}"/>
              </a:ext>
            </a:extLst>
          </p:cNvPr>
          <p:cNvSpPr/>
          <p:nvPr/>
        </p:nvSpPr>
        <p:spPr>
          <a:xfrm>
            <a:off x="4289410" y="200222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278978-3F26-4723-96BF-70901A78CC2A}"/>
              </a:ext>
            </a:extLst>
          </p:cNvPr>
          <p:cNvSpPr/>
          <p:nvPr/>
        </p:nvSpPr>
        <p:spPr>
          <a:xfrm>
            <a:off x="7847012" y="1600200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address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70579DE-C546-4D12-8B9A-E99A2E0007A8}"/>
              </a:ext>
            </a:extLst>
          </p:cNvPr>
          <p:cNvSpPr/>
          <p:nvPr/>
        </p:nvSpPr>
        <p:spPr>
          <a:xfrm>
            <a:off x="7211211" y="200222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D8CC14-44AE-4EE1-B9A5-3ABD92759201}"/>
              </a:ext>
            </a:extLst>
          </p:cNvPr>
          <p:cNvSpPr/>
          <p:nvPr/>
        </p:nvSpPr>
        <p:spPr>
          <a:xfrm>
            <a:off x="2003410" y="3350174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transaction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B0D664-BBB0-44DC-A66C-14C234C9A569}"/>
              </a:ext>
            </a:extLst>
          </p:cNvPr>
          <p:cNvSpPr/>
          <p:nvPr/>
        </p:nvSpPr>
        <p:spPr>
          <a:xfrm>
            <a:off x="4289410" y="3752194"/>
            <a:ext cx="3352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2E06AF-6D2B-4126-B9F2-D2CA4CE1075C}"/>
              </a:ext>
            </a:extLst>
          </p:cNvPr>
          <p:cNvSpPr/>
          <p:nvPr/>
        </p:nvSpPr>
        <p:spPr>
          <a:xfrm>
            <a:off x="7847012" y="3350174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signature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636F69-EFDE-4948-9D9B-CE8EADB63173}"/>
              </a:ext>
            </a:extLst>
          </p:cNvPr>
          <p:cNvSpPr txBox="1"/>
          <p:nvPr/>
        </p:nvSpPr>
        <p:spPr>
          <a:xfrm>
            <a:off x="4518010" y="3276600"/>
            <a:ext cx="286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 by private key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53C9B8-929F-4236-B8C5-75BE0A9798AE}"/>
              </a:ext>
            </a:extLst>
          </p:cNvPr>
          <p:cNvSpPr/>
          <p:nvPr/>
        </p:nvSpPr>
        <p:spPr>
          <a:xfrm>
            <a:off x="2003410" y="5011609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signed transaction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7C9FC6-9547-478D-8C3E-9D09A4ECCCBC}"/>
              </a:ext>
            </a:extLst>
          </p:cNvPr>
          <p:cNvSpPr/>
          <p:nvPr/>
        </p:nvSpPr>
        <p:spPr>
          <a:xfrm>
            <a:off x="4289410" y="5413629"/>
            <a:ext cx="3352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C4FD24-9F02-42CF-9682-3B11764C1B33}"/>
              </a:ext>
            </a:extLst>
          </p:cNvPr>
          <p:cNvSpPr/>
          <p:nvPr/>
        </p:nvSpPr>
        <p:spPr>
          <a:xfrm>
            <a:off x="7847012" y="5011609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valid / invalid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D18944-6E4B-44DD-9FFA-C380A8384FE3}"/>
              </a:ext>
            </a:extLst>
          </p:cNvPr>
          <p:cNvSpPr txBox="1"/>
          <p:nvPr/>
        </p:nvSpPr>
        <p:spPr>
          <a:xfrm>
            <a:off x="4310282" y="4938035"/>
            <a:ext cx="3214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verify by address key</a:t>
            </a:r>
          </a:p>
        </p:txBody>
      </p:sp>
    </p:spTree>
    <p:extLst>
      <p:ext uri="{BB962C8B-B14F-4D97-AF65-F5344CB8AC3E}">
        <p14:creationId xmlns:p14="http://schemas.microsoft.com/office/powerpoint/2010/main" val="25758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Double Spending 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66A343-8D97-48EA-B173-16FAF31C3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Blockchain </a:t>
            </a:r>
            <a:r>
              <a:rPr lang="en-US"/>
              <a:t>Solves It?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E8A14-2F94-4E2E-B44E-ADCC62756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86" y="1024140"/>
            <a:ext cx="5038453" cy="3557148"/>
          </a:xfrm>
          <a:prstGeom prst="roundRect">
            <a:avLst>
              <a:gd name="adj" fmla="val 2189"/>
            </a:avLst>
          </a:prstGeom>
        </p:spPr>
      </p:pic>
    </p:spTree>
    <p:extLst>
      <p:ext uri="{BB962C8B-B14F-4D97-AF65-F5344CB8AC3E}">
        <p14:creationId xmlns:p14="http://schemas.microsoft.com/office/powerpoint/2010/main" val="200680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086-7476-4A43-90E0-CF43C916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spending problem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== </a:t>
            </a:r>
            <a:r>
              <a:rPr lang="en-US" dirty="0"/>
              <a:t>spend certain amount twice</a:t>
            </a:r>
          </a:p>
          <a:p>
            <a:pPr lvl="1"/>
            <a:r>
              <a:rPr lang="en-US" dirty="0"/>
              <a:t>Easy to prevent through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 authority </a:t>
            </a:r>
            <a:r>
              <a:rPr lang="en-US" dirty="0"/>
              <a:t>(single database)</a:t>
            </a:r>
          </a:p>
          <a:p>
            <a:pPr lvl="1"/>
            <a:r>
              <a:rPr lang="en-US" dirty="0"/>
              <a:t>More complex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decentralized systems </a:t>
            </a:r>
            <a:r>
              <a:rPr lang="en-US" dirty="0"/>
              <a:t>like Bitcoin and Ethereum</a:t>
            </a:r>
          </a:p>
          <a:p>
            <a:r>
              <a:rPr lang="en-US" dirty="0"/>
              <a:t>Blockchain prevents double spending</a:t>
            </a:r>
          </a:p>
          <a:p>
            <a:pPr lvl="1"/>
            <a:r>
              <a:rPr lang="en-US" dirty="0"/>
              <a:t>The blockchain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signed chain of blocks </a:t>
            </a:r>
            <a:r>
              <a:rPr lang="en-US" dirty="0"/>
              <a:t>with transactions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pending transactions </a:t>
            </a:r>
            <a:r>
              <a:rPr lang="en-US" dirty="0"/>
              <a:t>are collected in the network nodes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node </a:t>
            </a:r>
            <a:r>
              <a:rPr lang="en-US" dirty="0"/>
              <a:t>creates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 block </a:t>
            </a:r>
            <a:r>
              <a:rPr lang="en-US" dirty="0"/>
              <a:t>(selected by a consensus)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 block creator </a:t>
            </a:r>
            <a:r>
              <a:rPr lang="en-US" dirty="0"/>
              <a:t>puts the pending transactions (after validation) in the next block (and prevents double spending)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Spending Problem</a:t>
            </a:r>
          </a:p>
        </p:txBody>
      </p:sp>
    </p:spTree>
    <p:extLst>
      <p:ext uri="{BB962C8B-B14F-4D97-AF65-F5344CB8AC3E}">
        <p14:creationId xmlns:p14="http://schemas.microsoft.com/office/powerpoint/2010/main" val="222565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FC91-370F-4F76-BBBE-4511DED2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B30BB-FF59-4395-82C4-6CAD4F72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933443"/>
          </a:xfrm>
        </p:spPr>
        <p:txBody>
          <a:bodyPr/>
          <a:lstStyle/>
          <a:p>
            <a:r>
              <a:rPr lang="en-US" dirty="0"/>
              <a:t>Transactions and Double Spending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3C9BD8-5BCD-4666-9B48-2BD98E9D1DB9}"/>
              </a:ext>
            </a:extLst>
          </p:cNvPr>
          <p:cNvSpPr txBox="1"/>
          <p:nvPr/>
        </p:nvSpPr>
        <p:spPr>
          <a:xfrm>
            <a:off x="515709" y="1066800"/>
            <a:ext cx="2915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Blockchain clients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sz="2800" dirty="0"/>
              <a:t> transactions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ABBC3C-E377-4670-95BD-CFA46BA26223}"/>
              </a:ext>
            </a:extLst>
          </p:cNvPr>
          <p:cNvGrpSpPr/>
          <p:nvPr/>
        </p:nvGrpSpPr>
        <p:grpSpPr>
          <a:xfrm>
            <a:off x="684212" y="2694708"/>
            <a:ext cx="2378303" cy="2653860"/>
            <a:chOff x="515709" y="2694708"/>
            <a:chExt cx="2378303" cy="265386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31F42A5-B137-48F7-A63E-A7BD19A3BF04}"/>
                </a:ext>
              </a:extLst>
            </p:cNvPr>
            <p:cNvSpPr/>
            <p:nvPr/>
          </p:nvSpPr>
          <p:spPr>
            <a:xfrm>
              <a:off x="515709" y="2694708"/>
              <a:ext cx="237830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Transaction A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A95CDAE-6CF3-4A65-8F5B-E0F3A3910781}"/>
                </a:ext>
              </a:extLst>
            </p:cNvPr>
            <p:cNvSpPr/>
            <p:nvPr/>
          </p:nvSpPr>
          <p:spPr>
            <a:xfrm>
              <a:off x="515709" y="3401528"/>
              <a:ext cx="237830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Transaction 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707AD62-FF7E-48C4-99F8-8A8F2EE758E2}"/>
                </a:ext>
              </a:extLst>
            </p:cNvPr>
            <p:cNvSpPr/>
            <p:nvPr/>
          </p:nvSpPr>
          <p:spPr>
            <a:xfrm>
              <a:off x="515709" y="4108348"/>
              <a:ext cx="237830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Transaction C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85B3180-F6A2-4844-996A-F509CCEF8585}"/>
                </a:ext>
              </a:extLst>
            </p:cNvPr>
            <p:cNvSpPr/>
            <p:nvPr/>
          </p:nvSpPr>
          <p:spPr>
            <a:xfrm>
              <a:off x="515709" y="4815168"/>
              <a:ext cx="237830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Transaction …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6BC50A-4011-4036-9E34-00F34912F816}"/>
              </a:ext>
            </a:extLst>
          </p:cNvPr>
          <p:cNvGrpSpPr/>
          <p:nvPr/>
        </p:nvGrpSpPr>
        <p:grpSpPr>
          <a:xfrm>
            <a:off x="3703782" y="965038"/>
            <a:ext cx="3313478" cy="5588162"/>
            <a:chOff x="3703782" y="965038"/>
            <a:chExt cx="3313478" cy="558816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21AE942-C805-4609-AD4A-E5FAF7D98B28}"/>
                </a:ext>
              </a:extLst>
            </p:cNvPr>
            <p:cNvCxnSpPr>
              <a:cxnSpLocks/>
            </p:cNvCxnSpPr>
            <p:nvPr/>
          </p:nvCxnSpPr>
          <p:spPr>
            <a:xfrm>
              <a:off x="6170613" y="3401528"/>
              <a:ext cx="457199" cy="419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AAFB97-0ABD-4838-A52D-7739151D1E1E}"/>
                </a:ext>
              </a:extLst>
            </p:cNvPr>
            <p:cNvCxnSpPr>
              <a:cxnSpLocks/>
            </p:cNvCxnSpPr>
            <p:nvPr/>
          </p:nvCxnSpPr>
          <p:spPr>
            <a:xfrm>
              <a:off x="5199878" y="3354323"/>
              <a:ext cx="812191" cy="27910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AACB43E-BD8E-4EE2-9516-92741D617BB0}"/>
                </a:ext>
              </a:extLst>
            </p:cNvPr>
            <p:cNvCxnSpPr>
              <a:cxnSpLocks/>
            </p:cNvCxnSpPr>
            <p:nvPr/>
          </p:nvCxnSpPr>
          <p:spPr>
            <a:xfrm>
              <a:off x="4511629" y="5163086"/>
              <a:ext cx="221140" cy="10298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DD71F6F-0670-4AF4-9E0F-42E60E5A7506}"/>
                </a:ext>
              </a:extLst>
            </p:cNvPr>
            <p:cNvCxnSpPr/>
            <p:nvPr/>
          </p:nvCxnSpPr>
          <p:spPr>
            <a:xfrm>
              <a:off x="4113212" y="3228108"/>
              <a:ext cx="1143000" cy="10854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CE29AD5-751D-4A59-A59D-5F5F175E0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6212" y="3367712"/>
              <a:ext cx="609600" cy="27282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5D65EA1-A2B0-44D3-BA47-78B6A740CA39}"/>
                </a:ext>
              </a:extLst>
            </p:cNvPr>
            <p:cNvSpPr/>
            <p:nvPr/>
          </p:nvSpPr>
          <p:spPr>
            <a:xfrm>
              <a:off x="3703782" y="965038"/>
              <a:ext cx="3313478" cy="5588162"/>
            </a:xfrm>
            <a:prstGeom prst="roundRect">
              <a:avLst>
                <a:gd name="adj" fmla="val 2701"/>
              </a:avLst>
            </a:prstGeom>
            <a:solidFill>
              <a:srgbClr val="F0A22E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8DEE71E-9D41-49A8-9F9E-EFF32DC5E44A}"/>
                </a:ext>
              </a:extLst>
            </p:cNvPr>
            <p:cNvGrpSpPr/>
            <p:nvPr/>
          </p:nvGrpSpPr>
          <p:grpSpPr>
            <a:xfrm>
              <a:off x="3960812" y="1656106"/>
              <a:ext cx="2819400" cy="1828800"/>
              <a:chOff x="4871668" y="4114800"/>
              <a:chExt cx="2743200" cy="182880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390874C-EE78-4CC2-ADB1-C91FF959A6C9}"/>
                  </a:ext>
                </a:extLst>
              </p:cNvPr>
              <p:cNvSpPr/>
              <p:nvPr/>
            </p:nvSpPr>
            <p:spPr>
              <a:xfrm>
                <a:off x="4871668" y="4114800"/>
                <a:ext cx="2743200" cy="1828800"/>
              </a:xfrm>
              <a:prstGeom prst="roundRect">
                <a:avLst>
                  <a:gd name="adj" fmla="val 49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Blockchain Node #1</a:t>
                </a: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DDE3AB8-4E04-43F7-B811-D07EC69BDA04}"/>
                  </a:ext>
                </a:extLst>
              </p:cNvPr>
              <p:cNvGrpSpPr/>
              <p:nvPr/>
            </p:nvGrpSpPr>
            <p:grpSpPr>
              <a:xfrm>
                <a:off x="5140352" y="4683407"/>
                <a:ext cx="2208972" cy="1142999"/>
                <a:chOff x="5140352" y="4572573"/>
                <a:chExt cx="2208972" cy="1142999"/>
              </a:xfrm>
            </p:grpSpPr>
            <p:sp>
              <p:nvSpPr>
                <p:cNvPr id="6" name="Flowchart: Multidocument 5">
                  <a:extLst>
                    <a:ext uri="{FF2B5EF4-FFF2-40B4-BE49-F238E27FC236}">
                      <a16:creationId xmlns:a16="http://schemas.microsoft.com/office/drawing/2014/main" id="{649223CB-9CAF-4CDF-8E24-C49F8810AC77}"/>
                    </a:ext>
                  </a:extLst>
                </p:cNvPr>
                <p:cNvSpPr/>
                <p:nvPr/>
              </p:nvSpPr>
              <p:spPr>
                <a:xfrm>
                  <a:off x="5140352" y="4572573"/>
                  <a:ext cx="2208972" cy="1142999"/>
                </a:xfrm>
                <a:prstGeom prst="flowChartMultidocument">
                  <a:avLst/>
                </a:prstGeom>
                <a:solidFill>
                  <a:schemeClr val="tx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5B3B855-AB9B-4C95-8C10-6110FB51933E}"/>
                    </a:ext>
                  </a:extLst>
                </p:cNvPr>
                <p:cNvSpPr/>
                <p:nvPr/>
              </p:nvSpPr>
              <p:spPr>
                <a:xfrm>
                  <a:off x="5225425" y="4783435"/>
                  <a:ext cx="1703643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pending transactions</a:t>
                  </a:r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395E7F-C78F-4D94-BE56-4D820B0F5DEF}"/>
                </a:ext>
              </a:extLst>
            </p:cNvPr>
            <p:cNvSpPr txBox="1"/>
            <p:nvPr/>
          </p:nvSpPr>
          <p:spPr>
            <a:xfrm>
              <a:off x="3750684" y="1029690"/>
              <a:ext cx="3219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Blockchain Network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9B4ADB-FB1A-48D4-A0E4-EF5B06B53086}"/>
                </a:ext>
              </a:extLst>
            </p:cNvPr>
            <p:cNvGrpSpPr/>
            <p:nvPr/>
          </p:nvGrpSpPr>
          <p:grpSpPr>
            <a:xfrm>
              <a:off x="3960812" y="3744918"/>
              <a:ext cx="2819400" cy="1828800"/>
              <a:chOff x="4871668" y="4114800"/>
              <a:chExt cx="2743200" cy="182880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44D6FAB-A43D-4F31-B8C1-D79832A2B11A}"/>
                  </a:ext>
                </a:extLst>
              </p:cNvPr>
              <p:cNvSpPr/>
              <p:nvPr/>
            </p:nvSpPr>
            <p:spPr>
              <a:xfrm>
                <a:off x="4871668" y="4114800"/>
                <a:ext cx="2743200" cy="1828800"/>
              </a:xfrm>
              <a:prstGeom prst="roundRect">
                <a:avLst>
                  <a:gd name="adj" fmla="val 49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Blockchain Node #2</a:t>
                </a: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CC486F-280C-4434-B4E2-E36733F930A7}"/>
                  </a:ext>
                </a:extLst>
              </p:cNvPr>
              <p:cNvGrpSpPr/>
              <p:nvPr/>
            </p:nvGrpSpPr>
            <p:grpSpPr>
              <a:xfrm>
                <a:off x="5140352" y="4683407"/>
                <a:ext cx="2208972" cy="1142999"/>
                <a:chOff x="5140352" y="4572573"/>
                <a:chExt cx="2208972" cy="1142999"/>
              </a:xfrm>
            </p:grpSpPr>
            <p:sp>
              <p:nvSpPr>
                <p:cNvPr id="25" name="Flowchart: Multidocument 24">
                  <a:extLst>
                    <a:ext uri="{FF2B5EF4-FFF2-40B4-BE49-F238E27FC236}">
                      <a16:creationId xmlns:a16="http://schemas.microsoft.com/office/drawing/2014/main" id="{7A2154F8-412C-410E-9A6F-F64DC6BD1503}"/>
                    </a:ext>
                  </a:extLst>
                </p:cNvPr>
                <p:cNvSpPr/>
                <p:nvPr/>
              </p:nvSpPr>
              <p:spPr>
                <a:xfrm>
                  <a:off x="5140352" y="4572573"/>
                  <a:ext cx="2208972" cy="1142999"/>
                </a:xfrm>
                <a:prstGeom prst="flowChartMultidocument">
                  <a:avLst/>
                </a:prstGeom>
                <a:solidFill>
                  <a:schemeClr val="tx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F1C3B22-C184-4E05-A083-1E754AB256A0}"/>
                    </a:ext>
                  </a:extLst>
                </p:cNvPr>
                <p:cNvSpPr/>
                <p:nvPr/>
              </p:nvSpPr>
              <p:spPr>
                <a:xfrm>
                  <a:off x="5225425" y="4783435"/>
                  <a:ext cx="1703643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pending transactions</a:t>
                  </a:r>
                </a:p>
              </p:txBody>
            </p:sp>
          </p:grp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55310F0-5CDB-4C80-959F-5D93FDAA3C1A}"/>
                </a:ext>
              </a:extLst>
            </p:cNvPr>
            <p:cNvSpPr/>
            <p:nvPr/>
          </p:nvSpPr>
          <p:spPr>
            <a:xfrm>
              <a:off x="3960812" y="5837870"/>
              <a:ext cx="2819400" cy="498194"/>
            </a:xfrm>
            <a:prstGeom prst="roundRect">
              <a:avLst>
                <a:gd name="adj" fmla="val 17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Blockchain Node #...</a:t>
              </a:r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77C458-476D-463A-938E-A5C4F71DB31A}"/>
              </a:ext>
            </a:extLst>
          </p:cNvPr>
          <p:cNvGrpSpPr/>
          <p:nvPr/>
        </p:nvGrpSpPr>
        <p:grpSpPr>
          <a:xfrm>
            <a:off x="3214915" y="2809008"/>
            <a:ext cx="533400" cy="2425260"/>
            <a:chOff x="3046412" y="2809008"/>
            <a:chExt cx="533400" cy="242526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83519B1-B859-4954-99AE-9D3EB85EB282}"/>
                </a:ext>
              </a:extLst>
            </p:cNvPr>
            <p:cNvSpPr/>
            <p:nvPr/>
          </p:nvSpPr>
          <p:spPr>
            <a:xfrm>
              <a:off x="3046412" y="3515828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55577E7-86DA-4B41-97AA-BD5285AF535F}"/>
                </a:ext>
              </a:extLst>
            </p:cNvPr>
            <p:cNvSpPr/>
            <p:nvPr/>
          </p:nvSpPr>
          <p:spPr>
            <a:xfrm>
              <a:off x="3046412" y="2809008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38D16494-3E6A-4769-A622-2DE3F50508DA}"/>
                </a:ext>
              </a:extLst>
            </p:cNvPr>
            <p:cNvSpPr/>
            <p:nvPr/>
          </p:nvSpPr>
          <p:spPr>
            <a:xfrm>
              <a:off x="3046412" y="4222648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A5A0B11-9F93-4B41-85CA-51C7EBC7B49B}"/>
                </a:ext>
              </a:extLst>
            </p:cNvPr>
            <p:cNvSpPr/>
            <p:nvPr/>
          </p:nvSpPr>
          <p:spPr>
            <a:xfrm>
              <a:off x="3046412" y="4929468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C24B3A0-23C7-4EBD-9255-7913EE53677A}"/>
              </a:ext>
            </a:extLst>
          </p:cNvPr>
          <p:cNvSpPr txBox="1"/>
          <p:nvPr/>
        </p:nvSpPr>
        <p:spPr>
          <a:xfrm>
            <a:off x="327012" y="5599093"/>
            <a:ext cx="329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Transactions are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sent </a:t>
            </a:r>
            <a:r>
              <a:rPr lang="en-US" sz="2800" dirty="0"/>
              <a:t>to the network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44AF5DB-2A1E-4513-A7FF-52E52BCC2746}"/>
              </a:ext>
            </a:extLst>
          </p:cNvPr>
          <p:cNvGrpSpPr/>
          <p:nvPr/>
        </p:nvGrpSpPr>
        <p:grpSpPr>
          <a:xfrm>
            <a:off x="7760016" y="1905000"/>
            <a:ext cx="2819400" cy="1828800"/>
            <a:chOff x="7791192" y="3744918"/>
            <a:chExt cx="2819400" cy="1828800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029A6D5-ABA2-42E3-81BE-B20D4FAA5F60}"/>
                </a:ext>
              </a:extLst>
            </p:cNvPr>
            <p:cNvSpPr/>
            <p:nvPr/>
          </p:nvSpPr>
          <p:spPr>
            <a:xfrm>
              <a:off x="7791192" y="3744918"/>
              <a:ext cx="2819400" cy="1828800"/>
            </a:xfrm>
            <a:prstGeom prst="roundRect">
              <a:avLst>
                <a:gd name="adj" fmla="val 496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Blockchain Node #7</a:t>
              </a:r>
            </a:p>
            <a:p>
              <a:pPr algn="ctr"/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Flowchart: Multidocument 66">
              <a:extLst>
                <a:ext uri="{FF2B5EF4-FFF2-40B4-BE49-F238E27FC236}">
                  <a16:creationId xmlns:a16="http://schemas.microsoft.com/office/drawing/2014/main" id="{3BA9AE0A-063C-4CDE-A608-15F184832B27}"/>
                </a:ext>
              </a:extLst>
            </p:cNvPr>
            <p:cNvSpPr/>
            <p:nvPr/>
          </p:nvSpPr>
          <p:spPr>
            <a:xfrm>
              <a:off x="8047710" y="4313525"/>
              <a:ext cx="2270332" cy="1142999"/>
            </a:xfrm>
            <a:prstGeom prst="flowChartMultidocument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4EC9A33-2AEC-4119-9CE3-6EBCD39CBB1D}"/>
                </a:ext>
              </a:extLst>
            </p:cNvPr>
            <p:cNvSpPr/>
            <p:nvPr/>
          </p:nvSpPr>
          <p:spPr>
            <a:xfrm>
              <a:off x="8130417" y="4524387"/>
              <a:ext cx="17509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pending transactions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A237202-E149-4922-BE7F-385C52AFD306}"/>
              </a:ext>
            </a:extLst>
          </p:cNvPr>
          <p:cNvGrpSpPr/>
          <p:nvPr/>
        </p:nvGrpSpPr>
        <p:grpSpPr>
          <a:xfrm>
            <a:off x="7078674" y="837745"/>
            <a:ext cx="2368538" cy="1010099"/>
            <a:chOff x="7078674" y="904266"/>
            <a:chExt cx="2368538" cy="1025548"/>
          </a:xfrm>
        </p:grpSpPr>
        <p:sp>
          <p:nvSpPr>
            <p:cNvPr id="62" name="Arrow: Bent-Up 61">
              <a:extLst>
                <a:ext uri="{FF2B5EF4-FFF2-40B4-BE49-F238E27FC236}">
                  <a16:creationId xmlns:a16="http://schemas.microsoft.com/office/drawing/2014/main" id="{4008F9DE-45C8-4536-8465-A0FF3EC3B685}"/>
                </a:ext>
              </a:extLst>
            </p:cNvPr>
            <p:cNvSpPr/>
            <p:nvPr/>
          </p:nvSpPr>
          <p:spPr>
            <a:xfrm flipV="1">
              <a:off x="7227388" y="1361207"/>
              <a:ext cx="2067424" cy="56860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AEC4F8-95D1-406E-AC34-3A7869FB5A47}"/>
                </a:ext>
              </a:extLst>
            </p:cNvPr>
            <p:cNvSpPr txBox="1"/>
            <p:nvPr/>
          </p:nvSpPr>
          <p:spPr>
            <a:xfrm>
              <a:off x="7087400" y="904729"/>
              <a:ext cx="2359812" cy="355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Consensus algorithm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6852F5-EF60-4917-A6E8-32170F47EDBE}"/>
                </a:ext>
              </a:extLst>
            </p:cNvPr>
            <p:cNvSpPr txBox="1"/>
            <p:nvPr/>
          </p:nvSpPr>
          <p:spPr>
            <a:xfrm>
              <a:off x="7078674" y="904266"/>
              <a:ext cx="2359812" cy="355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Consensus algorithm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F6F8F0D-F851-4FA4-80E5-B7F615A952CD}"/>
              </a:ext>
            </a:extLst>
          </p:cNvPr>
          <p:cNvSpPr txBox="1"/>
          <p:nvPr/>
        </p:nvSpPr>
        <p:spPr>
          <a:xfrm>
            <a:off x="9380307" y="3752272"/>
            <a:ext cx="2476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Validates</a:t>
            </a:r>
            <a:r>
              <a:rPr lang="en-US" sz="2000" dirty="0"/>
              <a:t> the pending</a:t>
            </a:r>
            <a:br>
              <a:rPr lang="en-US" sz="2000" dirty="0"/>
            </a:br>
            <a:r>
              <a:rPr lang="en-US" sz="2000" dirty="0"/>
              <a:t>transactions and</a:t>
            </a:r>
            <a:br>
              <a:rPr lang="en-US" sz="2000" dirty="0"/>
            </a:br>
            <a:r>
              <a:rPr lang="en-US" sz="2000" dirty="0"/>
              <a:t>creates the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next block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6B0AE6-A949-43D7-A7CD-DCF40B17ADEA}"/>
              </a:ext>
            </a:extLst>
          </p:cNvPr>
          <p:cNvSpPr txBox="1"/>
          <p:nvPr/>
        </p:nvSpPr>
        <p:spPr>
          <a:xfrm>
            <a:off x="9370690" y="1173741"/>
            <a:ext cx="2323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Selects the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winning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US" sz="2000" dirty="0"/>
              <a:t> (a lucky miner)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8BD4BE17-13F4-4D15-B85C-B371066DF422}"/>
              </a:ext>
            </a:extLst>
          </p:cNvPr>
          <p:cNvSpPr/>
          <p:nvPr/>
        </p:nvSpPr>
        <p:spPr>
          <a:xfrm rot="5400000">
            <a:off x="8771772" y="4118708"/>
            <a:ext cx="79669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278FAC3-739A-46EA-99A0-677C95F22F91}"/>
              </a:ext>
            </a:extLst>
          </p:cNvPr>
          <p:cNvGrpSpPr/>
          <p:nvPr/>
        </p:nvGrpSpPr>
        <p:grpSpPr>
          <a:xfrm>
            <a:off x="8609012" y="4792700"/>
            <a:ext cx="2819400" cy="1760500"/>
            <a:chOff x="7791192" y="3744918"/>
            <a:chExt cx="2819400" cy="1828800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7ECD61D-8717-4F4F-B6CE-FE00689F483D}"/>
                </a:ext>
              </a:extLst>
            </p:cNvPr>
            <p:cNvSpPr/>
            <p:nvPr/>
          </p:nvSpPr>
          <p:spPr>
            <a:xfrm>
              <a:off x="7791192" y="3744918"/>
              <a:ext cx="2819400" cy="1828800"/>
            </a:xfrm>
            <a:prstGeom prst="roundRect">
              <a:avLst>
                <a:gd name="adj" fmla="val 4964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Next (New) Block</a:t>
              </a:r>
            </a:p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Flowchart: Multidocument 87">
              <a:extLst>
                <a:ext uri="{FF2B5EF4-FFF2-40B4-BE49-F238E27FC236}">
                  <a16:creationId xmlns:a16="http://schemas.microsoft.com/office/drawing/2014/main" id="{26F661B9-743C-4F69-A024-305950A61998}"/>
                </a:ext>
              </a:extLst>
            </p:cNvPr>
            <p:cNvSpPr/>
            <p:nvPr/>
          </p:nvSpPr>
          <p:spPr>
            <a:xfrm>
              <a:off x="8047710" y="4313525"/>
              <a:ext cx="2270332" cy="1142999"/>
            </a:xfrm>
            <a:prstGeom prst="flowChartMultidocument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AE7306-2C15-4DF6-A4D0-4A1C43CC2279}"/>
                </a:ext>
              </a:extLst>
            </p:cNvPr>
            <p:cNvSpPr/>
            <p:nvPr/>
          </p:nvSpPr>
          <p:spPr>
            <a:xfrm>
              <a:off x="8130417" y="4524387"/>
              <a:ext cx="17509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confirmed transactions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7AE4020-D5DF-4151-BA15-1561F527B515}"/>
              </a:ext>
            </a:extLst>
          </p:cNvPr>
          <p:cNvGrpSpPr/>
          <p:nvPr/>
        </p:nvGrpSpPr>
        <p:grpSpPr>
          <a:xfrm>
            <a:off x="7044480" y="5151580"/>
            <a:ext cx="1564532" cy="987806"/>
            <a:chOff x="7044480" y="4837544"/>
            <a:chExt cx="1564532" cy="987806"/>
          </a:xfrm>
        </p:grpSpPr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72A5E754-24E6-4EA5-A814-3971A8F90AA6}"/>
                </a:ext>
              </a:extLst>
            </p:cNvPr>
            <p:cNvSpPr/>
            <p:nvPr/>
          </p:nvSpPr>
          <p:spPr>
            <a:xfrm flipH="1">
              <a:off x="7132672" y="5520550"/>
              <a:ext cx="130357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B76464F-F8F2-49FE-A7F4-98D653C481A3}"/>
                </a:ext>
              </a:extLst>
            </p:cNvPr>
            <p:cNvSpPr txBox="1"/>
            <p:nvPr/>
          </p:nvSpPr>
          <p:spPr>
            <a:xfrm>
              <a:off x="7044480" y="4837544"/>
              <a:ext cx="15645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Propagate</a:t>
              </a:r>
              <a:br>
                <a:rPr lang="en-US" sz="2000" dirty="0"/>
              </a:br>
              <a:r>
                <a:rPr lang="en-US" sz="2000" dirty="0"/>
                <a:t>for 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5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5" grpId="0"/>
      <p:bldP spid="76" grpId="0"/>
      <p:bldP spid="8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1118</TotalTime>
  <Words>1451</Words>
  <Application>Microsoft Office PowerPoint</Application>
  <PresentationFormat>Custom</PresentationFormat>
  <Paragraphs>325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Wingdings</vt:lpstr>
      <vt:lpstr>Wingdings 2</vt:lpstr>
      <vt:lpstr>SoftUni 16x9</vt:lpstr>
      <vt:lpstr>Blockchain Concepts</vt:lpstr>
      <vt:lpstr>Table of Contents</vt:lpstr>
      <vt:lpstr>The Byzantine Generals Problem</vt:lpstr>
      <vt:lpstr>The Byzantine Generals Problem</vt:lpstr>
      <vt:lpstr>The Byzantine Generals Problem in Blockchain</vt:lpstr>
      <vt:lpstr>Public / Private Keys &amp; Blockchain</vt:lpstr>
      <vt:lpstr>Double Spending Problem</vt:lpstr>
      <vt:lpstr>Double Spending Problem</vt:lpstr>
      <vt:lpstr>Transactions and Double Spending</vt:lpstr>
      <vt:lpstr>Consensus and Consensus Algorithms</vt:lpstr>
      <vt:lpstr>Why a Consensus Algorithm is Needed?</vt:lpstr>
      <vt:lpstr>Consensus Algorithms</vt:lpstr>
      <vt:lpstr>Proof-of-Work (PoW)</vt:lpstr>
      <vt:lpstr>Proof-of-Stake (PoS)</vt:lpstr>
      <vt:lpstr>Blockchain Technology Explained</vt:lpstr>
      <vt:lpstr>Blockchain == Chain of Data Blocks</vt:lpstr>
      <vt:lpstr>Blocks</vt:lpstr>
      <vt:lpstr>Transactions</vt:lpstr>
      <vt:lpstr>Mining the Next Block</vt:lpstr>
      <vt:lpstr>Mining the Next Block</vt:lpstr>
      <vt:lpstr>Transaction Fees and Priorities</vt:lpstr>
      <vt:lpstr>Transaction Speed</vt:lpstr>
      <vt:lpstr>The 51% Blockchain Attack</vt:lpstr>
      <vt:lpstr>The 51% Attack</vt:lpstr>
      <vt:lpstr>The 51% Attack and Confirmations Count</vt:lpstr>
      <vt:lpstr>Summary</vt:lpstr>
      <vt:lpstr>Blockchain Concepts</vt:lpstr>
      <vt:lpstr>Resources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Concepts</dc:title>
  <dc:subject>Blockchain Academy</dc:subject>
  <dc:creator>SoftUni</dc:creator>
  <cp:keywords>blockchain, training, course, academy</cp:keywords>
  <dc:description>Academy School of Blockchain: http://www.kingsland.academy</dc:description>
  <cp:lastModifiedBy>Jorko</cp:lastModifiedBy>
  <cp:revision>169</cp:revision>
  <dcterms:created xsi:type="dcterms:W3CDTF">2014-01-02T17:00:34Z</dcterms:created>
  <dcterms:modified xsi:type="dcterms:W3CDTF">2018-01-26T14:03:28Z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