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0"/>
  </p:notesMasterIdLst>
  <p:handoutMasterIdLst>
    <p:handoutMasterId r:id="rId71"/>
  </p:handoutMasterIdLst>
  <p:sldIdLst>
    <p:sldId id="274" r:id="rId3"/>
    <p:sldId id="425" r:id="rId4"/>
    <p:sldId id="449" r:id="rId5"/>
    <p:sldId id="450" r:id="rId6"/>
    <p:sldId id="453" r:id="rId7"/>
    <p:sldId id="474" r:id="rId8"/>
    <p:sldId id="426" r:id="rId9"/>
    <p:sldId id="440" r:id="rId10"/>
    <p:sldId id="454" r:id="rId11"/>
    <p:sldId id="490" r:id="rId12"/>
    <p:sldId id="451" r:id="rId13"/>
    <p:sldId id="491" r:id="rId14"/>
    <p:sldId id="455" r:id="rId15"/>
    <p:sldId id="456" r:id="rId16"/>
    <p:sldId id="452" r:id="rId17"/>
    <p:sldId id="487" r:id="rId18"/>
    <p:sldId id="485" r:id="rId19"/>
    <p:sldId id="492" r:id="rId20"/>
    <p:sldId id="459" r:id="rId21"/>
    <p:sldId id="500" r:id="rId22"/>
    <p:sldId id="488" r:id="rId23"/>
    <p:sldId id="458" r:id="rId24"/>
    <p:sldId id="493" r:id="rId25"/>
    <p:sldId id="494" r:id="rId26"/>
    <p:sldId id="467" r:id="rId27"/>
    <p:sldId id="471" r:id="rId28"/>
    <p:sldId id="468" r:id="rId29"/>
    <p:sldId id="469" r:id="rId30"/>
    <p:sldId id="470" r:id="rId31"/>
    <p:sldId id="457" r:id="rId32"/>
    <p:sldId id="472" r:id="rId33"/>
    <p:sldId id="486" r:id="rId34"/>
    <p:sldId id="499" r:id="rId35"/>
    <p:sldId id="463" r:id="rId36"/>
    <p:sldId id="464" r:id="rId37"/>
    <p:sldId id="496" r:id="rId38"/>
    <p:sldId id="495" r:id="rId39"/>
    <p:sldId id="501" r:id="rId40"/>
    <p:sldId id="502" r:id="rId41"/>
    <p:sldId id="441" r:id="rId42"/>
    <p:sldId id="442" r:id="rId43"/>
    <p:sldId id="480" r:id="rId44"/>
    <p:sldId id="465" r:id="rId45"/>
    <p:sldId id="478" r:id="rId46"/>
    <p:sldId id="479" r:id="rId47"/>
    <p:sldId id="475" r:id="rId48"/>
    <p:sldId id="477" r:id="rId49"/>
    <p:sldId id="466" r:id="rId50"/>
    <p:sldId id="476" r:id="rId51"/>
    <p:sldId id="460" r:id="rId52"/>
    <p:sldId id="489" r:id="rId53"/>
    <p:sldId id="473" r:id="rId54"/>
    <p:sldId id="443" r:id="rId55"/>
    <p:sldId id="444" r:id="rId56"/>
    <p:sldId id="481" r:id="rId57"/>
    <p:sldId id="445" r:id="rId58"/>
    <p:sldId id="482" r:id="rId59"/>
    <p:sldId id="484" r:id="rId60"/>
    <p:sldId id="446" r:id="rId61"/>
    <p:sldId id="447" r:id="rId62"/>
    <p:sldId id="448" r:id="rId63"/>
    <p:sldId id="503" r:id="rId64"/>
    <p:sldId id="504" r:id="rId65"/>
    <p:sldId id="505" r:id="rId66"/>
    <p:sldId id="506" r:id="rId67"/>
    <p:sldId id="507" r:id="rId68"/>
    <p:sldId id="430" r:id="rId6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Blockchain System Architecture" id="{7A290C06-8534-448A-88A7-9F297C959AD6}">
          <p14:sldIdLst>
            <p14:sldId id="449"/>
            <p14:sldId id="450"/>
            <p14:sldId id="453"/>
            <p14:sldId id="474"/>
          </p14:sldIdLst>
        </p14:section>
        <p14:section name="Building the Blockchain Node" id="{BC4A3995-4CED-4320-A673-95328C9C809D}">
          <p14:sldIdLst>
            <p14:sldId id="426"/>
            <p14:sldId id="440"/>
            <p14:sldId id="454"/>
            <p14:sldId id="490"/>
            <p14:sldId id="451"/>
            <p14:sldId id="491"/>
            <p14:sldId id="455"/>
            <p14:sldId id="456"/>
            <p14:sldId id="452"/>
            <p14:sldId id="487"/>
            <p14:sldId id="485"/>
            <p14:sldId id="492"/>
            <p14:sldId id="459"/>
            <p14:sldId id="500"/>
            <p14:sldId id="488"/>
            <p14:sldId id="458"/>
            <p14:sldId id="493"/>
            <p14:sldId id="494"/>
            <p14:sldId id="467"/>
            <p14:sldId id="471"/>
            <p14:sldId id="468"/>
            <p14:sldId id="469"/>
            <p14:sldId id="470"/>
            <p14:sldId id="457"/>
            <p14:sldId id="472"/>
            <p14:sldId id="486"/>
            <p14:sldId id="499"/>
            <p14:sldId id="463"/>
            <p14:sldId id="464"/>
            <p14:sldId id="496"/>
            <p14:sldId id="495"/>
            <p14:sldId id="501"/>
            <p14:sldId id="502"/>
          </p14:sldIdLst>
        </p14:section>
        <p14:section name="Mining Software" id="{5EF4C57E-60A8-4A9F-9735-7279215E96CC}">
          <p14:sldIdLst>
            <p14:sldId id="441"/>
            <p14:sldId id="442"/>
            <p14:sldId id="480"/>
            <p14:sldId id="465"/>
            <p14:sldId id="478"/>
            <p14:sldId id="479"/>
            <p14:sldId id="475"/>
            <p14:sldId id="477"/>
            <p14:sldId id="466"/>
            <p14:sldId id="476"/>
            <p14:sldId id="460"/>
            <p14:sldId id="489"/>
            <p14:sldId id="473"/>
          </p14:sldIdLst>
        </p14:section>
        <p14:section name="Faucet App" id="{F1328B8B-5DA1-482C-A126-82B7DB993689}">
          <p14:sldIdLst>
            <p14:sldId id="443"/>
            <p14:sldId id="444"/>
            <p14:sldId id="481"/>
          </p14:sldIdLst>
        </p14:section>
        <p14:section name="Wallet App" id="{35035AFC-5BFB-4709-A39A-1B3BA0C4D3A9}">
          <p14:sldIdLst>
            <p14:sldId id="445"/>
            <p14:sldId id="482"/>
            <p14:sldId id="484"/>
            <p14:sldId id="446"/>
          </p14:sldIdLst>
        </p14:section>
        <p14:section name="Block Explorer" id="{3E38591B-E052-4155-AA1F-44293B93FA8A}">
          <p14:sldIdLst>
            <p14:sldId id="447"/>
            <p14:sldId id="448"/>
            <p14:sldId id="503"/>
            <p14:sldId id="504"/>
            <p14:sldId id="505"/>
            <p14:sldId id="506"/>
            <p14:sldId id="507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3" d="100"/>
          <a:sy n="83" d="100"/>
        </p:scale>
        <p:origin x="614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tx/0xb03b6c7ef5c555001b41c32e5ac2c600c5e2c72b6918b3d68c0f3dd4b5cb54a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860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9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56/" TargetMode="External"/><Relationship Id="rId2" Type="http://schemas.openxmlformats.org/officeDocument/2006/relationships/hyperlink" Target="http://localhost:555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5558/" TargetMode="External"/><Relationship Id="rId4" Type="http://schemas.openxmlformats.org/officeDocument/2006/relationships/hyperlink" Target="http://localhost:5557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417944"/>
            <a:ext cx="11110699" cy="1439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a Blockchain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828800"/>
            <a:ext cx="11110699" cy="1311301"/>
          </a:xfrm>
        </p:spPr>
        <p:txBody>
          <a:bodyPr>
            <a:normAutofit/>
          </a:bodyPr>
          <a:lstStyle/>
          <a:p>
            <a:r>
              <a:rPr lang="en-US" dirty="0"/>
              <a:t>Building a Node (Peers + Blocks + Transactions), Wallet App, Miners, Faucet, Block Explorer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630916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5133324"/>
            <a:ext cx="3187613" cy="429276"/>
          </a:xfrm>
        </p:spPr>
        <p:txBody>
          <a:bodyPr/>
          <a:lstStyle/>
          <a:p>
            <a:r>
              <a:rPr lang="en-US" dirty="0"/>
              <a:t>Blockchain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8DC50-E214-4D35-8D12-04446C828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B7504-F215-41E0-9D60-358BBE03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Debug Info (All Node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3049D-2E2A-4E8E-9D6B-153094F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CDEFB-B87C-40C2-9D85-071DF7C9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857" y="1133871"/>
            <a:ext cx="991151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/debug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596CE-92BE-4DFC-86DF-3340731E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82" y="2139279"/>
            <a:ext cx="1090266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selfUrl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"http://localhost:5555",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[…],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0,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":[…],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0,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"d9…9c",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"af</a:t>
            </a: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b2",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0,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"af25…d9",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"2018-01-…"},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"c962…a8"}, {…}, {…}],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[{…}, …],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currentDifficulty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5,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miningJobs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{"e3d8…5f": {…}, "e3d8…5f": {…}, 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{"2a7e…cf": 500020, … 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7BD3441-5A79-4C19-9387-0B4B772FF7B6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35538-26BF-4B18-A6D3-A9048912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E67D17B5-E4C8-497A-9272-DDC8573B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6153728"/>
            <a:ext cx="10969624" cy="589951"/>
          </a:xfrm>
        </p:spPr>
        <p:txBody>
          <a:bodyPr>
            <a:normAutofit/>
          </a:bodyPr>
          <a:lstStyle/>
          <a:p>
            <a:r>
              <a:rPr lang="en-US" sz="3200" dirty="0"/>
              <a:t>Provide as much info as possible (to simplify debugging)</a:t>
            </a:r>
          </a:p>
        </p:txBody>
      </p:sp>
    </p:spTree>
    <p:extLst>
      <p:ext uri="{BB962C8B-B14F-4D97-AF65-F5344CB8AC3E}">
        <p14:creationId xmlns:p14="http://schemas.microsoft.com/office/powerpoint/2010/main" val="123773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884D97-9610-4019-89AB-30814A7FB586}"/>
              </a:ext>
            </a:extLst>
          </p:cNvPr>
          <p:cNvSpPr/>
          <p:nvPr/>
        </p:nvSpPr>
        <p:spPr>
          <a:xfrm>
            <a:off x="3203293" y="4987636"/>
            <a:ext cx="5243132" cy="141945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80081-B1AC-4016-AB90-83CEEC0D448E}"/>
              </a:ext>
            </a:extLst>
          </p:cNvPr>
          <p:cNvSpPr/>
          <p:nvPr/>
        </p:nvSpPr>
        <p:spPr>
          <a:xfrm>
            <a:off x="3203292" y="1968461"/>
            <a:ext cx="5243133" cy="23541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009587" y="1106056"/>
            <a:ext cx="5641976" cy="5418946"/>
            <a:chOff x="684212" y="1524001"/>
            <a:chExt cx="4465441" cy="53820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820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3" y="2267528"/>
              <a:ext cx="414977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68059"/>
              <a:ext cx="4232681" cy="4478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Index: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integer (unsigned)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  <a:r>
                <a:rPr lang="bg-BG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Difficulty: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 (unsigned)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PrevBlockHash: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hex_number[64]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MinedBy: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 (40 hex digits)</a:t>
              </a:r>
              <a:endParaRPr lang="en-US" sz="2800" noProof="1">
                <a:solidFill>
                  <a:srgbClr val="FBEEC9">
                    <a:lumMod val="75000"/>
                  </a:srgbClr>
                </a:solidFill>
              </a:endParaRP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BlockDataHash: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hex_number[64]</a:t>
              </a: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Nonce: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integer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 (unsigned)</a:t>
              </a:r>
              <a:endParaRPr lang="en-US" sz="2800" noProof="1">
                <a:solidFill>
                  <a:prstClr val="white"/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ISO8601_string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hex_number[64]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622C4478-C63D-4674-A00A-DABB09CC9CCA}"/>
              </a:ext>
            </a:extLst>
          </p:cNvPr>
          <p:cNvSpPr/>
          <p:nvPr/>
        </p:nvSpPr>
        <p:spPr>
          <a:xfrm>
            <a:off x="2521914" y="3544456"/>
            <a:ext cx="618575" cy="12611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441BF-E87D-425B-B34F-F01A422CEF07}"/>
              </a:ext>
            </a:extLst>
          </p:cNvPr>
          <p:cNvSpPr txBox="1"/>
          <p:nvPr/>
        </p:nvSpPr>
        <p:spPr>
          <a:xfrm>
            <a:off x="1141412" y="3859437"/>
            <a:ext cx="141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SHA256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785BE32-D3DF-4409-A9F1-1FF15CB56992}"/>
              </a:ext>
            </a:extLst>
          </p:cNvPr>
          <p:cNvSpPr/>
          <p:nvPr/>
        </p:nvSpPr>
        <p:spPr>
          <a:xfrm>
            <a:off x="8848299" y="4411873"/>
            <a:ext cx="2209800" cy="998327"/>
          </a:xfrm>
          <a:prstGeom prst="wedgeRoundRectCallout">
            <a:avLst>
              <a:gd name="adj1" fmla="val -86934"/>
              <a:gd name="adj2" fmla="val 46140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Assigned by the miners</a:t>
            </a:r>
          </a:p>
        </p:txBody>
      </p:sp>
    </p:spTree>
    <p:extLst>
      <p:ext uri="{BB962C8B-B14F-4D97-AF65-F5344CB8AC3E}">
        <p14:creationId xmlns:p14="http://schemas.microsoft.com/office/powerpoint/2010/main" val="1797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11" grpId="0" animBg="1"/>
      <p:bldP spid="12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5E44-34FB-4BF4-835B-ED2E5F69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FFF3-CE13-4BBF-874C-A386C09D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 data hash </a:t>
            </a:r>
            <a:r>
              <a:rPr lang="en-US" dirty="0"/>
              <a:t>is calculated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SHA256</a:t>
            </a:r>
            <a:r>
              <a:rPr lang="en-US" dirty="0"/>
              <a:t> hashing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representation of following block fields (in exactly this order):</a:t>
            </a:r>
          </a:p>
          <a:p>
            <a:pPr lvl="1"/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', each holding these fields:</a:t>
            </a:r>
          </a:p>
          <a:p>
            <a:pPr lvl="2"/>
            <a:r>
              <a:rPr lang="en-US" noProof="1"/>
              <a:t>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dateCreated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senderPubKey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transactionDataHash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senderSignature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minedInBlockIndex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transferSuccessful</a:t>
            </a:r>
            <a:r>
              <a:rPr lang="en-US" noProof="1"/>
              <a:t>'</a:t>
            </a:r>
          </a:p>
          <a:p>
            <a:pPr lvl="1"/>
            <a:r>
              <a:rPr lang="en-US" noProof="1"/>
              <a:t>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difficulty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prevBlockHash</a:t>
            </a:r>
            <a:r>
              <a:rPr lang="en-US" noProof="1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minedBy</a:t>
            </a:r>
            <a:r>
              <a:rPr lang="en-US" noProof="1"/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7C3F7-556B-4D6F-89DF-681D7E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Block Data Hash</a:t>
            </a:r>
          </a:p>
        </p:txBody>
      </p:sp>
    </p:spTree>
    <p:extLst>
      <p:ext uri="{BB962C8B-B14F-4D97-AF65-F5344CB8AC3E}">
        <p14:creationId xmlns:p14="http://schemas.microsoft.com/office/powerpoint/2010/main" val="328600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All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d279fa6a31ae4fb07cfd9cf7f35cc01f…3cf20a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2018-02-01T23:23:56.337Z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{…}, {…}, …]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DBD22-D67B-47E6-8FCE-EDE2BD5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</a:t>
            </a:r>
            <a:r>
              <a:rPr lang="en-US"/>
              <a:t>Block by Number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2018-02-01T22:58:23.129Z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d2c6ee29ff14b49e31c409af985824ea12afccc8…e4cd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A85A6-FB34-4595-9062-5180372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39279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9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69045D-2EFC-481F-9E81-ACD5567420B4}"/>
              </a:ext>
            </a:extLst>
          </p:cNvPr>
          <p:cNvSpPr/>
          <p:nvPr/>
        </p:nvSpPr>
        <p:spPr>
          <a:xfrm>
            <a:off x="3286332" y="5630014"/>
            <a:ext cx="5360661" cy="87651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62A87-2921-45F7-AA97-266A9BFC04A4}"/>
              </a:ext>
            </a:extLst>
          </p:cNvPr>
          <p:cNvSpPr/>
          <p:nvPr/>
        </p:nvSpPr>
        <p:spPr>
          <a:xfrm>
            <a:off x="3297965" y="4793620"/>
            <a:ext cx="5349029" cy="38798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DC86E-6A10-4DBF-A4F7-6AAD02687CEF}"/>
              </a:ext>
            </a:extLst>
          </p:cNvPr>
          <p:cNvSpPr/>
          <p:nvPr/>
        </p:nvSpPr>
        <p:spPr>
          <a:xfrm>
            <a:off x="3297965" y="1749097"/>
            <a:ext cx="5349029" cy="30395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Transactions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ECA263-A308-4F26-9AD2-8A08CD5B3149}"/>
              </a:ext>
            </a:extLst>
          </p:cNvPr>
          <p:cNvSpPr/>
          <p:nvPr/>
        </p:nvSpPr>
        <p:spPr>
          <a:xfrm>
            <a:off x="3063296" y="999836"/>
            <a:ext cx="5794376" cy="5592618"/>
          </a:xfrm>
          <a:prstGeom prst="roundRect">
            <a:avLst>
              <a:gd name="adj" fmla="val 1371"/>
            </a:avLst>
          </a:prstGeom>
          <a:solidFill>
            <a:srgbClr val="F0A22E">
              <a:alpha val="20000"/>
            </a:srgbClr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0A676-F2DC-4DC2-B622-FF6BC18278A5}"/>
              </a:ext>
            </a:extLst>
          </p:cNvPr>
          <p:cNvCxnSpPr>
            <a:cxnSpLocks/>
          </p:cNvCxnSpPr>
          <p:nvPr/>
        </p:nvCxnSpPr>
        <p:spPr>
          <a:xfrm>
            <a:off x="3286333" y="1607125"/>
            <a:ext cx="5360661" cy="0"/>
          </a:xfrm>
          <a:prstGeom prst="line">
            <a:avLst/>
          </a:prstGeom>
          <a:solidFill>
            <a:srgbClr val="F0A22E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373E61-EB5B-4837-9EDF-9D792E7772B6}"/>
              </a:ext>
            </a:extLst>
          </p:cNvPr>
          <p:cNvSpPr/>
          <p:nvPr/>
        </p:nvSpPr>
        <p:spPr>
          <a:xfrm>
            <a:off x="3300937" y="1749097"/>
            <a:ext cx="5492346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prstClr val="white"/>
                </a:solidFill>
              </a:rPr>
              <a:t>From: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address (40 hex digits)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prstClr val="white"/>
                </a:solidFill>
              </a:rPr>
              <a:t>To: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address (40 hex digits)</a:t>
            </a:r>
          </a:p>
          <a:p>
            <a:pPr marL="304747" lvl="0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prstClr val="white"/>
                </a:solidFill>
              </a:rPr>
              <a:t>Value: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integer (non-negative)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prstClr val="white"/>
                </a:solidFill>
              </a:rPr>
              <a:t>Fee: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integer (non-negative)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DateCreated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ISO8601_string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Data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string (optional)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SenderPubKey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noProof="1">
                <a:solidFill>
                  <a:srgbClr val="FBEEC9">
                    <a:lumMod val="75000"/>
                  </a:srgbClr>
                </a:solidFill>
              </a:rPr>
              <a:t>hex_number[65]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TransactionDataHash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noProof="1">
                <a:solidFill>
                  <a:srgbClr val="FBEEC9">
                    <a:lumMod val="75000"/>
                  </a:srgbClr>
                </a:solidFill>
              </a:rPr>
              <a:t>hex_number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SenderSignature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noProof="1">
                <a:solidFill>
                  <a:srgbClr val="FBEEC9">
                    <a:lumMod val="75000"/>
                  </a:srgbClr>
                </a:solidFill>
              </a:rPr>
              <a:t>hex_number[2][64]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MinedInBlockIndex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integer / null</a:t>
            </a:r>
          </a:p>
          <a:p>
            <a:pPr marL="304747" indent="-304747">
              <a:spcBef>
                <a:spcPts val="3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noProof="1">
                <a:solidFill>
                  <a:prstClr val="white"/>
                </a:solidFill>
              </a:rPr>
              <a:t>TransferSuccessful</a:t>
            </a:r>
            <a:r>
              <a:rPr lang="en-US" sz="2500" dirty="0">
                <a:solidFill>
                  <a:prstClr val="white"/>
                </a:solidFill>
              </a:rPr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bool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4E32788E-28E4-4EA0-B615-7A8916C32DE0}"/>
              </a:ext>
            </a:extLst>
          </p:cNvPr>
          <p:cNvSpPr/>
          <p:nvPr/>
        </p:nvSpPr>
        <p:spPr>
          <a:xfrm>
            <a:off x="2616586" y="3865016"/>
            <a:ext cx="618575" cy="12611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7E70B-1FA8-410A-8563-514F03DD1AEF}"/>
              </a:ext>
            </a:extLst>
          </p:cNvPr>
          <p:cNvSpPr txBox="1"/>
          <p:nvPr/>
        </p:nvSpPr>
        <p:spPr>
          <a:xfrm>
            <a:off x="1217612" y="4161525"/>
            <a:ext cx="141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SHA256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243ED9AF-A97A-41C9-80FF-6F55828AD17C}"/>
              </a:ext>
            </a:extLst>
          </p:cNvPr>
          <p:cNvSpPr/>
          <p:nvPr/>
        </p:nvSpPr>
        <p:spPr>
          <a:xfrm flipH="1">
            <a:off x="8703684" y="4913744"/>
            <a:ext cx="391276" cy="593437"/>
          </a:xfrm>
          <a:prstGeom prst="curvedRightArrow">
            <a:avLst>
              <a:gd name="adj1" fmla="val 34595"/>
              <a:gd name="adj2" fmla="val 666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CBEEA-CD38-413E-A5BC-5CBB1F3A363E}"/>
              </a:ext>
            </a:extLst>
          </p:cNvPr>
          <p:cNvSpPr txBox="1"/>
          <p:nvPr/>
        </p:nvSpPr>
        <p:spPr>
          <a:xfrm>
            <a:off x="9151648" y="4694380"/>
            <a:ext cx="1815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Sign by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private key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5ACD9DC-3EF0-4613-A3A4-17EE407B5CE5}"/>
              </a:ext>
            </a:extLst>
          </p:cNvPr>
          <p:cNvSpPr/>
          <p:nvPr/>
        </p:nvSpPr>
        <p:spPr>
          <a:xfrm>
            <a:off x="455612" y="5078356"/>
            <a:ext cx="2313708" cy="1381992"/>
          </a:xfrm>
          <a:prstGeom prst="wedgeRoundRectCallout">
            <a:avLst>
              <a:gd name="adj1" fmla="val 80917"/>
              <a:gd name="adj2" fmla="val 21825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Assigned when a new block is mined</a:t>
            </a:r>
          </a:p>
        </p:txBody>
      </p:sp>
    </p:spTree>
    <p:extLst>
      <p:ext uri="{BB962C8B-B14F-4D97-AF65-F5344CB8AC3E}">
        <p14:creationId xmlns:p14="http://schemas.microsoft.com/office/powerpoint/2010/main" val="25530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10" grpId="0" animBg="1"/>
      <p:bldP spid="11" grpId="0"/>
      <p:bldP spid="12" grpId="0" animBg="1"/>
      <p:bldP spid="19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Pending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/transactions/pending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… }, { … }]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012" y="2146078"/>
            <a:ext cx="1391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52369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Confirmed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/transactions/confirmed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… }, { … }]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012" y="2146078"/>
            <a:ext cx="1391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3875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A396-382C-49F6-A3E0-F70F8F99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DDDA-2DAF-41EB-92FF-29F3C260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 data hash </a:t>
            </a:r>
            <a:r>
              <a:rPr lang="en-US" dirty="0"/>
              <a:t>uniquely identifies a transaction</a:t>
            </a:r>
          </a:p>
          <a:p>
            <a:pPr lvl="1"/>
            <a:r>
              <a:rPr lang="en-US" dirty="0"/>
              <a:t>Like in </a:t>
            </a:r>
            <a:r>
              <a:rPr lang="en-US" noProof="1"/>
              <a:t>Etherscan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https://etherscan.io/tx/0xb03b6c7ef5c555001b41c32e5ac2c600c5e2c72b6918b3d68c0f3dd4b5cb54a8</a:t>
            </a:r>
            <a:endParaRPr lang="en-US" dirty="0"/>
          </a:p>
          <a:p>
            <a:r>
              <a:rPr lang="en-US" dirty="0"/>
              <a:t>Calculated by the transaction data fields only:</a:t>
            </a:r>
          </a:p>
          <a:p>
            <a:pPr lvl="1"/>
            <a:r>
              <a:rPr lang="en-US" dirty="0"/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',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dirty="0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dateCreated</a:t>
            </a:r>
            <a:r>
              <a:rPr lang="en-US" dirty="0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',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senderPubKey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Does not include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 info </a:t>
            </a:r>
            <a:r>
              <a:rPr lang="en-US" dirty="0"/>
              <a:t>(the mined block index + success of the execution)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Pending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unsigned</a:t>
            </a:r>
            <a:r>
              <a:rPr lang="en-US" dirty="0"/>
              <a:t> transactions also have data hash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ID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599F1A-9BE8-483E-A8D0-9FD58488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Transaction Data Hash</a:t>
            </a:r>
          </a:p>
        </p:txBody>
      </p:sp>
    </p:spTree>
    <p:extLst>
      <p:ext uri="{BB962C8B-B14F-4D97-AF65-F5344CB8AC3E}">
        <p14:creationId xmlns:p14="http://schemas.microsoft.com/office/powerpoint/2010/main" val="255230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Transaction by Hash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/transactions/44fc3ee0f89ed6003…176a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665947"/>
            <a:ext cx="41347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404 Not Found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F3CD540-D744-43D5-9CBA-EFBF439B7E2E}"/>
              </a:ext>
            </a:extLst>
          </p:cNvPr>
          <p:cNvSpPr/>
          <p:nvPr/>
        </p:nvSpPr>
        <p:spPr>
          <a:xfrm>
            <a:off x="6170612" y="5365530"/>
            <a:ext cx="5029200" cy="990600"/>
          </a:xfrm>
          <a:prstGeom prst="wedgeRoundRectCallout">
            <a:avLst>
              <a:gd name="adj1" fmla="val -59228"/>
              <a:gd name="adj2" fmla="val -27497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last two fields appear only after the transaction is mined </a:t>
            </a:r>
          </a:p>
        </p:txBody>
      </p:sp>
    </p:spTree>
    <p:extLst>
      <p:ext uri="{BB962C8B-B14F-4D97-AF65-F5344CB8AC3E}">
        <p14:creationId xmlns:p14="http://schemas.microsoft.com/office/powerpoint/2010/main" val="4094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  <a:p>
            <a:pPr lvl="1"/>
            <a:r>
              <a:rPr lang="en-US" dirty="0"/>
              <a:t>Peers, Blocks, Transactions, Addresses, Balances</a:t>
            </a:r>
          </a:p>
          <a:p>
            <a:pPr lvl="1"/>
            <a:r>
              <a:rPr lang="en-US" dirty="0"/>
              <a:t>Designing the REST API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System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 Software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</a:t>
            </a:r>
            <a:r>
              <a:rPr lang="en-US" dirty="0"/>
              <a:t> 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</a:t>
            </a:r>
            <a:r>
              <a:rPr lang="en-US" dirty="0"/>
              <a:t>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Explorer</a:t>
            </a:r>
            <a:r>
              <a:rPr lang="en-US" dirty="0"/>
              <a:t>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8868" y="4267200"/>
            <a:ext cx="1713455" cy="1713455"/>
          </a:xfrm>
          <a:prstGeom prst="rect">
            <a:avLst/>
          </a:prstGeom>
        </p:spPr>
      </p:pic>
      <p:pic>
        <p:nvPicPr>
          <p:cNvPr id="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7CDF8CDE-B720-495C-A3D8-7331114D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6" y="2806786"/>
            <a:ext cx="3402095" cy="3402095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6011D-7C83-48BA-A2EB-DADF86CEB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827F7A-A395-42F9-9BFC-832E1FF1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List All Account Balances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154E9-E466-4763-A7E4-EAC6879A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809BC-3CD1-4354-A47F-C49DB6FC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/balances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21AEB-59B4-4140-9907-E3CF5ED5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327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0000000000000000000000000000000000000000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-1000340000110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f3a1e69b6176052fcc4a3248f1c5a91dea308ca9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999998382585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84ede81c58f5c490fc6e1a3035789eef897b5b35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340000110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a1de0763f26176c6d68cc77e0a1c2c42045f2314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894961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b3d72ad831b3e9cdbdaeda5ff4ae8e9cf182e548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709999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a2de0763f26176c6d68cc77e0a1c2c42045f2314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12345</a:t>
            </a:r>
          </a:p>
          <a:p>
            <a:pPr>
              <a:lnSpc>
                <a:spcPct val="105000"/>
              </a:lnSpc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63C9694-9423-4BB2-831A-160E734324DC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CFB03-2FF2-4A80-8C07-F0F3481E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012" y="2146078"/>
            <a:ext cx="1391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BBBCFD-9967-4A91-85A5-A4E5099C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549855"/>
            <a:ext cx="11804822" cy="1171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Lists all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accounts</a:t>
            </a:r>
            <a:r>
              <a:rPr lang="en-US" sz="3000" dirty="0"/>
              <a:t> that have non-zero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confirmed balance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all-zeros-address (null) will have negative balance</a:t>
            </a:r>
          </a:p>
        </p:txBody>
      </p:sp>
    </p:spTree>
    <p:extLst>
      <p:ext uri="{BB962C8B-B14F-4D97-AF65-F5344CB8AC3E}">
        <p14:creationId xmlns:p14="http://schemas.microsoft.com/office/powerpoint/2010/main" val="420405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91000"/>
            <a:ext cx="11804822" cy="2530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transactions</a:t>
            </a:r>
            <a:r>
              <a:rPr lang="en-US" sz="3200" dirty="0"/>
              <a:t>, associated with the given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 are returned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Confirmed</a:t>
            </a:r>
            <a:r>
              <a:rPr lang="en-US" sz="2800" dirty="0"/>
              <a:t> transactions (successful or not) +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pending</a:t>
            </a:r>
            <a:r>
              <a:rPr lang="en-US" sz="2800" dirty="0"/>
              <a:t> transactions</a:t>
            </a:r>
          </a:p>
          <a:p>
            <a:pPr lvl="1"/>
            <a:r>
              <a:rPr lang="en-US" sz="2800" dirty="0"/>
              <a:t>Order the transactions 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 and time</a:t>
            </a:r>
            <a:r>
              <a:rPr lang="en-US" sz="2800" dirty="0"/>
              <a:t> (ascending)</a:t>
            </a:r>
          </a:p>
          <a:p>
            <a:pPr lvl="1"/>
            <a:r>
              <a:rPr lang="en-US" sz="2800" dirty="0"/>
              <a:t>Pending transactions will not have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minedInBlockIndex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REST Endpoints: List Transactions for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/address/44fe…2a75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180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[{ … }, { … }, { … }]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8795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572000"/>
            <a:ext cx="11804822" cy="176847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address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balance</a:t>
            </a:r>
            <a:r>
              <a:rPr lang="en-US" sz="3200" dirty="0"/>
              <a:t> is calculated by iterating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transactions</a:t>
            </a:r>
          </a:p>
          <a:p>
            <a:pPr lvl="1"/>
            <a:r>
              <a:rPr lang="en-US" sz="3000" dirty="0"/>
              <a:t>For each block and for each successful transaction for the specified address, sum the values received and spent, matching the confirmations 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Get Balances for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/address/44fe…2a75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safeBalance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170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146078"/>
            <a:ext cx="4038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AAC0BA1-EA88-4E22-ADBD-AD2E7E3B9C01}"/>
              </a:ext>
            </a:extLst>
          </p:cNvPr>
          <p:cNvSpPr/>
          <p:nvPr/>
        </p:nvSpPr>
        <p:spPr>
          <a:xfrm>
            <a:off x="5521759" y="2807252"/>
            <a:ext cx="2971800" cy="1057343"/>
          </a:xfrm>
          <a:prstGeom prst="wedgeRoundRectCallout">
            <a:avLst>
              <a:gd name="adj1" fmla="val -78617"/>
              <a:gd name="adj2" fmla="val -36590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safe confirm count </a:t>
            </a:r>
            <a:r>
              <a:rPr lang="bg-BG" sz="2800" dirty="0"/>
              <a:t>=</a:t>
            </a:r>
            <a:r>
              <a:rPr lang="en-US" sz="28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73912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5BF048-3A86-4088-AA8B-AD4C6C94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D44D-EB43-4A66-87FB-8D7CEB2C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4177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address has 3 types of balances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safeBalance</a:t>
            </a:r>
            <a:r>
              <a:rPr lang="en-US" dirty="0"/>
              <a:t> – 6 confirmations or more confirmations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dirty="0"/>
              <a:t> – 1 or more confirmations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dirty="0"/>
              <a:t> – expected balance (0 confirmations)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After assuming that all pending transactions will be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Each successful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received</a:t>
            </a:r>
            <a:r>
              <a:rPr lang="en-US" dirty="0"/>
              <a:t>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adds value</a:t>
            </a: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spent</a:t>
            </a:r>
            <a:r>
              <a:rPr lang="en-US" dirty="0"/>
              <a:t> transactions subtract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fee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spent</a:t>
            </a:r>
            <a:r>
              <a:rPr lang="en-US" dirty="0"/>
              <a:t> transactions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E70AC-B6AC-42C3-9F16-09B97A6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Balances for Address</a:t>
            </a:r>
          </a:p>
        </p:txBody>
      </p:sp>
    </p:spTree>
    <p:extLst>
      <p:ext uri="{BB962C8B-B14F-4D97-AF65-F5344CB8AC3E}">
        <p14:creationId xmlns:p14="http://schemas.microsoft.com/office/powerpoint/2010/main" val="23239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572000"/>
            <a:ext cx="11804822" cy="1981200"/>
          </a:xfrm>
        </p:spPr>
        <p:txBody>
          <a:bodyPr>
            <a:normAutofit/>
          </a:bodyPr>
          <a:lstStyle/>
          <a:p>
            <a:r>
              <a:rPr lang="en-US" sz="3200" dirty="0"/>
              <a:t>Return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sz="3200" dirty="0"/>
              <a:t> balances for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non-active</a:t>
            </a:r>
            <a:r>
              <a:rPr lang="en-US" sz="3200" dirty="0"/>
              <a:t> addresses (no transactions)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For invalid addresses:</a:t>
            </a:r>
          </a:p>
          <a:p>
            <a:pPr lvl="1"/>
            <a:r>
              <a:rPr lang="en-US" sz="2800" dirty="0"/>
              <a:t>Return 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r>
              <a:rPr lang="en-US" sz="2800" dirty="0"/>
              <a:t>" with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errorMsg</a:t>
            </a:r>
            <a:r>
              <a:rPr lang="en-US" sz="2800" dirty="0"/>
              <a:t> = 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Invalid address</a:t>
            </a:r>
            <a:r>
              <a:rPr lang="en-US" sz="2800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REST Endpoints: Balances Invalid for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/address/invalidAddress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safeBalance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2146078"/>
            <a:ext cx="4038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000" dirty="0"/>
              <a:t> a transaction you need: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Sender public key </a:t>
            </a:r>
            <a:r>
              <a:rPr lang="en-US" sz="2800" dirty="0"/>
              <a:t>– 65 hex digits;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Recipient address </a:t>
            </a:r>
            <a:r>
              <a:rPr lang="en-US" sz="2800" dirty="0"/>
              <a:t>(to)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40 hex digits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Transfer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dirty="0"/>
              <a:t> – positive integer;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sz="2800" dirty="0"/>
              <a:t> for the miners – positive integer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 &amp; time</a:t>
            </a:r>
            <a:r>
              <a:rPr lang="en-US" sz="2800" dirty="0"/>
              <a:t> (to avoid replay attacks)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ISO8601</a:t>
            </a:r>
            <a:r>
              <a:rPr lang="en-US" sz="2800" dirty="0"/>
              <a:t> UTC datetime string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Transaction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sz="2800" dirty="0"/>
              <a:t>(payload / comments) – optional string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sender's address</a:t>
            </a:r>
            <a:r>
              <a:rPr lang="en-US" sz="3000" dirty="0"/>
              <a:t> (from) is extracted from the public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654208"/>
            <a:ext cx="114300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6DFCB3C-733E-4FD8-A348-33C812C6BBE5}"/>
              </a:ext>
            </a:extLst>
          </p:cNvPr>
          <p:cNvSpPr/>
          <p:nvPr/>
        </p:nvSpPr>
        <p:spPr>
          <a:xfrm rot="16200000">
            <a:off x="8919363" y="4824623"/>
            <a:ext cx="1080379" cy="852773"/>
          </a:xfrm>
          <a:prstGeom prst="bentUpArrow">
            <a:avLst>
              <a:gd name="adj1" fmla="val 16431"/>
              <a:gd name="adj2" fmla="val 19869"/>
              <a:gd name="adj3" fmla="val 36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14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7544"/>
            <a:ext cx="11804822" cy="57308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a transaction,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are required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First, put the transaction data in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JSON object</a:t>
            </a:r>
            <a:r>
              <a:rPr lang="en-US" sz="3200" dirty="0"/>
              <a:t> (without signature)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Fields order: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en-US" sz="3000" dirty="0"/>
              <a:t>',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sz="3000" dirty="0"/>
              <a:t>',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/>
              <a:t>',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sz="3000" dirty="0"/>
              <a:t>',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dateCreated</a:t>
            </a:r>
            <a:r>
              <a:rPr lang="en-US" sz="3000" dirty="0"/>
              <a:t>',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dat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3000" dirty="0"/>
              <a:t>',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senderPubKey</a:t>
            </a:r>
            <a:r>
              <a:rPr lang="en-US" sz="3000" dirty="0"/>
              <a:t>'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from address </a:t>
            </a:r>
            <a:r>
              <a:rPr lang="en-US" sz="3200" dirty="0"/>
              <a:t>should always match the 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Remove any whitespace, calculate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it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When the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/>
              <a:t>' field is empty, remove it from the JSON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06256"/>
            <a:ext cx="11277600" cy="2269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5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Sender's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r>
              <a:rPr lang="en-US" sz="3200" dirty="0"/>
              <a:t>Corresponding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(compressed):</a:t>
            </a:r>
          </a:p>
          <a:p>
            <a:endParaRPr lang="en-US" sz="3200" dirty="0"/>
          </a:p>
          <a:p>
            <a:r>
              <a:rPr lang="en-US" sz="3200" dirty="0"/>
              <a:t>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:</a:t>
            </a:r>
          </a:p>
          <a:p>
            <a:r>
              <a:rPr lang="en-US" sz="3200" dirty="0"/>
              <a:t>Sample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(still not signed):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69706"/>
            <a:ext cx="11125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48406-C248-4C0B-8D07-17FC474D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0078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FE1F-8C01-49FE-BC37-072D2CD9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16079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6BBDC-EB38-487A-BA0E-F26FF9E2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803221"/>
            <a:ext cx="8153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5692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en-US" sz="3200" dirty="0"/>
              <a:t>JSON-serialized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for signing (whitespace removed):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hash</a:t>
            </a:r>
            <a:r>
              <a:rPr lang="en-US" sz="3200" dirty="0"/>
              <a:t> for signing (SHA-256):</a:t>
            </a:r>
          </a:p>
          <a:p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3200" dirty="0"/>
              <a:t>ECDSA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sz="3200" dirty="0"/>
              <a:t> of the above hash (signed signature bytes):</a:t>
            </a:r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The ECDSA signature consists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 * 64 hex digits </a:t>
            </a:r>
            <a:r>
              <a:rPr lang="en-US" sz="3200" dirty="0"/>
              <a:t>(2 * 256 bits)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4872"/>
            <a:ext cx="111252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{"from":"c3293572dbe6ebc60de4a20ed0e21446cae66b17","to":"f51362b7351ef62253a227a77751ad9b2302f911","value":25000,"fee":10,"dateCreated":"2018-02-10T17:53:48.972Z","senderPubKey":"c74a8458cd7a7e48f4b7ae6f4</a:t>
            </a:r>
            <a:b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ae9f56c5c88c0f03e7c59cb4132b9d9d1600bba1"}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41EF6-7D67-4631-8DC8-281299E1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927209"/>
            <a:ext cx="11125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9f43bfa155eece120a35c000de0d41e1d6c5cbbf201e0057548fb6bf91945a4b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7000-D5DD-420E-9241-AA4FAD7E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105400"/>
            <a:ext cx="11125200" cy="835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682d0bac85c9c9f9d5e1b32db3da6654426b260cccbb63b72c5d87bc772d63dc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998317c022eb334b29112e033f26802e2f95f630fb0fbabe7aee71cdc458cfb7</a:t>
            </a:r>
          </a:p>
        </p:txBody>
      </p:sp>
    </p:spTree>
    <p:extLst>
      <p:ext uri="{BB962C8B-B14F-4D97-AF65-F5344CB8AC3E}">
        <p14:creationId xmlns:p14="http://schemas.microsoft.com/office/powerpoint/2010/main" val="11446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710095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</a:pPr>
            <a:r>
              <a:rPr lang="en-US" sz="3200" dirty="0"/>
              <a:t>Signed transaction (the data hash + signature added in the JSON):</a:t>
            </a:r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deterministic ECDSA signature</a:t>
            </a:r>
            <a:r>
              <a:rPr lang="en-US" sz="3200" dirty="0"/>
              <a:t>, based on the curve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hlinkClick r:id="rId2"/>
              </a:rPr>
              <a:t>RFC-6979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HMAC-SHA256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7184"/>
            <a:ext cx="11125200" cy="3824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f241a5598fbe5ba048918fa1cafe8eb727794cf…e2b7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682d0bac85c9c9f9d5e1b32db3da6654426b260cccbb63b72c5d87bc772d63dc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998317c022eb334b29112e033f26802e2f95f630fb0fbabe7aee71cdc458cfb7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Nodes, Miners, Faucet</a:t>
            </a:r>
            <a:r>
              <a:rPr lang="en-US"/>
              <a:t>, Wallets, Explorer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EEFF59-A7ED-46C2-96CC-C99E7035EB7F}"/>
              </a:ext>
            </a:extLst>
          </p:cNvPr>
          <p:cNvGrpSpPr/>
          <p:nvPr/>
        </p:nvGrpSpPr>
        <p:grpSpPr>
          <a:xfrm>
            <a:off x="2425554" y="1043426"/>
            <a:ext cx="7337716" cy="3452374"/>
            <a:chOff x="2204168" y="967226"/>
            <a:chExt cx="7337716" cy="34523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1487ED-0F79-452E-B008-914850BD8021}"/>
                </a:ext>
              </a:extLst>
            </p:cNvPr>
            <p:cNvSpPr/>
            <p:nvPr/>
          </p:nvSpPr>
          <p:spPr>
            <a:xfrm>
              <a:off x="5049836" y="2339877"/>
              <a:ext cx="1577976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442065-D1A3-4608-B05E-C390BFF22BBA}"/>
                </a:ext>
              </a:extLst>
            </p:cNvPr>
            <p:cNvSpPr/>
            <p:nvPr/>
          </p:nvSpPr>
          <p:spPr>
            <a:xfrm>
              <a:off x="7779180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Wallet</a:t>
              </a:r>
              <a:endParaRPr lang="en-US" sz="28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D5AF61-CDEE-4201-BB5C-834EFA24153C}"/>
                </a:ext>
              </a:extLst>
            </p:cNvPr>
            <p:cNvSpPr/>
            <p:nvPr/>
          </p:nvSpPr>
          <p:spPr>
            <a:xfrm>
              <a:off x="2669163" y="3700566"/>
              <a:ext cx="2873378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Block Explorer</a:t>
              </a:r>
              <a:endParaRPr lang="en-US" sz="2800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62B61E-8BD1-4A66-A40D-C618DF7BBC55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6627812" y="2705458"/>
              <a:ext cx="1151368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17CE5D-C9E4-48B6-A6DC-93EB06AB90E5}"/>
                </a:ext>
              </a:extLst>
            </p:cNvPr>
            <p:cNvSpPr/>
            <p:nvPr/>
          </p:nvSpPr>
          <p:spPr>
            <a:xfrm>
              <a:off x="2204168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Miner</a:t>
              </a:r>
              <a:endParaRPr lang="en-US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9C2860-F1F9-43CA-AE4B-B19E669B20F3}"/>
                </a:ext>
              </a:extLst>
            </p:cNvPr>
            <p:cNvCxnSpPr>
              <a:cxnSpLocks/>
              <a:stCxn id="42" idx="3"/>
              <a:endCxn id="8" idx="1"/>
            </p:cNvCxnSpPr>
            <p:nvPr/>
          </p:nvCxnSpPr>
          <p:spPr>
            <a:xfrm>
              <a:off x="3966872" y="2705458"/>
              <a:ext cx="1082964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682FDF-D769-4637-A606-AAEA71170EAD}"/>
                </a:ext>
              </a:extLst>
            </p:cNvPr>
            <p:cNvSpPr/>
            <p:nvPr/>
          </p:nvSpPr>
          <p:spPr>
            <a:xfrm rot="20624996">
              <a:off x="4253650" y="967226"/>
              <a:ext cx="1328658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0F36D54-9B06-4C27-A773-A2D0FF8B08D0}"/>
                </a:ext>
              </a:extLst>
            </p:cNvPr>
            <p:cNvSpPr/>
            <p:nvPr/>
          </p:nvSpPr>
          <p:spPr>
            <a:xfrm rot="916479">
              <a:off x="6039508" y="967226"/>
              <a:ext cx="1350304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715B853-3881-4E9B-99E6-7FA8F0C7D171}"/>
                </a:ext>
              </a:extLst>
            </p:cNvPr>
            <p:cNvSpPr/>
            <p:nvPr/>
          </p:nvSpPr>
          <p:spPr>
            <a:xfrm>
              <a:off x="6174363" y="3700566"/>
              <a:ext cx="2873377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Faucet</a:t>
              </a:r>
              <a:endParaRPr lang="en-US" sz="2800" b="1" dirty="0"/>
            </a:p>
          </p:txBody>
        </p:sp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D12D2AAE-82B5-4D2B-9383-76908F3775EC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 flipV="1">
              <a:off x="5555768" y="1153087"/>
              <a:ext cx="507590" cy="803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6">
              <a:extLst>
                <a:ext uri="{FF2B5EF4-FFF2-40B4-BE49-F238E27FC236}">
                  <a16:creationId xmlns:a16="http://schemas.microsoft.com/office/drawing/2014/main" id="{279C664C-B64A-451E-80DD-92817E23CF32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5022009" y="1695894"/>
              <a:ext cx="211983" cy="6319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6">
              <a:extLst>
                <a:ext uri="{FF2B5EF4-FFF2-40B4-BE49-F238E27FC236}">
                  <a16:creationId xmlns:a16="http://schemas.microsoft.com/office/drawing/2014/main" id="{C8D5B013-3DF8-4625-BB9D-48524B889B9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473962" y="1697613"/>
              <a:ext cx="142759" cy="630251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6">
              <a:extLst>
                <a:ext uri="{FF2B5EF4-FFF2-40B4-BE49-F238E27FC236}">
                  <a16:creationId xmlns:a16="http://schemas.microsoft.com/office/drawing/2014/main" id="{3278DD77-F6A4-4CEE-9409-0DC650E10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92" y="3104368"/>
              <a:ext cx="170292" cy="56633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26">
              <a:extLst>
                <a:ext uri="{FF2B5EF4-FFF2-40B4-BE49-F238E27FC236}">
                  <a16:creationId xmlns:a16="http://schemas.microsoft.com/office/drawing/2014/main" id="{474775BC-9FD2-43C5-983A-687924356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812" y="3114340"/>
              <a:ext cx="319932" cy="56358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90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7" y="5119413"/>
            <a:ext cx="1120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cd8d9a345bb208c6f9b8acd6b8eef…20c8a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733472"/>
            <a:ext cx="11804822" cy="9880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is calculated when received,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fields </a:t>
            </a:r>
            <a:r>
              <a:rPr lang="en-US" sz="3200" dirty="0"/>
              <a:t>from the received JSON object (including the signature)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Send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7" y="1041511"/>
            <a:ext cx="100445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23" y="1041511"/>
            <a:ext cx="10196943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/transactions/send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8" y="1521642"/>
            <a:ext cx="112014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 payment (50%)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1aaf55dcb1…68b0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87250a2841…7960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57552" y="4592714"/>
            <a:ext cx="276032" cy="39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467" y="4639282"/>
            <a:ext cx="525779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 Created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9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780DD-FA4C-4343-877B-18856897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2E81-72A9-47AB-82D5-E12FF6B4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received transaction the Node does the following:</a:t>
            </a:r>
          </a:p>
          <a:p>
            <a:pPr lvl="1"/>
            <a:r>
              <a:rPr lang="en-US" dirty="0"/>
              <a:t>Checks for missing /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dirty="0"/>
              <a:t> / invalid field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/>
            <a:r>
              <a:rPr lang="en-US" dirty="0"/>
              <a:t>Calculates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hash </a:t>
            </a:r>
            <a:r>
              <a:rPr lang="en-US" dirty="0"/>
              <a:t>(unique transaction ID)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Checks for collisions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duplicated transactions </a:t>
            </a:r>
            <a:r>
              <a:rPr lang="en-US" dirty="0">
                <a:sym typeface="Wingdings" panose="05000000000000000000" pitchFamily="2" charset="2"/>
              </a:rPr>
              <a:t>are skipped</a:t>
            </a:r>
          </a:p>
          <a:p>
            <a:pPr lvl="1"/>
            <a:r>
              <a:rPr lang="en-US" dirty="0"/>
              <a:t>Validates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  <a:r>
              <a:rPr lang="en-US" dirty="0"/>
              <a:t>, validate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Puts the transaction in 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pending transactions</a:t>
            </a:r>
            <a:r>
              <a:rPr lang="en-US" dirty="0">
                <a:sym typeface="Wingdings" panose="05000000000000000000" pitchFamily="2" charset="2"/>
              </a:rPr>
              <a:t>" pool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Checks the sender account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balance</a:t>
            </a:r>
            <a:r>
              <a:rPr lang="en-US" dirty="0">
                <a:sym typeface="Wingdings" panose="05000000000000000000" pitchFamily="2" charset="2"/>
              </a:rPr>
              <a:t>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&gt;= value + fee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Sends the transaction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all peer nodes</a:t>
            </a:r>
            <a:r>
              <a:rPr lang="en-US" dirty="0">
                <a:sym typeface="Wingdings" panose="05000000000000000000" pitchFamily="2" charset="2"/>
              </a:rPr>
              <a:t> through the REST API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goes from peer to peer until it reaches the entire network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12D24-302B-4D39-A682-9AA7410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453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3468672"/>
            <a:ext cx="112014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errorMsg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Invalid transaction: field 'from' is missing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955592"/>
            <a:ext cx="11804822" cy="9880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case of error, the response holds a JSON object holding the error message (</a:t>
            </a:r>
            <a:r>
              <a:rPr lang="en-US" sz="3200"/>
              <a:t>like shown above)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Send Transaction </a:t>
            </a:r>
            <a:r>
              <a:rPr lang="en-US" dirty="0">
                <a:sym typeface="Wingdings" panose="05000000000000000000" pitchFamily="2" charset="2"/>
              </a:rPr>
              <a:t> Error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1164084"/>
            <a:ext cx="100445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67" y="1164084"/>
            <a:ext cx="1018309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/transactions/send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644215"/>
            <a:ext cx="112014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some invalid data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some invalid 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2941973"/>
            <a:ext cx="276032" cy="39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2988541"/>
            <a:ext cx="28955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9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4296BD-363F-4923-9988-0CC547F4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656400"/>
            <a:ext cx="10363200" cy="820600"/>
          </a:xfrm>
        </p:spPr>
        <p:txBody>
          <a:bodyPr/>
          <a:lstStyle/>
          <a:p>
            <a:r>
              <a:rPr lang="en-US" dirty="0"/>
              <a:t>Peers and Synchronization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AC5C01-0F53-4732-9B64-66D9EAEBE623}"/>
              </a:ext>
            </a:extLst>
          </p:cNvPr>
          <p:cNvGrpSpPr/>
          <p:nvPr/>
        </p:nvGrpSpPr>
        <p:grpSpPr>
          <a:xfrm>
            <a:off x="1293812" y="762000"/>
            <a:ext cx="9581485" cy="4618271"/>
            <a:chOff x="1293812" y="762000"/>
            <a:chExt cx="9581485" cy="4618271"/>
          </a:xfrm>
        </p:grpSpPr>
        <p:pic>
          <p:nvPicPr>
            <p:cNvPr id="1028" name="Picture 4" descr="Резултат с изображение за server icon">
              <a:extLst>
                <a:ext uri="{FF2B5EF4-FFF2-40B4-BE49-F238E27FC236}">
                  <a16:creationId xmlns:a16="http://schemas.microsoft.com/office/drawing/2014/main" id="{AEDBCC11-6599-4C98-84D2-B587F8AAC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812" y="2830874"/>
              <a:ext cx="2015206" cy="201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Резултат с изображение за server icon">
              <a:extLst>
                <a:ext uri="{FF2B5EF4-FFF2-40B4-BE49-F238E27FC236}">
                  <a16:creationId xmlns:a16="http://schemas.microsoft.com/office/drawing/2014/main" id="{C39E6D41-2C77-49D8-B457-E6CD2DF94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203" y="762000"/>
              <a:ext cx="2015206" cy="201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Резултат с изображение за server icon">
              <a:extLst>
                <a:ext uri="{FF2B5EF4-FFF2-40B4-BE49-F238E27FC236}">
                  <a16:creationId xmlns:a16="http://schemas.microsoft.com/office/drawing/2014/main" id="{ACD5D1E9-4FB4-4B64-9812-A00D5A5FE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0091" y="2199153"/>
              <a:ext cx="2015206" cy="201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Резултат с изображение за server icon">
              <a:extLst>
                <a:ext uri="{FF2B5EF4-FFF2-40B4-BE49-F238E27FC236}">
                  <a16:creationId xmlns:a16="http://schemas.microsoft.com/office/drawing/2014/main" id="{FBA2BA2A-60B9-4717-A495-B4197C7F8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653" y="3365065"/>
              <a:ext cx="2015206" cy="201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371A3F-40D3-4041-9603-532CDDE153D8}"/>
                </a:ext>
              </a:extLst>
            </p:cNvPr>
            <p:cNvGrpSpPr/>
            <p:nvPr/>
          </p:nvGrpSpPr>
          <p:grpSpPr>
            <a:xfrm>
              <a:off x="2649331" y="1814090"/>
              <a:ext cx="1712944" cy="718153"/>
              <a:chOff x="3023837" y="1715217"/>
              <a:chExt cx="1712944" cy="718153"/>
            </a:xfrm>
          </p:grpSpPr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21AD7355-294B-41B2-9F0E-50FFDA511ADB}"/>
                  </a:ext>
                </a:extLst>
              </p:cNvPr>
              <p:cNvSpPr/>
              <p:nvPr/>
            </p:nvSpPr>
            <p:spPr>
              <a:xfrm rot="19892358">
                <a:off x="3023837" y="2128570"/>
                <a:ext cx="1712944" cy="3048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B1068-B43F-47E3-8D51-1A892BC4CDB1}"/>
                  </a:ext>
                </a:extLst>
              </p:cNvPr>
              <p:cNvSpPr txBox="1"/>
              <p:nvPr/>
            </p:nvSpPr>
            <p:spPr>
              <a:xfrm rot="19909016">
                <a:off x="3280741" y="1715217"/>
                <a:ext cx="822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sync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D1DF02-97DC-4F56-9027-7F18CFA1900F}"/>
                </a:ext>
              </a:extLst>
            </p:cNvPr>
            <p:cNvGrpSpPr/>
            <p:nvPr/>
          </p:nvGrpSpPr>
          <p:grpSpPr>
            <a:xfrm rot="2485637">
              <a:off x="3290067" y="4021960"/>
              <a:ext cx="2279928" cy="657681"/>
              <a:chOff x="3023837" y="1775689"/>
              <a:chExt cx="1712944" cy="657681"/>
            </a:xfrm>
          </p:grpSpPr>
          <p:sp>
            <p:nvSpPr>
              <p:cNvPr id="18" name="Arrow: Left-Right 17">
                <a:extLst>
                  <a:ext uri="{FF2B5EF4-FFF2-40B4-BE49-F238E27FC236}">
                    <a16:creationId xmlns:a16="http://schemas.microsoft.com/office/drawing/2014/main" id="{D2EA47C4-8C7B-42E8-8E8B-41DC008FB6B8}"/>
                  </a:ext>
                </a:extLst>
              </p:cNvPr>
              <p:cNvSpPr/>
              <p:nvPr/>
            </p:nvSpPr>
            <p:spPr>
              <a:xfrm rot="19892358">
                <a:off x="3023837" y="2128570"/>
                <a:ext cx="1712944" cy="3048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32830-B3FD-434B-85F1-A2A3D870EE17}"/>
                  </a:ext>
                </a:extLst>
              </p:cNvPr>
              <p:cNvSpPr txBox="1"/>
              <p:nvPr/>
            </p:nvSpPr>
            <p:spPr>
              <a:xfrm rot="19909016">
                <a:off x="3416541" y="1775689"/>
                <a:ext cx="618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sync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1EADA4-E827-4868-822B-C97E8AC9126D}"/>
                </a:ext>
              </a:extLst>
            </p:cNvPr>
            <p:cNvGrpSpPr/>
            <p:nvPr/>
          </p:nvGrpSpPr>
          <p:grpSpPr>
            <a:xfrm>
              <a:off x="7279383" y="3546216"/>
              <a:ext cx="1712944" cy="718153"/>
              <a:chOff x="3023837" y="1715217"/>
              <a:chExt cx="1712944" cy="718153"/>
            </a:xfrm>
          </p:grpSpPr>
          <p:sp>
            <p:nvSpPr>
              <p:cNvPr id="21" name="Arrow: Left-Right 20">
                <a:extLst>
                  <a:ext uri="{FF2B5EF4-FFF2-40B4-BE49-F238E27FC236}">
                    <a16:creationId xmlns:a16="http://schemas.microsoft.com/office/drawing/2014/main" id="{7B5B540E-69E1-4501-9C6C-B3BAA1A00A7A}"/>
                  </a:ext>
                </a:extLst>
              </p:cNvPr>
              <p:cNvSpPr/>
              <p:nvPr/>
            </p:nvSpPr>
            <p:spPr>
              <a:xfrm rot="19892358">
                <a:off x="3023837" y="2128570"/>
                <a:ext cx="1712944" cy="3048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7578-AF97-4B87-9DD0-B8F870E85634}"/>
                  </a:ext>
                </a:extLst>
              </p:cNvPr>
              <p:cNvSpPr txBox="1"/>
              <p:nvPr/>
            </p:nvSpPr>
            <p:spPr>
              <a:xfrm rot="19909016">
                <a:off x="3280741" y="1715217"/>
                <a:ext cx="822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sync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B0E2A-2608-4ECF-8D29-AE1F38E767A2}"/>
                </a:ext>
              </a:extLst>
            </p:cNvPr>
            <p:cNvGrpSpPr/>
            <p:nvPr/>
          </p:nvGrpSpPr>
          <p:grpSpPr>
            <a:xfrm rot="2485637">
              <a:off x="6357336" y="1951076"/>
              <a:ext cx="2580537" cy="657681"/>
              <a:chOff x="3023837" y="1775689"/>
              <a:chExt cx="1712944" cy="657681"/>
            </a:xfrm>
          </p:grpSpPr>
          <p:sp>
            <p:nvSpPr>
              <p:cNvPr id="24" name="Arrow: Left-Right 23">
                <a:extLst>
                  <a:ext uri="{FF2B5EF4-FFF2-40B4-BE49-F238E27FC236}">
                    <a16:creationId xmlns:a16="http://schemas.microsoft.com/office/drawing/2014/main" id="{DEF86EE1-AB79-46FD-AF00-0EBA3E20FCD9}"/>
                  </a:ext>
                </a:extLst>
              </p:cNvPr>
              <p:cNvSpPr/>
              <p:nvPr/>
            </p:nvSpPr>
            <p:spPr>
              <a:xfrm rot="19892358">
                <a:off x="3023837" y="2128570"/>
                <a:ext cx="1712944" cy="3048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44AD95-B65B-4BD0-BFA8-72B3298AE5A5}"/>
                  </a:ext>
                </a:extLst>
              </p:cNvPr>
              <p:cNvSpPr txBox="1"/>
              <p:nvPr/>
            </p:nvSpPr>
            <p:spPr>
              <a:xfrm rot="19909016">
                <a:off x="3416541" y="1775689"/>
                <a:ext cx="618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sync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3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3899C5-DD8B-4BEA-9838-FF71D8E7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68070"/>
            <a:ext cx="11804822" cy="25534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Peers</a:t>
            </a:r>
            <a:r>
              <a:rPr lang="en-US" sz="3200" dirty="0"/>
              <a:t> are described by their unique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nodeId</a:t>
            </a:r>
            <a:r>
              <a:rPr lang="en-US" sz="3200" dirty="0"/>
              <a:t> and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map(nodeId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url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node is connected to a few neighbor peers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Not to all peers in the network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List All Peers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801"/>
            <a:ext cx="10896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162269f6993d2b5440dddcd6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http://localhost:5556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162266dff5753a87a3e72403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http://af6c7a.ngrok.org:5555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17526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2" y="2209800"/>
            <a:ext cx="14478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522008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a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Connected to peer: http://212.50.11.109:5556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/peers/connect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38953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3533538"/>
            <a:ext cx="7010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 / 400 Bad Request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FBBC68-F84B-495F-9913-DCD6CCCD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373256"/>
            <a:ext cx="11804822" cy="1311276"/>
          </a:xfrm>
        </p:spPr>
        <p:txBody>
          <a:bodyPr>
            <a:normAutofit/>
          </a:bodyPr>
          <a:lstStyle/>
          <a:p>
            <a:r>
              <a:rPr lang="en-US" sz="3200" dirty="0"/>
              <a:t>Always keep the connections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bi-directional</a:t>
            </a:r>
          </a:p>
          <a:p>
            <a:pPr lvl="1"/>
            <a:r>
              <a:rPr lang="en-US" sz="2900" dirty="0"/>
              <a:t>If Alice is connected to Bob, then Bob should also be connected to Alice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57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31737-91EF-41F3-AE40-790DB66A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910B-B4F4-4BD7-A7D2-41EA861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To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avoid double-connecting</a:t>
            </a:r>
            <a:r>
              <a:rPr lang="en-US" sz="3500" dirty="0"/>
              <a:t> to the same peer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First get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/info</a:t>
            </a:r>
            <a:r>
              <a:rPr lang="en-US" dirty="0"/>
              <a:t> and check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nodeId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Never connect twice to the same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nodeId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500" dirty="0"/>
              <a:t>To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ensure bi-directional connections</a:t>
            </a:r>
            <a:endParaRPr lang="en-US" sz="3500" dirty="0"/>
          </a:p>
          <a:p>
            <a:pPr lvl="1">
              <a:lnSpc>
                <a:spcPct val="110000"/>
              </a:lnSpc>
            </a:pPr>
            <a:r>
              <a:rPr lang="en-US" dirty="0"/>
              <a:t>When Alice is connected to Bob, try to connect Bob to Alice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First check for existing connection: get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/info</a:t>
            </a:r>
            <a:r>
              <a:rPr lang="en-US" dirty="0"/>
              <a:t> and check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nodeId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500" dirty="0"/>
              <a:t>After successful connection to a peer, try to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synchronize the chain </a:t>
            </a:r>
            <a:r>
              <a:rPr lang="en-US" sz="3500" dirty="0"/>
              <a:t>(if the peer has longer chain) +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synchronize the pending transactions</a:t>
            </a:r>
            <a:endParaRPr lang="en-US" sz="35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DBC5-3D2E-46CF-B12D-E71249ED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Peer</a:t>
            </a:r>
          </a:p>
        </p:txBody>
      </p:sp>
    </p:spTree>
    <p:extLst>
      <p:ext uri="{BB962C8B-B14F-4D97-AF65-F5344CB8AC3E}">
        <p14:creationId xmlns:p14="http://schemas.microsoft.com/office/powerpoint/2010/main" val="1285024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a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errorMsg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Already connected to peer: http://212.50.11.109:5556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/peers/connect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38953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3533538"/>
            <a:ext cx="2514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409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FBBC68-F84B-495F-9913-DCD6CCCD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373256"/>
            <a:ext cx="11804822" cy="1311276"/>
          </a:xfrm>
        </p:spPr>
        <p:txBody>
          <a:bodyPr>
            <a:normAutofit/>
          </a:bodyPr>
          <a:lstStyle/>
          <a:p>
            <a:r>
              <a:rPr lang="en-US" sz="3200" dirty="0"/>
              <a:t>If a node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already connected </a:t>
            </a:r>
            <a:r>
              <a:rPr lang="en-US" sz="3200" dirty="0"/>
              <a:t>to given peer, return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409 Conflict</a:t>
            </a:r>
            <a:r>
              <a:rPr lang="en-US" sz="3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04685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7B481B-9C95-439F-98E2-F5F7D78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098924"/>
            <a:ext cx="11804822" cy="25304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A peer should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notify</a:t>
            </a:r>
            <a:r>
              <a:rPr lang="en-US" sz="3200" dirty="0"/>
              <a:t> all its connected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peers</a:t>
            </a:r>
            <a:r>
              <a:rPr lang="en-US" sz="3200" dirty="0"/>
              <a:t> when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block </a:t>
            </a:r>
            <a:r>
              <a:rPr lang="en-US" sz="2800" dirty="0"/>
              <a:t>is mined or new valid block is received from some peer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longer chain</a:t>
            </a:r>
            <a:r>
              <a:rPr lang="en-US" sz="2800" dirty="0"/>
              <a:t> was arrived (synchronized) from other peer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16540"/>
            <a:ext cx="9577597" cy="1255060"/>
          </a:xfrm>
        </p:spPr>
        <p:txBody>
          <a:bodyPr>
            <a:normAutofit/>
          </a:bodyPr>
          <a:lstStyle/>
          <a:p>
            <a:r>
              <a:rPr lang="en-US" dirty="0"/>
              <a:t>REST Endpoints: Notify Peers about New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AB79-01C4-4307-9025-966BBA6B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10841"/>
            <a:ext cx="1089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Thank you for the notification.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E8BB-E7A6-43C5-B8AD-7121E90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510326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AC75-CF6A-4DEB-AB25-3832840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510326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/peers/notify-new-block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E876-DEAE-4011-9B6F-85B9A12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990457"/>
            <a:ext cx="108966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blocksCount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283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http://chain-node-03.herokuapp.com:5555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BD3DBA9-10E9-4897-AABD-4B50A7C799C0}"/>
              </a:ext>
            </a:extLst>
          </p:cNvPr>
          <p:cNvSpPr/>
          <p:nvPr/>
        </p:nvSpPr>
        <p:spPr>
          <a:xfrm>
            <a:off x="5918296" y="295592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2F69-367A-4431-BA22-8749610B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2" y="3410840"/>
            <a:ext cx="1524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0988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7B481B-9C95-439F-98E2-F5F7D78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A node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sends notification </a:t>
            </a:r>
            <a:r>
              <a:rPr lang="en-US" sz="3200" dirty="0"/>
              <a:t>to all its connected peers when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change in the chain</a:t>
            </a:r>
            <a:r>
              <a:rPr lang="en-US" sz="3200" dirty="0"/>
              <a:t> occurs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If the chain length is increased (new block mined / longer chain received)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notified node</a:t>
            </a:r>
            <a:r>
              <a:rPr lang="en-US" sz="3000" dirty="0"/>
              <a:t> should check whether the new block ends to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longer chain </a:t>
            </a:r>
            <a:r>
              <a:rPr lang="en-US" sz="3000" dirty="0"/>
              <a:t>(based on the cumulative difficulty) and then accept the new chain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new chain is downloaded from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peerUrl/blocks</a:t>
            </a:r>
            <a:r>
              <a:rPr lang="en-US" sz="3000" dirty="0"/>
              <a:t> (using an additional request)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This notification might be also sent over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Socket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all Connected Peers</a:t>
            </a:r>
          </a:p>
        </p:txBody>
      </p:sp>
    </p:spTree>
    <p:extLst>
      <p:ext uri="{BB962C8B-B14F-4D97-AF65-F5344CB8AC3E}">
        <p14:creationId xmlns:p14="http://schemas.microsoft.com/office/powerpoint/2010/main" val="31708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09426-7922-402A-BA18-C075F991A115}"/>
              </a:ext>
            </a:extLst>
          </p:cNvPr>
          <p:cNvGrpSpPr/>
          <p:nvPr/>
        </p:nvGrpSpPr>
        <p:grpSpPr>
          <a:xfrm>
            <a:off x="608011" y="1095703"/>
            <a:ext cx="3047999" cy="3344678"/>
            <a:chOff x="684212" y="1524001"/>
            <a:chExt cx="3200400" cy="33446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5C43C-3BAB-4455-8A3A-41EA156292F2}"/>
                </a:ext>
              </a:extLst>
            </p:cNvPr>
            <p:cNvSpPr/>
            <p:nvPr/>
          </p:nvSpPr>
          <p:spPr>
            <a:xfrm>
              <a:off x="684212" y="1524001"/>
              <a:ext cx="3200400" cy="33446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C5CD4-31F4-421F-BF30-87B62302E1FE}"/>
                </a:ext>
              </a:extLst>
            </p:cNvPr>
            <p:cNvCxnSpPr/>
            <p:nvPr/>
          </p:nvCxnSpPr>
          <p:spPr>
            <a:xfrm>
              <a:off x="873556" y="2267528"/>
              <a:ext cx="281940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78624-3AC5-4EA6-B372-EBE720A2E112}"/>
                </a:ext>
              </a:extLst>
            </p:cNvPr>
            <p:cNvSpPr/>
            <p:nvPr/>
          </p:nvSpPr>
          <p:spPr>
            <a:xfrm>
              <a:off x="867350" y="2386405"/>
              <a:ext cx="286486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Mining jobs</a:t>
              </a:r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6522C-CE24-4F6D-B7CE-F793A0788452}"/>
              </a:ext>
            </a:extLst>
          </p:cNvPr>
          <p:cNvGrpSpPr/>
          <p:nvPr/>
        </p:nvGrpSpPr>
        <p:grpSpPr>
          <a:xfrm>
            <a:off x="4189412" y="1095702"/>
            <a:ext cx="3352800" cy="2386405"/>
            <a:chOff x="684212" y="1524000"/>
            <a:chExt cx="3352800" cy="2386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0E5EED-28DF-481E-9169-E4A2085E07CC}"/>
                </a:ext>
              </a:extLst>
            </p:cNvPr>
            <p:cNvSpPr/>
            <p:nvPr/>
          </p:nvSpPr>
          <p:spPr>
            <a:xfrm>
              <a:off x="684212" y="1524000"/>
              <a:ext cx="3352800" cy="2386405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Wallet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863009-75C4-4481-A552-4266730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DC38A6-5C15-42D7-8A26-38D34751627A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Keep private keys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Check 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Send transactions</a:t>
              </a:r>
              <a:endParaRPr lang="en-US" sz="1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417B16-73A0-4E74-B0DF-E4B38D5888CC}"/>
              </a:ext>
            </a:extLst>
          </p:cNvPr>
          <p:cNvGrpSpPr/>
          <p:nvPr/>
        </p:nvGrpSpPr>
        <p:grpSpPr>
          <a:xfrm>
            <a:off x="4189412" y="4014394"/>
            <a:ext cx="3352800" cy="2386406"/>
            <a:chOff x="684212" y="1524001"/>
            <a:chExt cx="3352800" cy="23864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BF67B5E-E98C-4A67-9051-3158B6D8AF53}"/>
                </a:ext>
              </a:extLst>
            </p:cNvPr>
            <p:cNvSpPr/>
            <p:nvPr/>
          </p:nvSpPr>
          <p:spPr>
            <a:xfrm>
              <a:off x="684212" y="1524001"/>
              <a:ext cx="3352800" cy="2386406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Miner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F8549-2B13-463F-9FF3-ACAA3280E6B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D5D7-411E-4728-8781-76D3B1F50673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Get mining block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Mine (</a:t>
              </a:r>
              <a:r>
                <a:rPr lang="en-US" sz="2800" noProof="1">
                  <a:solidFill>
                    <a:prstClr val="white"/>
                  </a:solidFill>
                </a:rPr>
                <a:t>PoW</a:t>
              </a:r>
              <a:r>
                <a:rPr lang="en-US" sz="2800" dirty="0">
                  <a:solidFill>
                    <a:prstClr val="white"/>
                  </a:solidFill>
                </a:rPr>
                <a:t>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Submit result</a:t>
              </a:r>
              <a:endParaRPr lang="en-US" sz="1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3CF5E-9069-4596-9B2F-81953568782B}"/>
              </a:ext>
            </a:extLst>
          </p:cNvPr>
          <p:cNvGrpSpPr/>
          <p:nvPr/>
        </p:nvGrpSpPr>
        <p:grpSpPr>
          <a:xfrm>
            <a:off x="8075612" y="1338716"/>
            <a:ext cx="3352800" cy="4833484"/>
            <a:chOff x="684212" y="1524000"/>
            <a:chExt cx="3352800" cy="4833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456C3B-C422-418C-AA60-8E89E64E807F}"/>
                </a:ext>
              </a:extLst>
            </p:cNvPr>
            <p:cNvSpPr/>
            <p:nvPr/>
          </p:nvSpPr>
          <p:spPr>
            <a:xfrm>
              <a:off x="684212" y="1524000"/>
              <a:ext cx="3352800" cy="483348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 Explorer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AB4DC-2463-45C8-9FBE-2B22B8B1698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EC1E1-CA34-454B-8B93-8E664886656A}"/>
                </a:ext>
              </a:extLst>
            </p:cNvPr>
            <p:cNvSpPr/>
            <p:nvPr/>
          </p:nvSpPr>
          <p:spPr>
            <a:xfrm>
              <a:off x="836612" y="2406160"/>
              <a:ext cx="309346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blocks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confirmed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pending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accounts and balances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peers map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8ADC7-85AF-454C-8282-CE6ADC140A24}"/>
              </a:ext>
            </a:extLst>
          </p:cNvPr>
          <p:cNvGrpSpPr/>
          <p:nvPr/>
        </p:nvGrpSpPr>
        <p:grpSpPr>
          <a:xfrm>
            <a:off x="608012" y="4933332"/>
            <a:ext cx="3048000" cy="1467468"/>
            <a:chOff x="684212" y="1524001"/>
            <a:chExt cx="3352800" cy="146746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C9942B-38CA-448B-A860-534A62F691F3}"/>
                </a:ext>
              </a:extLst>
            </p:cNvPr>
            <p:cNvSpPr/>
            <p:nvPr/>
          </p:nvSpPr>
          <p:spPr>
            <a:xfrm>
              <a:off x="684212" y="1524001"/>
              <a:ext cx="3352800" cy="146746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Faucet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74DA3-5A7F-4CE9-9F08-FDB46ECE12D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C5D72-E108-4F28-8B01-E95C8D62BE1F}"/>
                </a:ext>
              </a:extLst>
            </p:cNvPr>
            <p:cNvSpPr/>
            <p:nvPr/>
          </p:nvSpPr>
          <p:spPr>
            <a:xfrm>
              <a:off x="836612" y="2378452"/>
              <a:ext cx="3093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Request 5 coins</a:t>
              </a:r>
              <a:endParaRPr lang="en-US" sz="18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0C911-FCBB-403C-9788-688A8A442047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H="1" flipV="1">
            <a:off x="2132011" y="4440381"/>
            <a:ext cx="1" cy="492951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1FF96E-0E02-4119-9332-90E3459A9E9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6010" y="2768042"/>
            <a:ext cx="533400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7AF7B-9A8E-4839-A41F-828B0431541A}"/>
              </a:ext>
            </a:extLst>
          </p:cNvPr>
          <p:cNvCxnSpPr>
            <a:cxnSpLocks/>
          </p:cNvCxnSpPr>
          <p:nvPr/>
        </p:nvCxnSpPr>
        <p:spPr>
          <a:xfrm flipH="1">
            <a:off x="3656012" y="4191000"/>
            <a:ext cx="53339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9B8BE-C5EF-4BF6-B024-3EBFE3EAFCF4}"/>
              </a:ext>
            </a:extLst>
          </p:cNvPr>
          <p:cNvCxnSpPr>
            <a:cxnSpLocks/>
          </p:cNvCxnSpPr>
          <p:nvPr/>
        </p:nvCxnSpPr>
        <p:spPr>
          <a:xfrm flipH="1">
            <a:off x="3653754" y="3755458"/>
            <a:ext cx="442185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The Mining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Proof-of-Work Mining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08BDD6D-404D-491B-BD05-2E89509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1" y="1268015"/>
            <a:ext cx="4834100" cy="3246257"/>
          </a:xfrm>
          <a:prstGeom prst="roundRect">
            <a:avLst>
              <a:gd name="adj" fmla="val 1587"/>
            </a:avLst>
          </a:prstGeom>
          <a:ln>
            <a:solidFill>
              <a:srgbClr val="F0A22E"/>
            </a:solidFill>
          </a:ln>
        </p:spPr>
      </p:pic>
    </p:spTree>
    <p:extLst>
      <p:ext uri="{BB962C8B-B14F-4D97-AF65-F5344CB8AC3E}">
        <p14:creationId xmlns:p14="http://schemas.microsoft.com/office/powerpoint/2010/main" val="2385101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3EB35E-65BE-4B63-99DB-5D385646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r>
              <a:rPr lang="en-US" sz="3200" dirty="0"/>
              <a:t>Nodes act like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pools</a:t>
            </a:r>
          </a:p>
          <a:p>
            <a:pPr lvl="1"/>
            <a:r>
              <a:rPr lang="en-US" sz="3000" dirty="0"/>
              <a:t>Prepare the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next block candidate </a:t>
            </a:r>
            <a:r>
              <a:rPr lang="en-US" sz="3000" dirty="0"/>
              <a:t>for mining and give it to the miners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sz="3000" dirty="0"/>
              <a:t> submit back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hash + nonce + timestamp </a:t>
            </a:r>
            <a:r>
              <a:rPr lang="en-US" sz="3000" dirty="0"/>
              <a:t>to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Building the Mining Software: Get Mining Job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/mining/get-mining-job/{miner-address}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55314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transactionsIncluded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expectedReward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rewardAddress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9a9f08…fe917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171535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90B9F-C428-41D1-87EB-E2F39364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155314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9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C67DC-BF80-4E7D-AA10-A44F0AE6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F8B8-D341-4CE3-A77F-4A24FD58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476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special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coinbase transaction</a:t>
            </a:r>
            <a:r>
              <a:rPr lang="en-US" sz="3200" noProof="1"/>
              <a:t> </a:t>
            </a:r>
            <a:r>
              <a:rPr lang="en-US" sz="3200" dirty="0"/>
              <a:t>is inserted before all transactions in the candidate block, to transfer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reward + fees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The sender</a:t>
            </a:r>
            <a:r>
              <a:rPr lang="bg-BG" sz="3000" dirty="0"/>
              <a:t> </a:t>
            </a:r>
            <a:r>
              <a:rPr lang="en-US" sz="3000" dirty="0"/>
              <a:t>address, sender public key and signature are zeroes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B17BF-2E9B-4785-9CE0-4820F1FB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Coinbase Transaction (Reward)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E7060-B183-4CF9-8961-4FCAE2D1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56" y="2873461"/>
            <a:ext cx="108966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0000000000000000000000000000000000000000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coinbase tx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000000000000000000000000000000000000…0000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61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B745A-A728-494F-A970-35CA7472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77B3-44C9-49BC-AC19-F9A583D0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Nodes prepare block candidates and calculate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hash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representation of the block</a:t>
            </a:r>
            <a:r>
              <a:rPr lang="en-US" dirty="0"/>
              <a:t> data (no whitespace)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Fields order: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",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",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difficulty</a:t>
            </a:r>
            <a:r>
              <a:rPr lang="en-US" dirty="0"/>
              <a:t>", "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prevBlockHash</a:t>
            </a:r>
            <a:r>
              <a:rPr lang="en-US" dirty="0"/>
              <a:t>" (when exists), "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minedBy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  <a:r>
              <a:rPr lang="en-US" dirty="0"/>
              <a:t> should come as text, in ISO-8601 format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 numbers </a:t>
            </a:r>
            <a:r>
              <a:rPr lang="en-US" dirty="0"/>
              <a:t>are always written in lowercase,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c6af</a:t>
            </a:r>
            <a:r>
              <a:rPr lang="en-US" dirty="0"/>
              <a:t>, 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C6AF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JSON data is hashed using SHA256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106EB-D8D4-43F0-A7A0-F963F0A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Block Data Hash?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DB07A-57B6-41D9-9275-F5E9EC7A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2" y="5562600"/>
            <a:ext cx="10758600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json = toJSON(block_data)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block_data_hash = SHA256(json)</a:t>
            </a:r>
          </a:p>
        </p:txBody>
      </p:sp>
    </p:spTree>
    <p:extLst>
      <p:ext uri="{BB962C8B-B14F-4D97-AF65-F5344CB8AC3E}">
        <p14:creationId xmlns:p14="http://schemas.microsoft.com/office/powerpoint/2010/main" val="3404439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C85F7-2BF8-4893-B324-F78E55E1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FE04F7-DC5E-4FEE-9E1E-7049AEA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Candidate </a:t>
            </a:r>
            <a:r>
              <a:rPr lang="en-US"/>
              <a:t>JSON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F8496-080E-4636-BADD-CE7080F3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273885"/>
            <a:ext cx="108966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 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c53ff38acf9dde78a2…a78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30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3051C-C6FA-437E-9D1E-81DD96DA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717B-9002-408B-BEE3-4DDFEE14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7"/>
          </a:xfrm>
        </p:spPr>
        <p:txBody>
          <a:bodyPr/>
          <a:lstStyle/>
          <a:p>
            <a:r>
              <a:rPr lang="en-US" dirty="0"/>
              <a:t>Each transaction in the block candidate (after processing) is represented as a JSON object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02E40-447F-4A6B-9A77-5F25915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the Block Candidates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C9881-2979-4E28-AC03-BF9365FA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417380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82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95705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When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Miner</a:t>
            </a:r>
            <a:r>
              <a:rPr lang="en-US" sz="3200" dirty="0"/>
              <a:t> requests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for mining</a:t>
            </a:r>
            <a:r>
              <a:rPr lang="en-US" sz="3200" dirty="0"/>
              <a:t>, the node prepares it: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Creates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next block candidate</a:t>
            </a:r>
            <a:r>
              <a:rPr lang="en-US" sz="3000" dirty="0"/>
              <a:t>: executes all pending transactions and adds them in the block candidate + inserts a </a:t>
            </a:r>
            <a:r>
              <a:rPr lang="en-US" sz="3000" dirty="0" err="1"/>
              <a:t>coinbase</a:t>
            </a:r>
            <a:r>
              <a:rPr lang="en-US" sz="3000" dirty="0"/>
              <a:t> </a:t>
            </a:r>
            <a:r>
              <a:rPr lang="en-US" sz="3000" dirty="0" err="1"/>
              <a:t>tx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Calculates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block data hash</a:t>
            </a:r>
            <a:r>
              <a:rPr lang="en-US" sz="3000" dirty="0"/>
              <a:t> and provides it to the miner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keeps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block candidate for each mining request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It holds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map&lt;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blockDataHash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block&gt;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If a miner requests a block candidate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again</a:t>
            </a:r>
            <a:r>
              <a:rPr lang="en-US" sz="3000" dirty="0"/>
              <a:t>, the Node sends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 </a:t>
            </a:r>
            <a:r>
              <a:rPr lang="en-US" sz="3000" dirty="0"/>
              <a:t>(holding more transactions)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will always return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block for mining</a:t>
            </a:r>
            <a:r>
              <a:rPr lang="en-US" sz="3000" dirty="0"/>
              <a:t>, holding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pending transactions </a:t>
            </a:r>
            <a:r>
              <a:rPr lang="en-US" sz="3000" dirty="0"/>
              <a:t>(to collect maximum fees)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Preparation</a:t>
            </a:r>
          </a:p>
        </p:txBody>
      </p:sp>
    </p:spTree>
    <p:extLst>
      <p:ext uri="{BB962C8B-B14F-4D97-AF65-F5344CB8AC3E}">
        <p14:creationId xmlns:p14="http://schemas.microsoft.com/office/powerpoint/2010/main" val="3361158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The miner changes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sz="3200" dirty="0"/>
              <a:t> in a loop until it finds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starting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zeroes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difficulty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The Miner submits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block hash </a:t>
            </a:r>
            <a:r>
              <a:rPr lang="en-US" sz="3000" dirty="0"/>
              <a:t>to the Node</a:t>
            </a:r>
          </a:p>
          <a:p>
            <a:pPr lvl="1"/>
            <a:r>
              <a:rPr lang="en-US" sz="3000" dirty="0"/>
              <a:t>1-2 times per second the miner</a:t>
            </a:r>
            <a:br>
              <a:rPr lang="en-US" sz="3000" dirty="0"/>
            </a:br>
            <a:r>
              <a:rPr lang="en-US" sz="3000" dirty="0"/>
              <a:t>may take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candidate</a:t>
            </a:r>
            <a:r>
              <a:rPr lang="en-US" sz="3000" dirty="0"/>
              <a:t> from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Trying Many Hashes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4892-659D-4378-BB87-46469673C0AB}"/>
              </a:ext>
            </a:extLst>
          </p:cNvPr>
          <p:cNvGrpSpPr/>
          <p:nvPr/>
        </p:nvGrpSpPr>
        <p:grpSpPr>
          <a:xfrm>
            <a:off x="4570412" y="3276600"/>
            <a:ext cx="7086600" cy="3048000"/>
            <a:chOff x="5449398" y="3276600"/>
            <a:chExt cx="6110808" cy="304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422A45-95AC-4B45-A754-FE63FB7B7A63}"/>
                </a:ext>
              </a:extLst>
            </p:cNvPr>
            <p:cNvSpPr/>
            <p:nvPr/>
          </p:nvSpPr>
          <p:spPr>
            <a:xfrm>
              <a:off x="7310724" y="4132656"/>
              <a:ext cx="4088787" cy="149975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0ADF3B-C7EE-4387-99E1-26ECC3B765E7}"/>
                </a:ext>
              </a:extLst>
            </p:cNvPr>
            <p:cNvGrpSpPr/>
            <p:nvPr/>
          </p:nvGrpSpPr>
          <p:grpSpPr>
            <a:xfrm>
              <a:off x="7140606" y="3276600"/>
              <a:ext cx="4419600" cy="3048000"/>
              <a:chOff x="684212" y="1524001"/>
              <a:chExt cx="4465441" cy="30480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B4D6B1-4104-4D98-922F-F98804FE00D1}"/>
                  </a:ext>
                </a:extLst>
              </p:cNvPr>
              <p:cNvSpPr/>
              <p:nvPr/>
            </p:nvSpPr>
            <p:spPr>
              <a:xfrm>
                <a:off x="684212" y="1524001"/>
                <a:ext cx="4465441" cy="3048000"/>
              </a:xfrm>
              <a:prstGeom prst="roundRect">
                <a:avLst>
                  <a:gd name="adj" fmla="val 1371"/>
                </a:avLst>
              </a:prstGeom>
              <a:solidFill>
                <a:srgbClr val="F0A22E">
                  <a:alpha val="20000"/>
                </a:srgbClr>
              </a:solidFill>
              <a:ln w="317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Block Candidate</a:t>
                </a:r>
                <a:endParaRPr lang="en-US" sz="28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839F78F-88E4-4098-93E1-788C428E9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96" y="2267528"/>
                <a:ext cx="4131198" cy="0"/>
              </a:xfrm>
              <a:prstGeom prst="line">
                <a:avLst/>
              </a:prstGeom>
              <a:solidFill>
                <a:srgbClr val="F0A22E">
                  <a:alpha val="2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D22F39-496A-4132-B027-179713E75862}"/>
                  </a:ext>
                </a:extLst>
              </p:cNvPr>
              <p:cNvSpPr/>
              <p:nvPr/>
            </p:nvSpPr>
            <p:spPr>
              <a:xfrm>
                <a:off x="867350" y="2386405"/>
                <a:ext cx="4232681" cy="204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BlockDataHash: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hex_number</a:t>
                </a: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Nonce: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number</a:t>
                </a:r>
                <a:endParaRPr lang="en-US" sz="2800" noProof="1">
                  <a:solidFill>
                    <a:prstClr val="white"/>
                  </a:solidFill>
                </a:endParaRP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DateCreated</a:t>
                </a:r>
                <a:r>
                  <a:rPr lang="en-US" sz="2800" dirty="0">
                    <a:solidFill>
                      <a:prstClr val="white"/>
                    </a:solidFill>
                  </a:rPr>
                  <a:t>: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timestamp</a:t>
                </a:r>
              </a:p>
              <a:p>
                <a:pPr marL="304747" indent="-304747">
                  <a:spcBef>
                    <a:spcPts val="12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hex_number</a:t>
                </a:r>
                <a:endParaRPr lang="en-US" sz="2800" noProof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DC9D633D-7269-419B-A4D4-A60CA8A9E9FA}"/>
                </a:ext>
              </a:extLst>
            </p:cNvPr>
            <p:cNvSpPr/>
            <p:nvPr/>
          </p:nvSpPr>
          <p:spPr>
            <a:xfrm>
              <a:off x="6777324" y="4769140"/>
              <a:ext cx="533400" cy="126116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6823E6-1416-4F15-B534-4798C88458B1}"/>
                </a:ext>
              </a:extLst>
            </p:cNvPr>
            <p:cNvSpPr txBox="1"/>
            <p:nvPr/>
          </p:nvSpPr>
          <p:spPr>
            <a:xfrm>
              <a:off x="5449398" y="5119697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SHA256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5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E20F9-9B08-4CC8-9962-4019D1B1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E741-3C80-4F52-B0E5-ECA1B4F5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block hash:</a:t>
            </a:r>
          </a:p>
          <a:p>
            <a:endParaRPr lang="en-US" dirty="0"/>
          </a:p>
          <a:p>
            <a:r>
              <a:rPr lang="en-US" dirty="0"/>
              <a:t>Example of block data for hashing (by the miners):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hash </a:t>
            </a:r>
            <a:r>
              <a:rPr lang="en-US" dirty="0">
                <a:sym typeface="Wingdings" panose="05000000000000000000" pitchFamily="2" charset="2"/>
              </a:rPr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proof-of-work</a:t>
            </a:r>
            <a:r>
              <a:rPr lang="en-US" dirty="0">
                <a:sym typeface="Wingdings" panose="05000000000000000000" pitchFamily="2" charset="2"/>
              </a:rPr>
              <a:t> of difficulty 5 (starts with 5 zeroes)</a:t>
            </a:r>
            <a:endParaRPr lang="en-US" dirty="0"/>
          </a:p>
          <a:p>
            <a:endParaRPr lang="en-US" dirty="0"/>
          </a:p>
          <a:p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D3919-B017-47A6-B7B9-D2C668A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Miners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0AE19-C126-4D19-A510-5B38E77A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1899829"/>
            <a:ext cx="1127991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minedBlockHash = SHA256(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blockDataHash|dateCreated|nonce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6F042-C4C5-44D2-9968-9605BBA5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3340831"/>
            <a:ext cx="11279912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df8f114897188bcc68b97ebe2b673d3c92de986024abe565df0a4f8702c1742b|2018-02-11T20:31:32.397Z|1453826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2C145D4-5D4F-4381-8A92-A674120C39DA}"/>
              </a:ext>
            </a:extLst>
          </p:cNvPr>
          <p:cNvSpPr/>
          <p:nvPr/>
        </p:nvSpPr>
        <p:spPr>
          <a:xfrm>
            <a:off x="5936768" y="43434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F9DCA-2A5E-4CC7-856F-4365D7EB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4825611"/>
            <a:ext cx="1127991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1c2093443767ea191ee058fa034593b41f45ce8001f0da4f888e1eab69b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9817-B44D-4817-A02D-11610DC35108}"/>
              </a:ext>
            </a:extLst>
          </p:cNvPr>
          <p:cNvSpPr txBox="1"/>
          <p:nvPr/>
        </p:nvSpPr>
        <p:spPr>
          <a:xfrm>
            <a:off x="6312502" y="423567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781838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E05A2-0AC2-44A9-AE5C-B56EC1B0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AB99-3F99-4558-B718-B8328B56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Miners submit their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mined block hash </a:t>
            </a:r>
            <a:r>
              <a:rPr lang="en-US" sz="3500" dirty="0"/>
              <a:t>(+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date </a:t>
            </a:r>
            <a:r>
              <a:rPr lang="en-US" sz="3500" dirty="0"/>
              <a:t>+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nonce</a:t>
            </a:r>
            <a:r>
              <a:rPr lang="en-US" sz="3500" dirty="0"/>
              <a:t>)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Node builds the mined block and propagates it through the network</a:t>
            </a:r>
          </a:p>
          <a:p>
            <a:pPr>
              <a:spcBef>
                <a:spcPts val="1800"/>
              </a:spcBef>
            </a:pPr>
            <a:r>
              <a:rPr lang="en-US" sz="3500" dirty="0"/>
              <a:t>When a miner submits correct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proof-of-work hash</a:t>
            </a:r>
          </a:p>
          <a:p>
            <a:pPr lvl="1"/>
            <a:r>
              <a:rPr lang="en-US" dirty="0"/>
              <a:t>The node finds the block candidate by its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blockDataHash</a:t>
            </a:r>
          </a:p>
          <a:p>
            <a:pPr lvl="1"/>
            <a:r>
              <a:rPr lang="en-US" dirty="0"/>
              <a:t>The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verifies the hash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builds</a:t>
            </a:r>
            <a:r>
              <a:rPr lang="en-US" dirty="0"/>
              <a:t> the next block</a:t>
            </a:r>
          </a:p>
          <a:p>
            <a:pPr lvl="2"/>
            <a:r>
              <a:rPr lang="en-US" dirty="0"/>
              <a:t>The block candidate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merged</a:t>
            </a:r>
            <a:r>
              <a:rPr lang="en-US" dirty="0"/>
              <a:t>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Then if the block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still not mined</a:t>
            </a:r>
            <a:r>
              <a:rPr lang="en-US" dirty="0"/>
              <a:t>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is extended</a:t>
            </a:r>
          </a:p>
          <a:p>
            <a:pPr lvl="2"/>
            <a:r>
              <a:rPr lang="en-US" dirty="0"/>
              <a:t>Sometimes other miners can be faster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 mined block is expired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Then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peers are notified </a:t>
            </a:r>
            <a:r>
              <a:rPr lang="en-US" dirty="0"/>
              <a:t>about the new mined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28244-3408-4E3B-8968-9618F4E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Mined Block</a:t>
            </a:r>
          </a:p>
        </p:txBody>
      </p:sp>
    </p:spTree>
    <p:extLst>
      <p:ext uri="{BB962C8B-B14F-4D97-AF65-F5344CB8AC3E}">
        <p14:creationId xmlns:p14="http://schemas.microsoft.com/office/powerpoint/2010/main" val="373422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5E4B-50FC-40AA-AD0F-A312ED01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5BD826-2695-469C-A16D-711BC3A6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Elliptic curve cryptography </a:t>
            </a:r>
            <a:r>
              <a:rPr lang="en-US" dirty="0"/>
              <a:t>(ECC),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r>
              <a:rPr lang="en-US" dirty="0"/>
              <a:t> curve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AC9B-73DC-4819-AE3E-64598DE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Addresses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A53227-0492-491C-8DF3-1A89E9FA4FF1}"/>
              </a:ext>
            </a:extLst>
          </p:cNvPr>
          <p:cNvSpPr/>
          <p:nvPr/>
        </p:nvSpPr>
        <p:spPr>
          <a:xfrm>
            <a:off x="702686" y="1865744"/>
            <a:ext cx="2620204" cy="118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private key</a:t>
            </a:r>
          </a:p>
          <a:p>
            <a:pPr algn="ctr">
              <a:spcBef>
                <a:spcPts val="600"/>
              </a:spcBef>
            </a:pPr>
            <a:r>
              <a:rPr lang="en-US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privKey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6F59B2-5B9D-434F-B388-2460BA27D50F}"/>
              </a:ext>
            </a:extLst>
          </p:cNvPr>
          <p:cNvSpPr/>
          <p:nvPr/>
        </p:nvSpPr>
        <p:spPr>
          <a:xfrm>
            <a:off x="4411439" y="1865744"/>
            <a:ext cx="2946620" cy="118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public key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= </a:t>
            </a:r>
            <a:r>
              <a:rPr lang="en-US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privKey</a:t>
            </a:r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 * G</a:t>
            </a:r>
            <a:endParaRPr lang="en-US" sz="2800" dirty="0"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281FEA-A7CC-4A5D-9E91-F87E2BEC1219}"/>
              </a:ext>
            </a:extLst>
          </p:cNvPr>
          <p:cNvSpPr/>
          <p:nvPr/>
        </p:nvSpPr>
        <p:spPr>
          <a:xfrm>
            <a:off x="3514891" y="2295343"/>
            <a:ext cx="736655" cy="32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76C88-E12B-4596-BFC1-604D100E7519}"/>
              </a:ext>
            </a:extLst>
          </p:cNvPr>
          <p:cNvSpPr/>
          <p:nvPr/>
        </p:nvSpPr>
        <p:spPr>
          <a:xfrm>
            <a:off x="8446609" y="1865744"/>
            <a:ext cx="2946620" cy="118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address</a:t>
            </a:r>
          </a:p>
          <a:p>
            <a:pPr algn="ctr">
              <a:spcBef>
                <a:spcPts val="600"/>
              </a:spcBef>
            </a:pPr>
            <a:r>
              <a:rPr lang="en-US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= ripemd(pubKey)</a:t>
            </a:r>
            <a:endParaRPr lang="en-US" sz="2800" noProof="1"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527AFC-7C6B-4ECE-A6C1-31D59D7BCC90}"/>
              </a:ext>
            </a:extLst>
          </p:cNvPr>
          <p:cNvSpPr/>
          <p:nvPr/>
        </p:nvSpPr>
        <p:spPr>
          <a:xfrm>
            <a:off x="7550061" y="2295343"/>
            <a:ext cx="736655" cy="32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DEAA2-67E4-466F-9D47-F300FB5CB5D8}"/>
              </a:ext>
            </a:extLst>
          </p:cNvPr>
          <p:cNvSpPr txBox="1"/>
          <p:nvPr/>
        </p:nvSpPr>
        <p:spPr>
          <a:xfrm>
            <a:off x="702685" y="3237344"/>
            <a:ext cx="262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256-bit number</a:t>
            </a:r>
          </a:p>
          <a:p>
            <a:pPr algn="ctr"/>
            <a:r>
              <a:rPr lang="en-US" sz="2800" dirty="0"/>
              <a:t>64 hex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3E92-EC60-4244-83A2-C62AB42327C1}"/>
              </a:ext>
            </a:extLst>
          </p:cNvPr>
          <p:cNvSpPr txBox="1"/>
          <p:nvPr/>
        </p:nvSpPr>
        <p:spPr>
          <a:xfrm>
            <a:off x="4056414" y="3237344"/>
            <a:ext cx="36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{x, y} - 256-bit numbers</a:t>
            </a:r>
          </a:p>
          <a:p>
            <a:pPr algn="ctr"/>
            <a:r>
              <a:rPr lang="en-US" sz="2800" dirty="0"/>
              <a:t>compressed: {x, 0/1}</a:t>
            </a:r>
          </a:p>
          <a:p>
            <a:pPr algn="ctr"/>
            <a:r>
              <a:rPr lang="en-US" sz="2800" dirty="0"/>
              <a:t>65 hex digits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F90-697A-44DF-A264-162928616434}"/>
              </a:ext>
            </a:extLst>
          </p:cNvPr>
          <p:cNvSpPr txBox="1"/>
          <p:nvPr/>
        </p:nvSpPr>
        <p:spPr>
          <a:xfrm>
            <a:off x="8054732" y="3237344"/>
            <a:ext cx="3730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RIPEMD-160 of the compressed public key</a:t>
            </a:r>
          </a:p>
          <a:p>
            <a:pPr algn="ctr"/>
            <a:r>
              <a:rPr lang="en-US" sz="2800" dirty="0"/>
              <a:t>40 hex digits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0C726-F69D-47E9-B27A-648FE792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778642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BB12-D41B-49A9-AFA5-5E7A651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1020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A4D91-78CF-499A-88D3-7218C5A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6036125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1408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7" grpId="0"/>
      <p:bldP spid="18" grpId="0" animBg="1"/>
      <p:bldP spid="19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Submit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71915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71915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/mining/submit-mined-block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4704004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 accepted, reward paid: 5000350 microcoins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37839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F44A6-0576-493C-B7CE-DF19033A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652046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df8f114897188bcc68b97ebe2b673d3c92d…742b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2018-02-11T20:38:56.692Z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1177127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00000641e21ffceea0fce17c6b2f21668cc52886…745b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751BD-7567-4C9E-8F24-0840D1C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4223873"/>
            <a:ext cx="710507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9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FFC6D-7F46-4BFC-B0F4-D2EE5B05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855B-8004-4E27-8DF3-FB7F92E1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Internally nodes implement a simple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pool</a:t>
            </a:r>
          </a:p>
          <a:p>
            <a:pPr lvl="1"/>
            <a:r>
              <a:rPr lang="en-US" sz="3000" dirty="0"/>
              <a:t>Consists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mining jobs</a:t>
            </a:r>
            <a:r>
              <a:rPr lang="en-US" sz="3000" dirty="0"/>
              <a:t> (block candidates sent to the miners)</a:t>
            </a:r>
          </a:p>
          <a:p>
            <a:pPr lvl="1"/>
            <a:endParaRPr lang="en-US" sz="3000" dirty="0"/>
          </a:p>
          <a:p>
            <a:pPr>
              <a:spcBef>
                <a:spcPts val="1800"/>
              </a:spcBef>
            </a:pPr>
            <a:r>
              <a:rPr lang="en-US" sz="3200" dirty="0"/>
              <a:t>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job </a:t>
            </a:r>
            <a:r>
              <a:rPr lang="en-US" sz="3200" dirty="0"/>
              <a:t>has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blockDataHash</a:t>
            </a:r>
            <a:r>
              <a:rPr lang="en-US" sz="3200" dirty="0"/>
              <a:t> and belongs to some miner</a:t>
            </a:r>
          </a:p>
          <a:p>
            <a:pPr lvl="1"/>
            <a:r>
              <a:rPr lang="en-US" sz="3000" dirty="0"/>
              <a:t>The </a:t>
            </a:r>
            <a:r>
              <a:rPr lang="en-US" sz="3000" noProof="1"/>
              <a:t>coinbase</a:t>
            </a:r>
            <a:r>
              <a:rPr lang="en-US" sz="3000" dirty="0"/>
              <a:t> transaction in the job is assigned to the miner's address</a:t>
            </a:r>
          </a:p>
          <a:p>
            <a:r>
              <a:rPr lang="en-US" sz="3200" dirty="0"/>
              <a:t>After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block is mined </a:t>
            </a:r>
            <a:r>
              <a:rPr lang="en-US" sz="3200" dirty="0"/>
              <a:t>in the network (by someone)</a:t>
            </a:r>
          </a:p>
          <a:p>
            <a:pPr lvl="1"/>
            <a:r>
              <a:rPr lang="en-US" sz="3000" dirty="0"/>
              <a:t>All pending mining jobs are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deleted</a:t>
            </a:r>
            <a:r>
              <a:rPr lang="en-US" sz="3000" dirty="0"/>
              <a:t> (because are no longer valid)</a:t>
            </a:r>
          </a:p>
          <a:p>
            <a:pPr lvl="1"/>
            <a:r>
              <a:rPr lang="en-US" sz="3000" dirty="0"/>
              <a:t>When a miner submits a mined block later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404 "Not Found"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41C1B-2662-4C07-ABAE-AFE750C7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Pool in the Nodes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6AEED-B4AB-4942-8227-5CC8E890D39E}"/>
              </a:ext>
            </a:extLst>
          </p:cNvPr>
          <p:cNvSpPr/>
          <p:nvPr/>
        </p:nvSpPr>
        <p:spPr>
          <a:xfrm>
            <a:off x="912810" y="2523132"/>
            <a:ext cx="10363202" cy="561812"/>
          </a:xfrm>
          <a:prstGeom prst="roundRect">
            <a:avLst>
              <a:gd name="adj" fmla="val 1371"/>
            </a:avLst>
          </a:prstGeom>
          <a:solidFill>
            <a:srgbClr val="F0A22E">
              <a:alpha val="20000"/>
            </a:srgbClr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MiningJobs: map&lt;blockDataHash =&gt; Block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candidate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6701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1B2E9-26E3-4400-8940-C6E90E572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FF6-64FF-429E-BA37-0DF15CF0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network difficulty </a:t>
            </a:r>
            <a:r>
              <a:rPr lang="en-US" sz="3200" dirty="0"/>
              <a:t>in each block candidate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dirty="0"/>
              <a:t>Specifies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of leading zeroes</a:t>
            </a:r>
            <a:r>
              <a:rPr lang="en-US" sz="3000" dirty="0"/>
              <a:t> in the expected mined block SHA256 hash,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3000" dirty="0"/>
              <a:t>leading zeroes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Difficulty might be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constant</a:t>
            </a:r>
            <a:r>
              <a:rPr lang="en-US" sz="3200" dirty="0"/>
              <a:t> number (hard-coded in the nodes)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Advanced developers might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adjust the difficulty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over the time </a:t>
            </a:r>
            <a:r>
              <a:rPr lang="en-US" sz="3000" dirty="0"/>
              <a:t>using some calculations to target a fixed number of seconds between blocks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example, if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target block time </a:t>
            </a:r>
            <a:r>
              <a:rPr lang="en-US" sz="3000" dirty="0"/>
              <a:t>==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/>
              <a:t> seconds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the next block, the difficulty can be dynamically adjusted: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 5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difficulty++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&gt; 5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difficulty--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295BF1-BF9B-48DE-9313-4BA50368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Difficulty: Static or Dynamic</a:t>
            </a:r>
          </a:p>
        </p:txBody>
      </p:sp>
    </p:spTree>
    <p:extLst>
      <p:ext uri="{BB962C8B-B14F-4D97-AF65-F5344CB8AC3E}">
        <p14:creationId xmlns:p14="http://schemas.microsoft.com/office/powerpoint/2010/main" val="281911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Faucet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Creating a Faucet Web App</a:t>
            </a:r>
          </a:p>
        </p:txBody>
      </p:sp>
      <p:pic>
        <p:nvPicPr>
          <p:cNvPr id="2050" name="Picture 2" descr="Резултат с изображение за фауцет ицон">
            <a:extLst>
              <a:ext uri="{FF2B5EF4-FFF2-40B4-BE49-F238E27FC236}">
                <a16:creationId xmlns:a16="http://schemas.microsoft.com/office/drawing/2014/main" id="{69CDCD3D-B322-4D26-B396-26E01A94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45" y="917398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6932D-BB88-4331-8FBE-E79AA3AA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23" y="1388919"/>
            <a:ext cx="5748120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44115-CFD9-47CE-9C41-4BFE3C7E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" y="1388920"/>
            <a:ext cx="4750988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570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19161-CB2C-4741-BD00-547A6FA10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ED27-7172-4894-9B0F-A9E14880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 App </a:t>
            </a:r>
            <a:r>
              <a:rPr lang="en-US" dirty="0"/>
              <a:t>is web applications that holds some coins</a:t>
            </a:r>
          </a:p>
          <a:p>
            <a:pPr lvl="1"/>
            <a:r>
              <a:rPr lang="en-US" dirty="0"/>
              <a:t>E.g. donated from the genesis transaction</a:t>
            </a:r>
          </a:p>
          <a:p>
            <a:pPr lvl="1"/>
            <a:r>
              <a:rPr lang="en-US" dirty="0"/>
              <a:t>Or mined by someone and donated to the faucet</a:t>
            </a:r>
          </a:p>
          <a:p>
            <a:r>
              <a:rPr lang="en-US" dirty="0"/>
              <a:t>The faucet works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like a wallet </a:t>
            </a:r>
            <a:r>
              <a:rPr lang="en-US" dirty="0"/>
              <a:t>with hard-coded private key</a:t>
            </a:r>
          </a:p>
          <a:p>
            <a:r>
              <a:rPr lang="en-US" dirty="0"/>
              <a:t>It sends a 1 coin (or less) to anyone who requests coins</a:t>
            </a:r>
          </a:p>
          <a:p>
            <a:pPr lvl="1"/>
            <a:r>
              <a:rPr lang="en-US" dirty="0"/>
              <a:t>Limits: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request per address per hour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captcha</a:t>
            </a:r>
          </a:p>
          <a:p>
            <a:r>
              <a:rPr lang="en-US" dirty="0"/>
              <a:t>For each request, the faucet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signs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sends</a:t>
            </a:r>
            <a:r>
              <a:rPr lang="en-US" dirty="0"/>
              <a:t> it to the specified Node URL (through HTTP POST)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F2AB-5E98-4947-9740-A197C980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Faucet App</a:t>
            </a:r>
          </a:p>
        </p:txBody>
      </p:sp>
    </p:spTree>
    <p:extLst>
      <p:ext uri="{BB962C8B-B14F-4D97-AF65-F5344CB8AC3E}">
        <p14:creationId xmlns:p14="http://schemas.microsoft.com/office/powerpoint/2010/main" val="3226391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43400"/>
            <a:ext cx="10363200" cy="820600"/>
          </a:xfrm>
        </p:spPr>
        <p:txBody>
          <a:bodyPr/>
          <a:lstStyle/>
          <a:p>
            <a:r>
              <a:rPr lang="en-US" dirty="0"/>
              <a:t>Wallet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21568"/>
            <a:ext cx="10363200" cy="1365365"/>
          </a:xfrm>
        </p:spPr>
        <p:txBody>
          <a:bodyPr/>
          <a:lstStyle/>
          <a:p>
            <a:r>
              <a:rPr lang="en-US" dirty="0"/>
              <a:t>Generating &amp; Storing Keys, Check Account Balances, Signing &amp; Sending Transactions</a:t>
            </a:r>
          </a:p>
        </p:txBody>
      </p:sp>
      <p:pic>
        <p:nvPicPr>
          <p:cNvPr id="5124" name="Picture 4" descr="Свързано изображение">
            <a:extLst>
              <a:ext uri="{FF2B5EF4-FFF2-40B4-BE49-F238E27FC236}">
                <a16:creationId xmlns:a16="http://schemas.microsoft.com/office/drawing/2014/main" id="{E1E7995A-5BB7-42CD-A403-EC0813C1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44" y="747963"/>
            <a:ext cx="435864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60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97A73-DBF4-4D18-AD90-D529C116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C7775F-7085-4871-8429-C3E9C230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39CD7-7887-4602-96CC-A116DE87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95400"/>
            <a:ext cx="5438466" cy="4904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C7BA0-793A-4D83-B004-6C4C068E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02" y="1295400"/>
            <a:ext cx="5467010" cy="49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9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4BC34-D6D8-4948-BC58-7D72AB93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3C6C-21B1-4CFD-9E13-19B8CFB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4B5C-5813-4ED8-A9CA-24563E9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47090"/>
            <a:ext cx="4901544" cy="52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A2E68-3515-4AE5-9961-01F95613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12" y="1147207"/>
            <a:ext cx="5501300" cy="5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7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App </a:t>
            </a:r>
            <a:r>
              <a:rPr lang="en-US" dirty="0"/>
              <a:t>is desktop / mobile / web application</a:t>
            </a:r>
          </a:p>
          <a:p>
            <a:pPr lvl="1"/>
            <a:r>
              <a:rPr lang="en-US" dirty="0"/>
              <a:t>Manages private keys + signs and sends transactions</a:t>
            </a:r>
          </a:p>
          <a:p>
            <a:pPr lvl="1"/>
            <a:r>
              <a:rPr lang="en-US" dirty="0"/>
              <a:t>It might be 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HD wallet </a:t>
            </a:r>
            <a:r>
              <a:rPr lang="en-US" dirty="0"/>
              <a:t>standards (BIP-39 / BIP-32)</a:t>
            </a:r>
          </a:p>
          <a:p>
            <a:pPr lvl="1"/>
            <a:r>
              <a:rPr lang="en-US" dirty="0"/>
              <a:t>Or for simplicity, could hold just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private key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wallet </a:t>
            </a:r>
            <a:r>
              <a:rPr lang="en-US" dirty="0"/>
              <a:t>/ open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existing wallet </a:t>
            </a:r>
            <a:r>
              <a:rPr lang="en-US" dirty="0"/>
              <a:t>(by data + password)</a:t>
            </a:r>
          </a:p>
          <a:p>
            <a:pPr lvl="1"/>
            <a:r>
              <a:rPr lang="en-US" dirty="0"/>
              <a:t>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account balance </a:t>
            </a:r>
            <a:r>
              <a:rPr lang="en-US" dirty="0"/>
              <a:t>(for certain private key's address)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App</a:t>
            </a:r>
          </a:p>
        </p:txBody>
      </p:sp>
    </p:spTree>
    <p:extLst>
      <p:ext uri="{BB962C8B-B14F-4D97-AF65-F5344CB8AC3E}">
        <p14:creationId xmlns:p14="http://schemas.microsoft.com/office/powerpoint/2010/main" val="201114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4E182-3CBD-4660-8D62-9BA069075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CCD1-4BC0-4688-9178-F6869488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Coins</a:t>
            </a:r>
            <a:r>
              <a:rPr lang="en-US" dirty="0"/>
              <a:t> are 64-bit integers (no real numbers!)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</a:t>
            </a:r>
            <a:r>
              <a:rPr lang="en-US" dirty="0"/>
              <a:t> = 1 000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milli-coins</a:t>
            </a:r>
            <a:r>
              <a:rPr lang="en-US" dirty="0"/>
              <a:t> = 1 000 000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micro-coins</a:t>
            </a:r>
          </a:p>
          <a:p>
            <a:pPr>
              <a:spcBef>
                <a:spcPts val="1800"/>
              </a:spcBef>
            </a:pPr>
            <a:r>
              <a:rPr lang="en-US" dirty="0"/>
              <a:t>All transfers, fees, block awards are defined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micro-coins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reward </a:t>
            </a:r>
            <a:r>
              <a:rPr lang="en-US" dirty="0"/>
              <a:t>(per mined block)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</a:t>
            </a:r>
          </a:p>
          <a:p>
            <a:pPr lvl="1"/>
            <a:r>
              <a:rPr lang="en-US" dirty="0"/>
              <a:t>5 000 000 micro-coins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minimum transaction fee </a:t>
            </a:r>
            <a:r>
              <a:rPr lang="en-US" dirty="0"/>
              <a:t>(to avoid spam) is</a:t>
            </a:r>
            <a:endParaRPr lang="bg-BG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dirty="0"/>
              <a:t>micro-coins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A63A4-EA95-4F2B-8CA4-A3185D5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and Rewards</a:t>
            </a:r>
          </a:p>
        </p:txBody>
      </p:sp>
    </p:spTree>
    <p:extLst>
      <p:ext uri="{BB962C8B-B14F-4D97-AF65-F5344CB8AC3E}">
        <p14:creationId xmlns:p14="http://schemas.microsoft.com/office/powerpoint/2010/main" val="5268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90159"/>
            <a:ext cx="10363200" cy="820600"/>
          </a:xfrm>
        </p:spPr>
        <p:txBody>
          <a:bodyPr/>
          <a:lstStyle/>
          <a:p>
            <a:r>
              <a:rPr lang="en-US" dirty="0"/>
              <a:t>Block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68327"/>
            <a:ext cx="10363200" cy="1365365"/>
          </a:xfrm>
        </p:spPr>
        <p:txBody>
          <a:bodyPr/>
          <a:lstStyle/>
          <a:p>
            <a:r>
              <a:rPr lang="en-US" dirty="0"/>
              <a:t>Web App to Explore Blocks,</a:t>
            </a:r>
            <a:br>
              <a:rPr lang="en-US" dirty="0"/>
            </a:br>
            <a:r>
              <a:rPr lang="en-US" dirty="0"/>
              <a:t>Transactions, Accounts, Balances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64CD1-A33D-4FBB-86AE-0127B8CB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94" y="1196705"/>
            <a:ext cx="7974235" cy="2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3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prstClr val="white"/>
                </a:solidFill>
              </a:rPr>
              <a:t>Implement the block explorer as Web app, at port 9999</a:t>
            </a:r>
          </a:p>
          <a:p>
            <a:pPr lvl="0"/>
            <a:r>
              <a:rPr lang="en-US" sz="3600" dirty="0">
                <a:solidFill>
                  <a:prstClr val="white"/>
                </a:solidFill>
              </a:rPr>
              <a:t>Functionality: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blocks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confirmed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pending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accounts and balances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peers</a:t>
            </a:r>
            <a:endParaRPr lang="en-US" sz="2200" dirty="0"/>
          </a:p>
          <a:p>
            <a:pPr lvl="1"/>
            <a:r>
              <a:rPr lang="en-US" dirty="0"/>
              <a:t>View network difficulty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Explorer</a:t>
            </a:r>
          </a:p>
        </p:txBody>
      </p:sp>
    </p:spTree>
    <p:extLst>
      <p:ext uri="{BB962C8B-B14F-4D97-AF65-F5344CB8AC3E}">
        <p14:creationId xmlns:p14="http://schemas.microsoft.com/office/powerpoint/2010/main" val="2896816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5CA937-C4F7-4F3E-8D29-0C791AB6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27800"/>
            <a:ext cx="10363200" cy="820600"/>
          </a:xfrm>
        </p:spPr>
        <p:txBody>
          <a:bodyPr/>
          <a:lstStyle/>
          <a:p>
            <a:r>
              <a:rPr lang="en-US" dirty="0"/>
              <a:t>How to Test the Blockchain?</a:t>
            </a:r>
          </a:p>
        </p:txBody>
      </p:sp>
    </p:spTree>
    <p:extLst>
      <p:ext uri="{BB962C8B-B14F-4D97-AF65-F5344CB8AC3E}">
        <p14:creationId xmlns:p14="http://schemas.microsoft.com/office/powerpoint/2010/main" val="2395345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EED15-0958-4CC8-99E1-F49D9ABB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4982-9A72-44A2-A219-BE0ABBB8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sample scenario to test the blockchain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4 nodes:</a:t>
            </a:r>
          </a:p>
          <a:p>
            <a:pPr lvl="1"/>
            <a:r>
              <a:rPr lang="en-US" dirty="0">
                <a:hlinkClick r:id="rId2"/>
              </a:rPr>
              <a:t>http://localhost:5555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http://localhost:5556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http://localhost:5557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http://localhost:5558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them into two separate networks:</a:t>
            </a:r>
          </a:p>
          <a:p>
            <a:pPr lvl="1"/>
            <a:r>
              <a:rPr lang="en-US" dirty="0">
                <a:hlinkClick r:id="rId2"/>
              </a:rPr>
              <a:t>http://localhost:5555</a:t>
            </a:r>
            <a:r>
              <a:rPr lang="en-US" dirty="0"/>
              <a:t> &lt;-&gt; </a:t>
            </a:r>
            <a:r>
              <a:rPr lang="en-US" dirty="0">
                <a:hlinkClick r:id="rId3"/>
              </a:rPr>
              <a:t>http://localhost:5556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http://localhost:5557</a:t>
            </a:r>
            <a:r>
              <a:rPr lang="en-US" dirty="0"/>
              <a:t> &lt;-&gt; </a:t>
            </a:r>
            <a:r>
              <a:rPr lang="en-US" dirty="0">
                <a:hlinkClick r:id="rId5"/>
              </a:rPr>
              <a:t>http://localhost:5558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279C42-B4D9-42BB-AAB3-003ABD1C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Blockchain Network</a:t>
            </a:r>
          </a:p>
        </p:txBody>
      </p:sp>
    </p:spTree>
    <p:extLst>
      <p:ext uri="{BB962C8B-B14F-4D97-AF65-F5344CB8AC3E}">
        <p14:creationId xmlns:p14="http://schemas.microsoft.com/office/powerpoint/2010/main" val="39165308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47BDC-EA6D-4CE9-B295-1F7180F8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8513-0803-4664-9F4D-AC620E9A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0DA61-1894-4D60-831C-35AB569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45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75C76-AA6F-4146-8ABE-9754385B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68D-CB94-4ADB-9F42-B3063E6A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71C90-FF4A-4AF5-84C4-3807BFA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1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BE03C-0D95-4F54-AA67-67DB82DAD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AEF1-A8BB-4A12-82B7-D598E59D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9A742-D5CF-43D1-89E4-70331C1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93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12" y="1505529"/>
            <a:ext cx="6091151" cy="1665728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61012" y="3298093"/>
            <a:ext cx="6091151" cy="2721707"/>
          </a:xfrm>
        </p:spPr>
        <p:txBody>
          <a:bodyPr/>
          <a:lstStyle/>
          <a:p>
            <a:r>
              <a:rPr lang="en-US" dirty="0"/>
              <a:t>Chain, Blocks, Transactions, Addresses, Balances, Peers &amp; Sync, Designing the REST API</a:t>
            </a:r>
          </a:p>
        </p:txBody>
      </p:sp>
      <p:pic>
        <p:nvPicPr>
          <p:cNvPr id="102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E78B47AD-4818-48E3-AE86-FEF10494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7" y="1600201"/>
            <a:ext cx="4253346" cy="4253344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0C87-035A-4B94-BF5D-CB8AE22F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41198"/>
            <a:ext cx="11804822" cy="256440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3100" dirty="0"/>
              <a:t>: holds peers + network communication (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REST API </a:t>
            </a:r>
            <a:r>
              <a:rPr lang="en-US" sz="3100" dirty="0"/>
              <a:t>for simplicity)</a:t>
            </a:r>
          </a:p>
          <a:p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3100" dirty="0"/>
              <a:t>: holds the blocks + transactions + mining pool</a:t>
            </a:r>
          </a:p>
          <a:p>
            <a:pPr lvl="1"/>
            <a:r>
              <a:rPr lang="en-US" sz="2900" dirty="0"/>
              <a:t>Consensus algorithm: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proof of work </a:t>
            </a:r>
            <a:r>
              <a:rPr lang="en-US" sz="2900" dirty="0"/>
              <a:t>(SHA256 hashing)</a:t>
            </a:r>
          </a:p>
          <a:p>
            <a:pPr lvl="1"/>
            <a:r>
              <a:rPr lang="en-US" sz="2900" dirty="0"/>
              <a:t>The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chain with most work </a:t>
            </a:r>
            <a:r>
              <a:rPr lang="en-US" sz="2900" dirty="0"/>
              <a:t>(~ the longest) is the main chain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F947A-CC5E-4B5C-A326-9C941BB492A4}"/>
              </a:ext>
            </a:extLst>
          </p:cNvPr>
          <p:cNvGrpSpPr/>
          <p:nvPr/>
        </p:nvGrpSpPr>
        <p:grpSpPr>
          <a:xfrm>
            <a:off x="704996" y="1179944"/>
            <a:ext cx="3300168" cy="2743200"/>
            <a:chOff x="684212" y="1524001"/>
            <a:chExt cx="3123282" cy="3352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2EAB33-00C7-4F76-B15A-33BAEA43A231}"/>
                </a:ext>
              </a:extLst>
            </p:cNvPr>
            <p:cNvSpPr/>
            <p:nvPr/>
          </p:nvSpPr>
          <p:spPr>
            <a:xfrm>
              <a:off x="684212" y="1524001"/>
              <a:ext cx="3123282" cy="335280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74FAB8-3DC6-4948-8068-187D18CC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7F181-3C03-46A9-8201-1192667C2496}"/>
                </a:ext>
              </a:extLst>
            </p:cNvPr>
            <p:cNvSpPr/>
            <p:nvPr/>
          </p:nvSpPr>
          <p:spPr>
            <a:xfrm>
              <a:off x="760027" y="2408982"/>
              <a:ext cx="2955702" cy="2360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SelfUrl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Chain: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Blockchain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REST Endpoints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2FE8D-66A8-47D4-AF4F-96892CA7C6B1}"/>
              </a:ext>
            </a:extLst>
          </p:cNvPr>
          <p:cNvGrpSpPr/>
          <p:nvPr/>
        </p:nvGrpSpPr>
        <p:grpSpPr>
          <a:xfrm>
            <a:off x="4514996" y="1179944"/>
            <a:ext cx="6971144" cy="2743200"/>
            <a:chOff x="684212" y="1524001"/>
            <a:chExt cx="3123282" cy="33528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1115896-8CB3-4BB9-8F98-F8D098C2C580}"/>
                </a:ext>
              </a:extLst>
            </p:cNvPr>
            <p:cNvSpPr/>
            <p:nvPr/>
          </p:nvSpPr>
          <p:spPr>
            <a:xfrm>
              <a:off x="684212" y="1524001"/>
              <a:ext cx="3123282" cy="335280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Blockchain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56FE10-6CC6-4B25-95B6-F9B411F05B2E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2AB857-C2F3-4E3D-AB92-BEF45008CD3D}"/>
                </a:ext>
              </a:extLst>
            </p:cNvPr>
            <p:cNvSpPr/>
            <p:nvPr/>
          </p:nvSpPr>
          <p:spPr>
            <a:xfrm>
              <a:off x="760026" y="2408982"/>
              <a:ext cx="3013519" cy="2360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PendingTransactions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CurrentDifficulty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integer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MiningJobs: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map(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blockDataHash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 =&gt;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)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968405-C49D-417A-A3BF-3FB288DE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5022401"/>
            <a:ext cx="10969624" cy="1683199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nodeId</a:t>
            </a:r>
            <a:r>
              <a:rPr lang="en-US" sz="3200" dirty="0"/>
              <a:t> == unique node ID (based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en-US" sz="3200" dirty="0"/>
              <a:t>)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chainId</a:t>
            </a:r>
            <a:r>
              <a:rPr lang="en-US" sz="3200" dirty="0"/>
              <a:t> == the hash of the genesis block</a:t>
            </a:r>
          </a:p>
          <a:p>
            <a:r>
              <a:rPr lang="en-US" sz="3200" dirty="0"/>
              <a:t>Nodes can provide additional info by choice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Info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59983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059983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65391"/>
            <a:ext cx="108966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about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SoftUniChain/0.9-csharp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1a22d3…9b2f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chainId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c6da93eb…c47f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http://chain-node-03.herokuapp.com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currentDifficulty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blocksCount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630327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5432-C404-4502-A341-A7A43AB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065391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9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25649</TotalTime>
  <Words>4650</Words>
  <Application>Microsoft Office PowerPoint</Application>
  <PresentationFormat>Custom</PresentationFormat>
  <Paragraphs>720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 16x9</vt:lpstr>
      <vt:lpstr>Building a Blockchain</vt:lpstr>
      <vt:lpstr>Table of Contents</vt:lpstr>
      <vt:lpstr>Blockchain System Architecture</vt:lpstr>
      <vt:lpstr>Blockchain System Architecture</vt:lpstr>
      <vt:lpstr>Keys and Addresses</vt:lpstr>
      <vt:lpstr>Coins and Rewards</vt:lpstr>
      <vt:lpstr>Building the Blockchain Node</vt:lpstr>
      <vt:lpstr>Building the Blockchain Node</vt:lpstr>
      <vt:lpstr>REST Endpoints: Info</vt:lpstr>
      <vt:lpstr>REST Endpoints: Debug Info (All Node Data)</vt:lpstr>
      <vt:lpstr>Building the Blockchain Node: Blocks</vt:lpstr>
      <vt:lpstr>Calculating the Block Data Hash</vt:lpstr>
      <vt:lpstr>REST Endpoints: All Blocks</vt:lpstr>
      <vt:lpstr>REST Endpoints: Block by Number</vt:lpstr>
      <vt:lpstr>Building the Blockchain Node: Transactions</vt:lpstr>
      <vt:lpstr>REST Endpoints: Get Pending Transactions</vt:lpstr>
      <vt:lpstr>REST Endpoints: Get Confirmed Transactions</vt:lpstr>
      <vt:lpstr>Calculating the Transaction Data Hash</vt:lpstr>
      <vt:lpstr>REST Endpoints: Get Transaction by Hash</vt:lpstr>
      <vt:lpstr>REST Endpoints: List All Account Balances</vt:lpstr>
      <vt:lpstr>REST Endpoints: List Transactions for Address</vt:lpstr>
      <vt:lpstr>REST Endpoints: Get Balances for Address</vt:lpstr>
      <vt:lpstr>Balances for Address</vt:lpstr>
      <vt:lpstr>REST Endpoints: Balances Invalid for Address</vt:lpstr>
      <vt:lpstr>Creating a Transaction</vt:lpstr>
      <vt:lpstr>Signing a Transaction</vt:lpstr>
      <vt:lpstr>Signing a Transaction – Example</vt:lpstr>
      <vt:lpstr>Signing a Transaction – Example (2)</vt:lpstr>
      <vt:lpstr>Signing a Transaction – Example (3)</vt:lpstr>
      <vt:lpstr>REST Endpoints: Send Transaction</vt:lpstr>
      <vt:lpstr>Send Transactions</vt:lpstr>
      <vt:lpstr>REST Endpoints: Send Transaction  Error</vt:lpstr>
      <vt:lpstr>Peers and Synchronization</vt:lpstr>
      <vt:lpstr>REST Endpoints: List All Peers</vt:lpstr>
      <vt:lpstr>REST Endpoints: Connect a Peer</vt:lpstr>
      <vt:lpstr>Connecting to a Peer</vt:lpstr>
      <vt:lpstr>REST Endpoints: Connect a Peer</vt:lpstr>
      <vt:lpstr>REST Endpoints: Notify Peers about New Block</vt:lpstr>
      <vt:lpstr>Notifying all Connected Peers</vt:lpstr>
      <vt:lpstr>The Mining Software</vt:lpstr>
      <vt:lpstr>Building the Mining Software: Get Mining Job</vt:lpstr>
      <vt:lpstr>The Coinbase Transaction (Reward)</vt:lpstr>
      <vt:lpstr>How to Calculate the Block Data Hash?</vt:lpstr>
      <vt:lpstr>Block Candidate JSON – Example</vt:lpstr>
      <vt:lpstr>Transactions in the Block Candidates</vt:lpstr>
      <vt:lpstr>The Mining Process: Preparation</vt:lpstr>
      <vt:lpstr>The Mining Process: Trying Many Hashes</vt:lpstr>
      <vt:lpstr>Building the Miners Hash</vt:lpstr>
      <vt:lpstr>Processing a Mined Block</vt:lpstr>
      <vt:lpstr>Building the Mining Software: Submit Block</vt:lpstr>
      <vt:lpstr>The Mining Pool in the Nodes</vt:lpstr>
      <vt:lpstr>Network Difficulty: Static or Dynamic</vt:lpstr>
      <vt:lpstr>Faucet App</vt:lpstr>
      <vt:lpstr>Faucet App</vt:lpstr>
      <vt:lpstr>The Faucet App</vt:lpstr>
      <vt:lpstr>Wallet App</vt:lpstr>
      <vt:lpstr>The Wallet App: Sample Screenshots</vt:lpstr>
      <vt:lpstr>The Wallet App: Sample Screenshots (2)</vt:lpstr>
      <vt:lpstr>Wallet App</vt:lpstr>
      <vt:lpstr>Block Explorer</vt:lpstr>
      <vt:lpstr>Block Explorer</vt:lpstr>
      <vt:lpstr>How to Test the Blockchain?</vt:lpstr>
      <vt:lpstr>Testing the Blockchain Network</vt:lpstr>
      <vt:lpstr>PowerPoint Presentation</vt:lpstr>
      <vt:lpstr>PowerPoint Presentation</vt:lpstr>
      <vt:lpstr>PowerPoint Presentation</vt:lpstr>
      <vt:lpstr>Building a Blockchain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861</cp:revision>
  <dcterms:created xsi:type="dcterms:W3CDTF">2014-01-02T17:00:34Z</dcterms:created>
  <dcterms:modified xsi:type="dcterms:W3CDTF">2018-03-16T22:15:14Z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