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274" r:id="rId3"/>
    <p:sldId id="276" r:id="rId4"/>
    <p:sldId id="401" r:id="rId5"/>
    <p:sldId id="400" r:id="rId6"/>
    <p:sldId id="405" r:id="rId7"/>
    <p:sldId id="402" r:id="rId8"/>
    <p:sldId id="404" r:id="rId9"/>
    <p:sldId id="403" r:id="rId10"/>
    <p:sldId id="408" r:id="rId11"/>
    <p:sldId id="406" r:id="rId12"/>
    <p:sldId id="407" r:id="rId13"/>
    <p:sldId id="412" r:id="rId14"/>
    <p:sldId id="409" r:id="rId15"/>
    <p:sldId id="410" r:id="rId16"/>
    <p:sldId id="411" r:id="rId17"/>
    <p:sldId id="349" r:id="rId18"/>
    <p:sldId id="398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Decentralized App Architectures" id="{B45E950C-E7A0-4FDE-B9E6-B7CF9B1457F1}">
          <p14:sldIdLst>
            <p14:sldId id="401"/>
            <p14:sldId id="400"/>
            <p14:sldId id="405"/>
            <p14:sldId id="402"/>
            <p14:sldId id="404"/>
            <p14:sldId id="403"/>
            <p14:sldId id="408"/>
            <p14:sldId id="406"/>
            <p14:sldId id="407"/>
            <p14:sldId id="412"/>
            <p14:sldId id="409"/>
            <p14:sldId id="410"/>
            <p14:sldId id="411"/>
          </p14:sldIdLst>
        </p14:section>
        <p14:section name="Conclusion" id="{10E03AB1-9AA8-4E86-9A64-D741901E50A2}">
          <p14:sldIdLst>
            <p14:sldId id="349"/>
            <p14:sldId id="3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1A8AFA"/>
    <a:srgbClr val="B68A0E"/>
    <a:srgbClr val="F29B60"/>
    <a:srgbClr val="FFF0D9"/>
    <a:srgbClr val="FFA72A"/>
    <a:srgbClr val="F0F5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32" autoAdjust="0"/>
    <p:restoredTop sz="95244" autoAdjust="0"/>
  </p:normalViewPr>
  <p:slideViewPr>
    <p:cSldViewPr>
      <p:cViewPr varScale="1">
        <p:scale>
          <a:sx n="79" d="100"/>
          <a:sy n="79" d="100"/>
        </p:scale>
        <p:origin x="413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15-Feb-18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15-Feb-18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1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15-Feb-18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2" descr="Academy">
            <a:extLst>
              <a:ext uri="{FF2B5EF4-FFF2-40B4-BE49-F238E27FC236}">
                <a16:creationId xmlns:a16="http://schemas.microsoft.com/office/drawing/2014/main" id="{409CBDA6-FF07-4126-AB0C-3FBB19DE07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2" descr="Academy">
            <a:extLst>
              <a:ext uri="{FF2B5EF4-FFF2-40B4-BE49-F238E27FC236}">
                <a16:creationId xmlns:a16="http://schemas.microsoft.com/office/drawing/2014/main" id="{8C13E39C-EDDF-4E0A-B6E2-17704F2A41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04800"/>
            <a:ext cx="2838500" cy="58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58301">
            <a:off x="940577" y="3503318"/>
            <a:ext cx="5494586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8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8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026" name="Picture 2" descr="Academy">
            <a:extLst>
              <a:ext uri="{FF2B5EF4-FFF2-40B4-BE49-F238E27FC236}">
                <a16:creationId xmlns:a16="http://schemas.microsoft.com/office/drawing/2014/main" id="{F6FA964B-A5A1-4D8A-9B76-3C41FD5D40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ingsland.academ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yptokitties.c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nosis/MultiSigWalle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allet-website.gnosis.pm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ngsland.academ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hereum/Nethereum" TargetMode="External"/><Relationship Id="rId2" Type="http://schemas.openxmlformats.org/officeDocument/2006/relationships/hyperlink" Target="https://github.com/ethereum/wiki/wiki/JavaScript-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hyperlink" Target="https://github.com/ethereum/web3.py" TargetMode="External"/><Relationship Id="rId4" Type="http://schemas.openxmlformats.org/officeDocument/2006/relationships/hyperlink" Target="https://github.com/web3j/web3j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hyperlink" Target="https://github.com/ConsenSys/eth-lightwal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6212" y="531776"/>
            <a:ext cx="10043900" cy="1342138"/>
          </a:xfrm>
        </p:spPr>
        <p:txBody>
          <a:bodyPr>
            <a:normAutofit/>
          </a:bodyPr>
          <a:lstStyle/>
          <a:p>
            <a:r>
              <a:rPr lang="en-US" noProof="1"/>
              <a:t>DApps</a:t>
            </a:r>
            <a:r>
              <a:rPr lang="en-US" dirty="0"/>
              <a:t> Architectures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1866088"/>
            <a:ext cx="10043900" cy="2124507"/>
          </a:xfrm>
        </p:spPr>
        <p:txBody>
          <a:bodyPr>
            <a:normAutofit/>
          </a:bodyPr>
          <a:lstStyle/>
          <a:p>
            <a:r>
              <a:rPr lang="en-US" noProof="1"/>
              <a:t>DApps</a:t>
            </a:r>
            <a:r>
              <a:rPr lang="en-US" dirty="0"/>
              <a:t>: Architectures, Connecting</a:t>
            </a:r>
            <a:br>
              <a:rPr lang="en-US" dirty="0"/>
            </a:br>
            <a:r>
              <a:rPr lang="en-US" dirty="0"/>
              <a:t>Wallets, The Web3 API, Client-Side and Server Side Interaction with Ethereum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48927" y="5596786"/>
            <a:ext cx="3187613" cy="36355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Academy School of Blockchain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48927" y="5956421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http://kingsland.academy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0A760C3-DE2A-4C15-91F2-26B569F04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956" y="4624819"/>
            <a:ext cx="3187613" cy="525135"/>
          </a:xfrm>
        </p:spPr>
        <p:txBody>
          <a:bodyPr/>
          <a:lstStyle/>
          <a:p>
            <a:r>
              <a:rPr lang="en-US" noProof="1"/>
              <a:t>Svetlin Nakov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ADBE6D8-EC94-4623-97B8-FEBE125B1E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957" y="5113190"/>
            <a:ext cx="3187614" cy="444343"/>
          </a:xfrm>
        </p:spPr>
        <p:txBody>
          <a:bodyPr/>
          <a:lstStyle/>
          <a:p>
            <a:r>
              <a:rPr lang="en-US" dirty="0"/>
              <a:t>Senior Technical Trainer</a:t>
            </a:r>
          </a:p>
        </p:txBody>
      </p:sp>
      <p:pic>
        <p:nvPicPr>
          <p:cNvPr id="9" name="Picture 2" descr="Academy">
            <a:extLst>
              <a:ext uri="{FF2B5EF4-FFF2-40B4-BE49-F238E27FC236}">
                <a16:creationId xmlns:a16="http://schemas.microsoft.com/office/drawing/2014/main" id="{891F7FDE-2EC2-4C96-A35A-C4683B8E4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5" y="609038"/>
            <a:ext cx="3187613" cy="65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B0FA208-787F-4861-90CA-FE00E0A9A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8212" y="4178115"/>
            <a:ext cx="5410200" cy="214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5306E00-CACD-442A-B4D9-D5053491CAB2}"/>
              </a:ext>
            </a:extLst>
          </p:cNvPr>
          <p:cNvGrpSpPr/>
          <p:nvPr/>
        </p:nvGrpSpPr>
        <p:grpSpPr>
          <a:xfrm>
            <a:off x="4908085" y="1137754"/>
            <a:ext cx="2514599" cy="3704879"/>
            <a:chOff x="4748120" y="1186394"/>
            <a:chExt cx="2514599" cy="3704879"/>
          </a:xfrm>
        </p:grpSpPr>
        <p:sp>
          <p:nvSpPr>
            <p:cNvPr id="18" name="Rounded Rectangle 8">
              <a:extLst>
                <a:ext uri="{FF2B5EF4-FFF2-40B4-BE49-F238E27FC236}">
                  <a16:creationId xmlns:a16="http://schemas.microsoft.com/office/drawing/2014/main" id="{953BCB7A-AB74-4485-9D96-C541C28CD99F}"/>
                </a:ext>
              </a:extLst>
            </p:cNvPr>
            <p:cNvSpPr/>
            <p:nvPr/>
          </p:nvSpPr>
          <p:spPr>
            <a:xfrm>
              <a:off x="4748120" y="1186394"/>
              <a:ext cx="2514599" cy="2416978"/>
            </a:xfrm>
            <a:prstGeom prst="roundRect">
              <a:avLst>
                <a:gd name="adj" fmla="val 7431"/>
              </a:avLst>
            </a:prstGeom>
            <a:solidFill>
              <a:schemeClr val="accent2">
                <a:lumMod val="50000"/>
                <a:alpha val="5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lnSpc>
                  <a:spcPct val="105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Client App </a:t>
              </a:r>
              <a:r>
                <a:rPr lang="en-US" sz="32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(front-end)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6D8F5EF-51C6-4F66-A046-881FEDA2D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27612" y="1330590"/>
              <a:ext cx="1066892" cy="106689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39F67B4-8312-4DF1-B060-E59E7D16B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5424" y="1490925"/>
              <a:ext cx="829128" cy="82912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D24C71-D4AC-46E7-9753-E179E17EF457}"/>
                </a:ext>
              </a:extLst>
            </p:cNvPr>
            <p:cNvSpPr txBox="1"/>
            <p:nvPr/>
          </p:nvSpPr>
          <p:spPr>
            <a:xfrm>
              <a:off x="5405906" y="4244942"/>
              <a:ext cx="8063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</a:rPr>
                <a:t>JS</a:t>
              </a:r>
              <a:br>
                <a:rPr lang="en-US" sz="1800" b="1" dirty="0">
                  <a:solidFill>
                    <a:schemeClr val="bg1"/>
                  </a:solidFill>
                </a:rPr>
              </a:br>
              <a:r>
                <a:rPr lang="en-US" sz="1800" b="1" dirty="0">
                  <a:solidFill>
                    <a:schemeClr val="bg1"/>
                  </a:solidFill>
                </a:rPr>
                <a:t>Wallet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E7774B-0D53-4996-A667-52F6CC69D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BAF189-BB8C-463A-9461-72831915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Interaction through </a:t>
            </a:r>
            <a:r>
              <a:rPr lang="en-US" noProof="1"/>
              <a:t>MetaMask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B6B0B444-0DED-4A5C-8EB2-FAADFA48D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5605365"/>
            <a:ext cx="11804822" cy="11107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MetaMask to protect private keys and sign transactions client-side</a:t>
            </a:r>
          </a:p>
          <a:p>
            <a:r>
              <a:rPr lang="en-US" dirty="0"/>
              <a:t>MetaMask is currently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unavailable on mobile devices</a:t>
            </a:r>
            <a:r>
              <a:rPr lang="en-US" dirty="0"/>
              <a:t>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4CF0017-EB88-468C-8359-FCC63B765F89}"/>
              </a:ext>
            </a:extLst>
          </p:cNvPr>
          <p:cNvGrpSpPr/>
          <p:nvPr/>
        </p:nvGrpSpPr>
        <p:grpSpPr>
          <a:xfrm>
            <a:off x="8591180" y="1094360"/>
            <a:ext cx="2971800" cy="4296007"/>
            <a:chOff x="8514444" y="1143000"/>
            <a:chExt cx="2971800" cy="4296007"/>
          </a:xfrm>
        </p:grpSpPr>
        <p:sp>
          <p:nvSpPr>
            <p:cNvPr id="7" name="Rounded Rectangle 8">
              <a:extLst>
                <a:ext uri="{FF2B5EF4-FFF2-40B4-BE49-F238E27FC236}">
                  <a16:creationId xmlns:a16="http://schemas.microsoft.com/office/drawing/2014/main" id="{523BA6BA-530E-486F-8F9D-D229F06E68C9}"/>
                </a:ext>
              </a:extLst>
            </p:cNvPr>
            <p:cNvSpPr/>
            <p:nvPr/>
          </p:nvSpPr>
          <p:spPr>
            <a:xfrm>
              <a:off x="8514444" y="1143000"/>
              <a:ext cx="2971800" cy="4296007"/>
            </a:xfrm>
            <a:prstGeom prst="roundRect">
              <a:avLst>
                <a:gd name="adj" fmla="val 5914"/>
              </a:avLst>
            </a:prstGeom>
            <a:solidFill>
              <a:schemeClr val="accent2">
                <a:lumMod val="50000"/>
                <a:alpha val="5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bg-BG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8" name="Picture 2" descr="Резултат с изображение за blockchain icon">
              <a:extLst>
                <a:ext uri="{FF2B5EF4-FFF2-40B4-BE49-F238E27FC236}">
                  <a16:creationId xmlns:a16="http://schemas.microsoft.com/office/drawing/2014/main" id="{B617626D-2083-4911-96ED-B01B66EAC7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1795" y="2175092"/>
              <a:ext cx="2256549" cy="2256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98AE2F-8C90-47D5-B54A-6D4B6A9AF622}"/>
                </a:ext>
              </a:extLst>
            </p:cNvPr>
            <p:cNvSpPr txBox="1"/>
            <p:nvPr/>
          </p:nvSpPr>
          <p:spPr>
            <a:xfrm>
              <a:off x="8575276" y="1258112"/>
              <a:ext cx="285001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</a:rPr>
                <a:t>geth</a:t>
              </a:r>
              <a:r>
                <a:rPr lang="en-US" sz="2800" dirty="0"/>
                <a:t> / </a:t>
              </a:r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</a:rPr>
                <a:t>Parity </a:t>
              </a:r>
              <a:r>
                <a:rPr lang="en-US" sz="2800" dirty="0"/>
                <a:t>node</a:t>
              </a:r>
            </a:p>
            <a:p>
              <a:pPr algn="ctr"/>
              <a:r>
                <a:rPr lang="en-US" sz="2800" dirty="0"/>
                <a:t>at the server-side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01EA79-2F35-430A-8676-6C4E92E50E09}"/>
                </a:ext>
              </a:extLst>
            </p:cNvPr>
            <p:cNvSpPr txBox="1"/>
            <p:nvPr/>
          </p:nvSpPr>
          <p:spPr>
            <a:xfrm>
              <a:off x="8724544" y="4390416"/>
              <a:ext cx="255146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Or remote </a:t>
              </a:r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</a:rPr>
                <a:t>RPC</a:t>
              </a:r>
              <a:r>
                <a:rPr lang="en-US" sz="2800" dirty="0"/>
                <a:t>,</a:t>
              </a:r>
              <a:br>
                <a:rPr lang="en-US" sz="2800" dirty="0"/>
              </a:br>
              <a:r>
                <a:rPr lang="en-US" sz="2800" dirty="0"/>
                <a:t>e.g. api.infura.io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12C641-BD99-4D6F-98D5-0FD110F90DCA}"/>
              </a:ext>
            </a:extLst>
          </p:cNvPr>
          <p:cNvGrpSpPr/>
          <p:nvPr/>
        </p:nvGrpSpPr>
        <p:grpSpPr>
          <a:xfrm>
            <a:off x="3604304" y="1799616"/>
            <a:ext cx="1303781" cy="536899"/>
            <a:chOff x="3528104" y="1848256"/>
            <a:chExt cx="1303781" cy="53689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B5E7AEB-B846-48B8-BA5B-162B695C3C35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3528104" y="2385155"/>
              <a:ext cx="130378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971344-93A6-4A87-958E-F59BD0719351}"/>
                </a:ext>
              </a:extLst>
            </p:cNvPr>
            <p:cNvSpPr txBox="1"/>
            <p:nvPr/>
          </p:nvSpPr>
          <p:spPr>
            <a:xfrm>
              <a:off x="3693300" y="1848256"/>
              <a:ext cx="949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HTTP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984CFB-94D1-4E62-886C-0B6CF1FB3025}"/>
              </a:ext>
            </a:extLst>
          </p:cNvPr>
          <p:cNvGrpSpPr/>
          <p:nvPr/>
        </p:nvGrpSpPr>
        <p:grpSpPr>
          <a:xfrm>
            <a:off x="625208" y="1120090"/>
            <a:ext cx="2971800" cy="4256055"/>
            <a:chOff x="490640" y="1168730"/>
            <a:chExt cx="2971800" cy="4256055"/>
          </a:xfrm>
        </p:grpSpPr>
        <p:sp>
          <p:nvSpPr>
            <p:cNvPr id="24" name="Rounded Rectangle 8">
              <a:extLst>
                <a:ext uri="{FF2B5EF4-FFF2-40B4-BE49-F238E27FC236}">
                  <a16:creationId xmlns:a16="http://schemas.microsoft.com/office/drawing/2014/main" id="{84EC53FE-32B4-49AC-B3CE-9337C528F7E0}"/>
                </a:ext>
              </a:extLst>
            </p:cNvPr>
            <p:cNvSpPr/>
            <p:nvPr/>
          </p:nvSpPr>
          <p:spPr>
            <a:xfrm>
              <a:off x="490640" y="1168730"/>
              <a:ext cx="2971800" cy="4256055"/>
            </a:xfrm>
            <a:prstGeom prst="roundRect">
              <a:avLst>
                <a:gd name="adj" fmla="val 13448"/>
              </a:avLst>
            </a:prstGeom>
            <a:solidFill>
              <a:schemeClr val="accent2">
                <a:lumMod val="50000"/>
                <a:alpha val="5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Backend App</a:t>
              </a: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0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(JS / Java / C# / Python / PHP / Ruby / Go / …)</a:t>
              </a:r>
              <a:endParaRPr lang="bg-BG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bg-BG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bg-BG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bg-BG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25" name="Picture 2" descr="Резултат с изображение за database icon">
              <a:extLst>
                <a:ext uri="{FF2B5EF4-FFF2-40B4-BE49-F238E27FC236}">
                  <a16:creationId xmlns:a16="http://schemas.microsoft.com/office/drawing/2014/main" id="{948D196D-2657-4AC5-A1D0-C440194428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324" y="4186305"/>
              <a:ext cx="904930" cy="904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90C3DC-4A22-4E0D-B78B-6FE209E9A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06890" y="4194011"/>
              <a:ext cx="891922" cy="89192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53CA1A3-D79F-43E4-B2E1-963F7FA58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97480" y="2801408"/>
              <a:ext cx="1267932" cy="1257452"/>
            </a:xfrm>
            <a:prstGeom prst="rect">
              <a:avLst/>
            </a:prstGeom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194330-67DF-450F-9CC1-F2BB7CB8012F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6711640" y="4770131"/>
            <a:ext cx="186130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FA09B32-032B-4F3B-8C1C-640B2F1C8062}"/>
              </a:ext>
            </a:extLst>
          </p:cNvPr>
          <p:cNvSpPr txBox="1"/>
          <p:nvPr/>
        </p:nvSpPr>
        <p:spPr>
          <a:xfrm>
            <a:off x="7307614" y="4200476"/>
            <a:ext cx="838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RPC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D3340AB-A0AE-4169-B740-6A8DF5A769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8160" y="4164116"/>
            <a:ext cx="1083480" cy="1212029"/>
          </a:xfrm>
          <a:prstGeom prst="roundRect">
            <a:avLst>
              <a:gd name="adj" fmla="val 2502"/>
            </a:avLst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DA6B394-DA56-46FA-80AA-66A83A76DE57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>
            <a:off x="6165385" y="3554732"/>
            <a:ext cx="4515" cy="6093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39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423FAD-36BD-465D-897B-7B9E4843B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62D7-9238-4CEC-9B71-864B70C88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noProof="1"/>
              <a:t>CryptoKitties</a:t>
            </a:r>
            <a:r>
              <a:rPr lang="en-US" dirty="0"/>
              <a:t> Game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Goal</a:t>
            </a:r>
            <a:r>
              <a:rPr lang="en-US" dirty="0"/>
              <a:t>: view, purchase, breed and sell collectable items (kitties)</a:t>
            </a:r>
          </a:p>
          <a:p>
            <a:pPr lvl="2"/>
            <a:r>
              <a:rPr lang="en-US" dirty="0">
                <a:hlinkClick r:id="rId2"/>
              </a:rPr>
              <a:t>https://www.cryptokitties.co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Site visitors</a:t>
            </a:r>
            <a:r>
              <a:rPr lang="en-US" dirty="0"/>
              <a:t> can browse the kitties, published on the blockchain</a:t>
            </a:r>
          </a:p>
          <a:p>
            <a:pPr lvl="2"/>
            <a:r>
              <a:rPr lang="en-US" dirty="0"/>
              <a:t>Server-side logic reads the kitties from the blockchain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Registered users </a:t>
            </a:r>
            <a:r>
              <a:rPr lang="en-US" dirty="0"/>
              <a:t>can purchase / sell kitties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MetaMask</a:t>
            </a:r>
            <a:r>
              <a:rPr lang="en-US" dirty="0"/>
              <a:t> is used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sign transactions </a:t>
            </a:r>
            <a:r>
              <a:rPr lang="en-US" dirty="0"/>
              <a:t>/ interact with smart contracts</a:t>
            </a:r>
            <a:endParaRPr lang="bg-BG" dirty="0"/>
          </a:p>
          <a:p>
            <a:pPr lvl="2"/>
            <a:r>
              <a:rPr lang="en-US" dirty="0"/>
              <a:t>MetaMask addon provides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Injected Web3 API</a:t>
            </a:r>
            <a:r>
              <a:rPr lang="en-US" dirty="0"/>
              <a:t>" inside the browser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B9A3CB-2906-4AE4-AC30-7B5822AE1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Scenario for MetaMask Interaction</a:t>
            </a:r>
          </a:p>
        </p:txBody>
      </p:sp>
    </p:spTree>
    <p:extLst>
      <p:ext uri="{BB962C8B-B14F-4D97-AF65-F5344CB8AC3E}">
        <p14:creationId xmlns:p14="http://schemas.microsoft.com/office/powerpoint/2010/main" val="218341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7F704E31-5386-4630-AEF3-66A5464A7D2A}"/>
              </a:ext>
            </a:extLst>
          </p:cNvPr>
          <p:cNvGrpSpPr/>
          <p:nvPr/>
        </p:nvGrpSpPr>
        <p:grpSpPr>
          <a:xfrm>
            <a:off x="4160458" y="3545879"/>
            <a:ext cx="4372354" cy="780823"/>
            <a:chOff x="4160458" y="3545879"/>
            <a:chExt cx="4372354" cy="780823"/>
          </a:xfrm>
        </p:grpSpPr>
        <p:sp>
          <p:nvSpPr>
            <p:cNvPr id="63" name="Arrow: Bent-Up 62">
              <a:extLst>
                <a:ext uri="{FF2B5EF4-FFF2-40B4-BE49-F238E27FC236}">
                  <a16:creationId xmlns:a16="http://schemas.microsoft.com/office/drawing/2014/main" id="{E75B20EC-C340-4E5A-AAA0-4BFEF2C3F6C1}"/>
                </a:ext>
              </a:extLst>
            </p:cNvPr>
            <p:cNvSpPr/>
            <p:nvPr/>
          </p:nvSpPr>
          <p:spPr>
            <a:xfrm rot="5400000" flipH="1">
              <a:off x="5956223" y="1750114"/>
              <a:ext cx="780823" cy="4372354"/>
            </a:xfrm>
            <a:prstGeom prst="bentUpArrow">
              <a:avLst>
                <a:gd name="adj1" fmla="val 18392"/>
                <a:gd name="adj2" fmla="val 29085"/>
                <a:gd name="adj3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B49BB5D-08C8-4FF9-86A8-B1759C9076BB}"/>
                </a:ext>
              </a:extLst>
            </p:cNvPr>
            <p:cNvSpPr txBox="1"/>
            <p:nvPr/>
          </p:nvSpPr>
          <p:spPr>
            <a:xfrm>
              <a:off x="4722812" y="3844447"/>
              <a:ext cx="30900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Send confirmed payout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AE2E95-3CD9-4D66-9BF1-6772CAFE0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8D0472-B42F-4294-8209-6D6F5AF5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Multi-Signature Interaction with the Blockchain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B9B425A-219C-492C-AD96-06DF4AE2F0EA}"/>
              </a:ext>
            </a:extLst>
          </p:cNvPr>
          <p:cNvGrpSpPr/>
          <p:nvPr/>
        </p:nvGrpSpPr>
        <p:grpSpPr>
          <a:xfrm>
            <a:off x="566595" y="1126248"/>
            <a:ext cx="2514599" cy="2266727"/>
            <a:chOff x="684212" y="2395482"/>
            <a:chExt cx="2514599" cy="2266727"/>
          </a:xfrm>
        </p:grpSpPr>
        <p:sp>
          <p:nvSpPr>
            <p:cNvPr id="5" name="Rounded Rectangle 8">
              <a:extLst>
                <a:ext uri="{FF2B5EF4-FFF2-40B4-BE49-F238E27FC236}">
                  <a16:creationId xmlns:a16="http://schemas.microsoft.com/office/drawing/2014/main" id="{36297143-91DA-4725-8B0C-38430F4F27D7}"/>
                </a:ext>
              </a:extLst>
            </p:cNvPr>
            <p:cNvSpPr/>
            <p:nvPr/>
          </p:nvSpPr>
          <p:spPr>
            <a:xfrm>
              <a:off x="684212" y="2395482"/>
              <a:ext cx="2514599" cy="2266727"/>
            </a:xfrm>
            <a:prstGeom prst="roundRect">
              <a:avLst>
                <a:gd name="adj" fmla="val 7045"/>
              </a:avLst>
            </a:prstGeom>
            <a:solidFill>
              <a:schemeClr val="accent2">
                <a:lumMod val="50000"/>
                <a:alpha val="5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Client App </a:t>
              </a:r>
              <a:r>
                <a:rPr lang="en-US" sz="2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(front-end)</a:t>
              </a: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bg-BG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FB16AE-76A6-476E-9FBE-C41336A8D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01538" y="3458913"/>
              <a:ext cx="1042394" cy="104239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4A1BF0-DA6A-49D7-A09C-28A3AFDD4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4068" y="3603873"/>
              <a:ext cx="807396" cy="807396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7E752A-A300-44E6-8BB3-93527346F760}"/>
              </a:ext>
            </a:extLst>
          </p:cNvPr>
          <p:cNvGrpSpPr/>
          <p:nvPr/>
        </p:nvGrpSpPr>
        <p:grpSpPr>
          <a:xfrm>
            <a:off x="4722811" y="4698962"/>
            <a:ext cx="3599769" cy="588133"/>
            <a:chOff x="4730022" y="4651569"/>
            <a:chExt cx="3715672" cy="588133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9CAD23C-DB94-4621-BC97-15F24539CFC1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4730022" y="4651569"/>
              <a:ext cx="3715672" cy="0"/>
            </a:xfrm>
            <a:prstGeom prst="straightConnector1">
              <a:avLst/>
            </a:prstGeom>
            <a:ln w="635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4AA83E-DD6F-4FFC-B2EE-A551898319AD}"/>
                </a:ext>
              </a:extLst>
            </p:cNvPr>
            <p:cNvSpPr txBox="1"/>
            <p:nvPr/>
          </p:nvSpPr>
          <p:spPr>
            <a:xfrm>
              <a:off x="6170186" y="4654927"/>
              <a:ext cx="8386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RPC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307C41-84B3-457C-9EFA-08A1B4E45C78}"/>
              </a:ext>
            </a:extLst>
          </p:cNvPr>
          <p:cNvGrpSpPr/>
          <p:nvPr/>
        </p:nvGrpSpPr>
        <p:grpSpPr>
          <a:xfrm>
            <a:off x="8532812" y="1190393"/>
            <a:ext cx="2971800" cy="4296007"/>
            <a:chOff x="8514444" y="1143000"/>
            <a:chExt cx="2971800" cy="4296007"/>
          </a:xfrm>
        </p:grpSpPr>
        <p:sp>
          <p:nvSpPr>
            <p:cNvPr id="23" name="Rounded Rectangle 8">
              <a:extLst>
                <a:ext uri="{FF2B5EF4-FFF2-40B4-BE49-F238E27FC236}">
                  <a16:creationId xmlns:a16="http://schemas.microsoft.com/office/drawing/2014/main" id="{ECBD649B-6488-454F-A322-6C1042BB517D}"/>
                </a:ext>
              </a:extLst>
            </p:cNvPr>
            <p:cNvSpPr/>
            <p:nvPr/>
          </p:nvSpPr>
          <p:spPr>
            <a:xfrm>
              <a:off x="8514444" y="1143000"/>
              <a:ext cx="2971800" cy="4296007"/>
            </a:xfrm>
            <a:prstGeom prst="roundRect">
              <a:avLst>
                <a:gd name="adj" fmla="val 5914"/>
              </a:avLst>
            </a:prstGeom>
            <a:solidFill>
              <a:schemeClr val="accent2">
                <a:lumMod val="50000"/>
                <a:alpha val="5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bg-BG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21" name="Picture 2" descr="Резултат с изображение за blockchain icon">
              <a:extLst>
                <a:ext uri="{FF2B5EF4-FFF2-40B4-BE49-F238E27FC236}">
                  <a16:creationId xmlns:a16="http://schemas.microsoft.com/office/drawing/2014/main" id="{5F690DFB-DB5D-48DD-A5BB-FB32E407C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1795" y="2175092"/>
              <a:ext cx="2256549" cy="2256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5F2C24-ED18-4674-A88A-7BD19DB13FE4}"/>
                </a:ext>
              </a:extLst>
            </p:cNvPr>
            <p:cNvSpPr txBox="1"/>
            <p:nvPr/>
          </p:nvSpPr>
          <p:spPr>
            <a:xfrm>
              <a:off x="9016963" y="1258112"/>
              <a:ext cx="196662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Local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</a:rPr>
                <a:t>geth</a:t>
              </a:r>
              <a:r>
                <a:rPr lang="en-US" sz="2800" dirty="0"/>
                <a:t> /</a:t>
              </a:r>
              <a:br>
                <a:rPr lang="en-US" sz="2800" dirty="0"/>
              </a:br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</a:rPr>
                <a:t>Parity</a:t>
              </a:r>
              <a:r>
                <a:rPr lang="en-US" sz="2800" dirty="0"/>
                <a:t> node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4CE920-DC0D-467A-A0C8-59FE793F528F}"/>
                </a:ext>
              </a:extLst>
            </p:cNvPr>
            <p:cNvSpPr txBox="1"/>
            <p:nvPr/>
          </p:nvSpPr>
          <p:spPr>
            <a:xfrm>
              <a:off x="8724544" y="4390416"/>
              <a:ext cx="255146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Or remote </a:t>
              </a:r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</a:rPr>
                <a:t>RPC</a:t>
              </a:r>
              <a:r>
                <a:rPr lang="en-US" sz="2800" dirty="0"/>
                <a:t>,</a:t>
              </a:r>
              <a:br>
                <a:rPr lang="en-US" sz="2800" dirty="0"/>
              </a:br>
              <a:r>
                <a:rPr lang="en-US" sz="2800" dirty="0"/>
                <a:t>e.g. api.infura.io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A81714-C600-41FC-92E8-5BAA9668B854}"/>
              </a:ext>
            </a:extLst>
          </p:cNvPr>
          <p:cNvGrpSpPr/>
          <p:nvPr/>
        </p:nvGrpSpPr>
        <p:grpSpPr>
          <a:xfrm>
            <a:off x="3081194" y="1665681"/>
            <a:ext cx="1850762" cy="593931"/>
            <a:chOff x="3081194" y="1618288"/>
            <a:chExt cx="1850762" cy="59393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09FEB54-3F98-4876-9B0F-EDCD0BA1061E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3081194" y="2204308"/>
              <a:ext cx="1850762" cy="791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3B73D0-0785-4016-81AA-AE723D4B38E3}"/>
                </a:ext>
              </a:extLst>
            </p:cNvPr>
            <p:cNvSpPr txBox="1"/>
            <p:nvPr/>
          </p:nvSpPr>
          <p:spPr>
            <a:xfrm>
              <a:off x="3388500" y="1618288"/>
              <a:ext cx="9494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HTTP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2B57F8-C3A0-45C6-B2B0-35BD4A885D6F}"/>
              </a:ext>
            </a:extLst>
          </p:cNvPr>
          <p:cNvGrpSpPr/>
          <p:nvPr/>
        </p:nvGrpSpPr>
        <p:grpSpPr>
          <a:xfrm>
            <a:off x="2667240" y="3846805"/>
            <a:ext cx="2055571" cy="1704313"/>
            <a:chOff x="1527328" y="3820336"/>
            <a:chExt cx="1831586" cy="1545111"/>
          </a:xfrm>
        </p:grpSpPr>
        <p:pic>
          <p:nvPicPr>
            <p:cNvPr id="24" name="Picture 10" descr="Свързано изображение">
              <a:extLst>
                <a:ext uri="{FF2B5EF4-FFF2-40B4-BE49-F238E27FC236}">
                  <a16:creationId xmlns:a16="http://schemas.microsoft.com/office/drawing/2014/main" id="{7D300F97-24D0-4944-8AEA-DC88DB81A3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7328" y="3820336"/>
              <a:ext cx="1831586" cy="1545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0BA707-07D3-4D02-8A18-F93612BD8BCC}"/>
                </a:ext>
              </a:extLst>
            </p:cNvPr>
            <p:cNvSpPr txBox="1"/>
            <p:nvPr/>
          </p:nvSpPr>
          <p:spPr>
            <a:xfrm>
              <a:off x="1751630" y="4396568"/>
              <a:ext cx="11448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Multi-Sig</a:t>
              </a:r>
              <a:br>
                <a:rPr lang="en-US" sz="2000" b="1" dirty="0">
                  <a:solidFill>
                    <a:schemeClr val="bg1"/>
                  </a:solidFill>
                </a:rPr>
              </a:br>
              <a:r>
                <a:rPr lang="en-US" sz="2000" b="1" dirty="0">
                  <a:solidFill>
                    <a:schemeClr val="bg1"/>
                  </a:solidFill>
                </a:rPr>
                <a:t>Wallet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1096CE-1733-4ED0-A8E2-4A6B3AAE4C36}"/>
              </a:ext>
            </a:extLst>
          </p:cNvPr>
          <p:cNvGrpSpPr/>
          <p:nvPr/>
        </p:nvGrpSpPr>
        <p:grpSpPr>
          <a:xfrm>
            <a:off x="4931956" y="1152643"/>
            <a:ext cx="2971800" cy="2198116"/>
            <a:chOff x="4084875" y="1319058"/>
            <a:chExt cx="2971800" cy="2198116"/>
          </a:xfrm>
        </p:grpSpPr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01004BDF-1A54-485E-B717-E19F03DCA329}"/>
                </a:ext>
              </a:extLst>
            </p:cNvPr>
            <p:cNvSpPr/>
            <p:nvPr/>
          </p:nvSpPr>
          <p:spPr>
            <a:xfrm>
              <a:off x="4084875" y="1319058"/>
              <a:ext cx="2971800" cy="2198116"/>
            </a:xfrm>
            <a:prstGeom prst="roundRect">
              <a:avLst>
                <a:gd name="adj" fmla="val 5586"/>
              </a:avLst>
            </a:prstGeom>
            <a:solidFill>
              <a:schemeClr val="accent2">
                <a:lumMod val="50000"/>
                <a:alpha val="5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Backend App</a:t>
              </a: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0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(JS / Java / C# / Python / PHP / Ruby / Go / …)</a:t>
              </a: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bg-BG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1E4FE1B-74CD-409C-9187-750771F30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38380" y="2705912"/>
              <a:ext cx="660808" cy="655346"/>
            </a:xfrm>
            <a:prstGeom prst="rect">
              <a:avLst/>
            </a:prstGeom>
          </p:spPr>
        </p:pic>
        <p:pic>
          <p:nvPicPr>
            <p:cNvPr id="34" name="Picture 2" descr="Резултат с изображение за database icon">
              <a:extLst>
                <a:ext uri="{FF2B5EF4-FFF2-40B4-BE49-F238E27FC236}">
                  <a16:creationId xmlns:a16="http://schemas.microsoft.com/office/drawing/2014/main" id="{E6DAE7FE-8794-4B36-A031-671D4DA46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1356" y="2734721"/>
              <a:ext cx="618079" cy="618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842C623-7DC1-4789-BE80-F8254366F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83005" y="2715830"/>
              <a:ext cx="670114" cy="670114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FF204CA-597B-4F9F-BFF4-075EBC5A1220}"/>
              </a:ext>
            </a:extLst>
          </p:cNvPr>
          <p:cNvGrpSpPr/>
          <p:nvPr/>
        </p:nvGrpSpPr>
        <p:grpSpPr>
          <a:xfrm>
            <a:off x="1568002" y="3482502"/>
            <a:ext cx="1175197" cy="1374845"/>
            <a:chOff x="1568002" y="3482502"/>
            <a:chExt cx="1175197" cy="1374845"/>
          </a:xfrm>
        </p:grpSpPr>
        <p:sp>
          <p:nvSpPr>
            <p:cNvPr id="22" name="Arrow: Bent-Up 21">
              <a:extLst>
                <a:ext uri="{FF2B5EF4-FFF2-40B4-BE49-F238E27FC236}">
                  <a16:creationId xmlns:a16="http://schemas.microsoft.com/office/drawing/2014/main" id="{FAA3B96C-5362-4626-BD9D-161F8431EE4C}"/>
                </a:ext>
              </a:extLst>
            </p:cNvPr>
            <p:cNvSpPr/>
            <p:nvPr/>
          </p:nvSpPr>
          <p:spPr>
            <a:xfrm rot="5400000">
              <a:off x="1468178" y="3582326"/>
              <a:ext cx="1374845" cy="1175197"/>
            </a:xfrm>
            <a:prstGeom prst="bentUpArrow">
              <a:avLst>
                <a:gd name="adj1" fmla="val 13682"/>
                <a:gd name="adj2" fmla="val 19813"/>
                <a:gd name="adj3" fmla="val 343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B6DC1A7-6942-4418-99CA-29E7B8144364}"/>
                </a:ext>
              </a:extLst>
            </p:cNvPr>
            <p:cNvSpPr txBox="1"/>
            <p:nvPr/>
          </p:nvSpPr>
          <p:spPr>
            <a:xfrm>
              <a:off x="1738750" y="3552216"/>
              <a:ext cx="8034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Send</a:t>
              </a:r>
            </a:p>
            <a:p>
              <a:r>
                <a:rPr lang="en-US" dirty="0"/>
                <a:t>ETH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C5931E8-8B6A-4A65-A576-F9CAE3C26579}"/>
              </a:ext>
            </a:extLst>
          </p:cNvPr>
          <p:cNvGrpSpPr/>
          <p:nvPr/>
        </p:nvGrpSpPr>
        <p:grpSpPr>
          <a:xfrm>
            <a:off x="3271233" y="2568304"/>
            <a:ext cx="1660723" cy="1267097"/>
            <a:chOff x="3271233" y="2568304"/>
            <a:chExt cx="1660723" cy="1267097"/>
          </a:xfrm>
        </p:grpSpPr>
        <p:sp>
          <p:nvSpPr>
            <p:cNvPr id="39" name="Arrow: Bent-Up 38">
              <a:extLst>
                <a:ext uri="{FF2B5EF4-FFF2-40B4-BE49-F238E27FC236}">
                  <a16:creationId xmlns:a16="http://schemas.microsoft.com/office/drawing/2014/main" id="{95EEAAE5-AFB5-4848-8C3D-65EB95F78E8B}"/>
                </a:ext>
              </a:extLst>
            </p:cNvPr>
            <p:cNvSpPr/>
            <p:nvPr/>
          </p:nvSpPr>
          <p:spPr>
            <a:xfrm rot="10800000">
              <a:off x="3271233" y="2568304"/>
              <a:ext cx="1555611" cy="1267097"/>
            </a:xfrm>
            <a:prstGeom prst="bentUpArrow">
              <a:avLst>
                <a:gd name="adj1" fmla="val 12192"/>
                <a:gd name="adj2" fmla="val 20055"/>
                <a:gd name="adj3" fmla="val 398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6889EF-EE95-44A1-969A-F7A15D817BFC}"/>
                </a:ext>
              </a:extLst>
            </p:cNvPr>
            <p:cNvSpPr txBox="1"/>
            <p:nvPr/>
          </p:nvSpPr>
          <p:spPr>
            <a:xfrm>
              <a:off x="3761123" y="2705912"/>
              <a:ext cx="11708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Submit</a:t>
              </a:r>
            </a:p>
            <a:p>
              <a:r>
                <a:rPr lang="en-US" dirty="0"/>
                <a:t>payouts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8D860B0-B0EE-45AC-BED7-F84846A5CC82}"/>
              </a:ext>
            </a:extLst>
          </p:cNvPr>
          <p:cNvGrpSpPr/>
          <p:nvPr/>
        </p:nvGrpSpPr>
        <p:grpSpPr>
          <a:xfrm>
            <a:off x="763687" y="4935668"/>
            <a:ext cx="2144236" cy="1578620"/>
            <a:chOff x="763687" y="4935668"/>
            <a:chExt cx="2144236" cy="1578620"/>
          </a:xfrm>
        </p:grpSpPr>
        <p:sp>
          <p:nvSpPr>
            <p:cNvPr id="49" name="Rounded Rectangle 8">
              <a:extLst>
                <a:ext uri="{FF2B5EF4-FFF2-40B4-BE49-F238E27FC236}">
                  <a16:creationId xmlns:a16="http://schemas.microsoft.com/office/drawing/2014/main" id="{D700A50A-42C9-42EB-8338-DB4C49E88456}"/>
                </a:ext>
              </a:extLst>
            </p:cNvPr>
            <p:cNvSpPr/>
            <p:nvPr/>
          </p:nvSpPr>
          <p:spPr>
            <a:xfrm>
              <a:off x="763687" y="5820527"/>
              <a:ext cx="1831586" cy="693761"/>
            </a:xfrm>
            <a:prstGeom prst="roundRect">
              <a:avLst>
                <a:gd name="adj" fmla="val 5586"/>
              </a:avLst>
            </a:prstGeom>
            <a:solidFill>
              <a:schemeClr val="accent2">
                <a:lumMod val="50000"/>
                <a:alpha val="5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Verifier</a:t>
              </a:r>
              <a:endParaRPr lang="bg-BG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sp>
          <p:nvSpPr>
            <p:cNvPr id="53" name="Arrow: Bent-Up 52">
              <a:extLst>
                <a:ext uri="{FF2B5EF4-FFF2-40B4-BE49-F238E27FC236}">
                  <a16:creationId xmlns:a16="http://schemas.microsoft.com/office/drawing/2014/main" id="{CC9B6A74-58FF-411C-B42F-EF9852E20BFF}"/>
                </a:ext>
              </a:extLst>
            </p:cNvPr>
            <p:cNvSpPr/>
            <p:nvPr/>
          </p:nvSpPr>
          <p:spPr>
            <a:xfrm rot="5400000" flipH="1">
              <a:off x="1769073" y="4753647"/>
              <a:ext cx="780823" cy="1144866"/>
            </a:xfrm>
            <a:prstGeom prst="bentUpArrow">
              <a:avLst>
                <a:gd name="adj1" fmla="val 18392"/>
                <a:gd name="adj2" fmla="val 29085"/>
                <a:gd name="adj3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55B85B9-53C3-4F45-80CC-8F873872AEA3}"/>
                </a:ext>
              </a:extLst>
            </p:cNvPr>
            <p:cNvSpPr txBox="1"/>
            <p:nvPr/>
          </p:nvSpPr>
          <p:spPr>
            <a:xfrm>
              <a:off x="1719969" y="5326300"/>
              <a:ext cx="1187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Confirm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D715253-34EB-4DE1-8FE5-E920C140CDC4}"/>
              </a:ext>
            </a:extLst>
          </p:cNvPr>
          <p:cNvGrpSpPr/>
          <p:nvPr/>
        </p:nvGrpSpPr>
        <p:grpSpPr>
          <a:xfrm>
            <a:off x="4504292" y="4918957"/>
            <a:ext cx="2250528" cy="1582361"/>
            <a:chOff x="4504292" y="4918957"/>
            <a:chExt cx="2250528" cy="1582361"/>
          </a:xfrm>
        </p:grpSpPr>
        <p:sp>
          <p:nvSpPr>
            <p:cNvPr id="52" name="Rounded Rectangle 8">
              <a:extLst>
                <a:ext uri="{FF2B5EF4-FFF2-40B4-BE49-F238E27FC236}">
                  <a16:creationId xmlns:a16="http://schemas.microsoft.com/office/drawing/2014/main" id="{59C69BF5-0389-4794-8AAE-8E101D46B4C2}"/>
                </a:ext>
              </a:extLst>
            </p:cNvPr>
            <p:cNvSpPr/>
            <p:nvPr/>
          </p:nvSpPr>
          <p:spPr>
            <a:xfrm>
              <a:off x="4923234" y="5807557"/>
              <a:ext cx="1831586" cy="693761"/>
            </a:xfrm>
            <a:prstGeom prst="roundRect">
              <a:avLst>
                <a:gd name="adj" fmla="val 5586"/>
              </a:avLst>
            </a:prstGeom>
            <a:solidFill>
              <a:schemeClr val="accent2">
                <a:lumMod val="50000"/>
                <a:alpha val="5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Verifier</a:t>
              </a:r>
              <a:endParaRPr lang="bg-BG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sp>
          <p:nvSpPr>
            <p:cNvPr id="56" name="Arrow: Bent-Up 55">
              <a:extLst>
                <a:ext uri="{FF2B5EF4-FFF2-40B4-BE49-F238E27FC236}">
                  <a16:creationId xmlns:a16="http://schemas.microsoft.com/office/drawing/2014/main" id="{DAFE8F3A-ED60-4EEF-830C-3CD4461E2AE2}"/>
                </a:ext>
              </a:extLst>
            </p:cNvPr>
            <p:cNvSpPr/>
            <p:nvPr/>
          </p:nvSpPr>
          <p:spPr>
            <a:xfrm rot="5400000" flipH="1" flipV="1">
              <a:off x="4818264" y="4604985"/>
              <a:ext cx="780823" cy="1408767"/>
            </a:xfrm>
            <a:prstGeom prst="bentUpArrow">
              <a:avLst>
                <a:gd name="adj1" fmla="val 18392"/>
                <a:gd name="adj2" fmla="val 29085"/>
                <a:gd name="adj3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C33557E-F5BF-4E65-A51E-0372CBDE2518}"/>
                </a:ext>
              </a:extLst>
            </p:cNvPr>
            <p:cNvSpPr txBox="1"/>
            <p:nvPr/>
          </p:nvSpPr>
          <p:spPr>
            <a:xfrm flipH="1">
              <a:off x="4631657" y="5309589"/>
              <a:ext cx="1281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Confirm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984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5718A1-6EF4-4841-AB7B-50E0BFCAD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8B8E-D333-49CA-A029-A3F484DF4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increased security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multi-signature wallets </a:t>
            </a:r>
            <a:r>
              <a:rPr lang="en-US" dirty="0"/>
              <a:t>can be used</a:t>
            </a:r>
          </a:p>
          <a:p>
            <a:pPr lvl="1"/>
            <a:r>
              <a:rPr lang="en-US" dirty="0"/>
              <a:t>A multi-signature Ethereum wallet is a special smart-contract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hlinkClick r:id="rId2"/>
              </a:rPr>
              <a:t>https://github.com/gnosis/MultiSigWallet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Functionality </a:t>
            </a:r>
            <a:r>
              <a:rPr lang="en-US" dirty="0"/>
              <a:t>of multi-signature wallets</a:t>
            </a:r>
          </a:p>
          <a:p>
            <a:pPr lvl="1"/>
            <a:r>
              <a:rPr lang="en-US" dirty="0"/>
              <a:t>Configure wallet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owners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signatures</a:t>
            </a:r>
            <a:endParaRPr lang="en-US" dirty="0"/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Submit</a:t>
            </a:r>
            <a:r>
              <a:rPr lang="en-US" dirty="0"/>
              <a:t> a new transaction {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address</a:t>
            </a:r>
            <a:r>
              <a:rPr lang="en-US" dirty="0"/>
              <a:t> 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/>
              <a:t> 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 }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id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Confirm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revoke</a:t>
            </a:r>
            <a:r>
              <a:rPr lang="en-US" dirty="0"/>
              <a:t> transaction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Execute</a:t>
            </a:r>
            <a:r>
              <a:rPr lang="en-US" dirty="0"/>
              <a:t> transaction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en-US" dirty="0"/>
              <a:t> (after confirmed by enough owners)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5F27A1-48EC-404A-84D5-F16BA318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Multi-Signature Interaction with the Blockchain</a:t>
            </a:r>
          </a:p>
        </p:txBody>
      </p:sp>
    </p:spTree>
    <p:extLst>
      <p:ext uri="{BB962C8B-B14F-4D97-AF65-F5344CB8AC3E}">
        <p14:creationId xmlns:p14="http://schemas.microsoft.com/office/powerpoint/2010/main" val="412314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49B20A-DB58-4250-8991-B426B1132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8637-D8EF-468D-873B-EFF2EDF0A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Crypto Marketplace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Sellers</a:t>
            </a:r>
            <a:r>
              <a:rPr lang="en-US" dirty="0"/>
              <a:t> put some items for sale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Users </a:t>
            </a:r>
            <a:r>
              <a:rPr lang="en-US" dirty="0"/>
              <a:t>pay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marketplace multi-sig wallet address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Users </a:t>
            </a:r>
            <a:r>
              <a:rPr lang="en-US" dirty="0"/>
              <a:t>confirm the purchased items were delivered</a:t>
            </a:r>
          </a:p>
          <a:p>
            <a:pPr lvl="1"/>
            <a:r>
              <a:rPr lang="en-US" dirty="0"/>
              <a:t>Then the marketplace adds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payout transaction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multi-sig wallet address </a:t>
            </a:r>
            <a:r>
              <a:rPr lang="en-US" dirty="0">
                <a:sym typeface="Wingdings" panose="05000000000000000000" pitchFamily="2" charset="2"/>
              </a:rPr>
              <a:t> seller address</a:t>
            </a:r>
          </a:p>
          <a:p>
            <a:pPr lvl="1"/>
            <a:r>
              <a:rPr lang="en-US" dirty="0"/>
              <a:t>On a daily basis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another persons confirm </a:t>
            </a:r>
            <a:r>
              <a:rPr lang="en-US" dirty="0"/>
              <a:t>the waiting transactions</a:t>
            </a:r>
          </a:p>
          <a:p>
            <a:pPr lvl="2"/>
            <a:r>
              <a:rPr lang="en-US" dirty="0"/>
              <a:t>Finally, one person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sends</a:t>
            </a:r>
            <a:r>
              <a:rPr lang="en-US" dirty="0"/>
              <a:t> the confirmed transactions for the day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0A0F3A-B905-4EFB-A194-275D7163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Scenario for Multi-Signature</a:t>
            </a:r>
          </a:p>
        </p:txBody>
      </p:sp>
    </p:spTree>
    <p:extLst>
      <p:ext uri="{BB962C8B-B14F-4D97-AF65-F5344CB8AC3E}">
        <p14:creationId xmlns:p14="http://schemas.microsoft.com/office/powerpoint/2010/main" val="412323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46C5C0-9128-4E4E-89E3-C0E46CAF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894400"/>
            <a:ext cx="10363200" cy="820600"/>
          </a:xfrm>
        </p:spPr>
        <p:txBody>
          <a:bodyPr/>
          <a:lstStyle/>
          <a:p>
            <a:r>
              <a:rPr lang="en-US" dirty="0"/>
              <a:t>Multi-Signature Wallet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F435D8-25AF-466E-8993-F9E840D61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https://wallet-website.gnosis.pm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9F92E8-7603-4C64-8F25-1629A2573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13" y="1180544"/>
            <a:ext cx="6400800" cy="34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47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360363" indent="-360363">
              <a:lnSpc>
                <a:spcPts val="4000"/>
              </a:lnSpc>
            </a:pPr>
            <a:r>
              <a:rPr lang="en-US" sz="3200" dirty="0"/>
              <a:t>Decentralized apps on the Ethereum blockchain may implement</a:t>
            </a:r>
          </a:p>
          <a:p>
            <a:pPr marL="665109" lvl="1" indent="-360363">
              <a:lnSpc>
                <a:spcPts val="4000"/>
              </a:lnSpc>
            </a:pPr>
            <a:r>
              <a:rPr lang="en-US" sz="3000" dirty="0"/>
              <a:t>Server-side interaction with the blockchain 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server wallet</a:t>
            </a:r>
            <a:r>
              <a:rPr lang="en-US" sz="3000" dirty="0"/>
              <a:t>)</a:t>
            </a:r>
          </a:p>
          <a:p>
            <a:pPr marL="665109" lvl="1" indent="-360363">
              <a:lnSpc>
                <a:spcPts val="4000"/>
              </a:lnSpc>
            </a:pPr>
            <a:r>
              <a:rPr lang="en-US" sz="3000" dirty="0"/>
              <a:t>Client-side interaction with the blockchain 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JS wallet</a:t>
            </a:r>
            <a:r>
              <a:rPr lang="en-US" sz="3000" dirty="0"/>
              <a:t>)</a:t>
            </a:r>
          </a:p>
          <a:p>
            <a:pPr marL="665109" lvl="1" indent="-360363">
              <a:lnSpc>
                <a:spcPts val="4000"/>
              </a:lnSpc>
            </a:pPr>
            <a:r>
              <a:rPr lang="en-US" sz="3000" dirty="0"/>
              <a:t>Client-side interaction with the blockchain through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MetaMask</a:t>
            </a:r>
          </a:p>
          <a:p>
            <a:pPr marL="665109" lvl="1" indent="-360363">
              <a:lnSpc>
                <a:spcPts val="4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Multi-signature</a:t>
            </a:r>
            <a:r>
              <a:rPr lang="en-US" sz="3000" dirty="0"/>
              <a:t> interaction with the blockchain</a:t>
            </a:r>
            <a:br>
              <a:rPr lang="en-US" sz="3000" dirty="0"/>
            </a:br>
            <a:r>
              <a:rPr lang="en-US" sz="3000" dirty="0"/>
              <a:t>through a multi-sig wallet contract</a:t>
            </a:r>
            <a:endParaRPr lang="en-US" sz="30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3" name="Picture 2" descr="Summary">
            <a:extLst>
              <a:ext uri="{FF2B5EF4-FFF2-40B4-BE49-F238E27FC236}">
                <a16:creationId xmlns:a16="http://schemas.microsoft.com/office/drawing/2014/main" id="{697EF775-E6E4-48D9-ABD0-A6B3C7831C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28212" y="3962115"/>
            <a:ext cx="1702565" cy="233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DApps</a:t>
            </a:r>
            <a:r>
              <a:rPr lang="en-US" dirty="0"/>
              <a:t> Architectures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http://www.kingsland.academy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30" name="Picture 6" descr="Свързано изображение">
            <a:extLst>
              <a:ext uri="{FF2B5EF4-FFF2-40B4-BE49-F238E27FC236}">
                <a16:creationId xmlns:a16="http://schemas.microsoft.com/office/drawing/2014/main" id="{6AD010FD-6D1D-4F56-A922-87605770B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47675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6"/>
            <a:ext cx="11804822" cy="5437934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Architectures</a:t>
            </a:r>
            <a:r>
              <a:rPr lang="en-US" dirty="0"/>
              <a:t> for Decentralized Apps on Ethereum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Server-Side Interaction with the Blockchain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Server Wallet</a:t>
            </a:r>
            <a:r>
              <a:rPr lang="en-US" dirty="0"/>
              <a:t>)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Client-Side Interaction with the Blockchain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 Wallet</a:t>
            </a:r>
            <a:r>
              <a:rPr lang="en-US" dirty="0"/>
              <a:t>)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Client-Side Interaction through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MetaMask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Multi-Signature</a:t>
            </a:r>
            <a:r>
              <a:rPr lang="en-US" dirty="0"/>
              <a:t> Interaction with the Blockchain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D5E89C-D637-411C-B230-321135A36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7EC75E-4C18-4285-B50A-9107A6F4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Decentralized Blockchain Apps (</a:t>
            </a:r>
            <a:r>
              <a:rPr lang="en-US" sz="4400" noProof="1"/>
              <a:t>DApps</a:t>
            </a:r>
            <a:r>
              <a:rPr lang="en-US" sz="4400" dirty="0"/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17B326B-3412-4B4A-9A16-F54068ED6DD5}"/>
              </a:ext>
            </a:extLst>
          </p:cNvPr>
          <p:cNvGrpSpPr/>
          <p:nvPr/>
        </p:nvGrpSpPr>
        <p:grpSpPr>
          <a:xfrm>
            <a:off x="684212" y="1189534"/>
            <a:ext cx="5257800" cy="5135066"/>
            <a:chOff x="684212" y="1130378"/>
            <a:chExt cx="4953000" cy="5157889"/>
          </a:xfrm>
        </p:grpSpPr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0F61D2EC-F827-4C90-B774-E1D3CE91D566}"/>
                </a:ext>
              </a:extLst>
            </p:cNvPr>
            <p:cNvSpPr/>
            <p:nvPr/>
          </p:nvSpPr>
          <p:spPr>
            <a:xfrm>
              <a:off x="684212" y="1130378"/>
              <a:ext cx="4953000" cy="5157889"/>
            </a:xfrm>
            <a:prstGeom prst="roundRect">
              <a:avLst>
                <a:gd name="adj" fmla="val 4995"/>
              </a:avLst>
            </a:prstGeom>
            <a:solidFill>
              <a:schemeClr val="accent2">
                <a:lumMod val="50000"/>
                <a:alpha val="5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DApps</a:t>
              </a:r>
              <a:endParaRPr lang="en-US" sz="3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DApps</a:t>
              </a:r>
              <a:r>
                <a:rPr lang="en-US" sz="32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 hold backend code and data on the blockchain</a:t>
              </a: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The front-end is still a traditional app</a:t>
              </a:r>
              <a:endParaRPr lang="bg-BG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5122" name="Picture 2" descr="Резултат с изображение за decentralized">
              <a:extLst>
                <a:ext uri="{FF2B5EF4-FFF2-40B4-BE49-F238E27FC236}">
                  <a16:creationId xmlns:a16="http://schemas.microsoft.com/office/drawing/2014/main" id="{7A5B82E6-6C93-4674-A02D-6A84FA2DBA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657" y="3108695"/>
              <a:ext cx="4272109" cy="1854978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4E96351E-51CD-4915-949F-5244E5D81D38}"/>
              </a:ext>
            </a:extLst>
          </p:cNvPr>
          <p:cNvSpPr/>
          <p:nvPr/>
        </p:nvSpPr>
        <p:spPr>
          <a:xfrm>
            <a:off x="6443999" y="1189534"/>
            <a:ext cx="4958291" cy="765485"/>
          </a:xfrm>
          <a:prstGeom prst="roundRect">
            <a:avLst>
              <a:gd name="adj" fmla="val 20971"/>
            </a:avLst>
          </a:prstGeom>
          <a:solidFill>
            <a:schemeClr val="accent2">
              <a:lumMod val="50000"/>
              <a:alpha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Client App </a:t>
            </a:r>
            <a:r>
              <a: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(front-end)</a:t>
            </a:r>
            <a:endParaRPr lang="bg-BG" sz="3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29CC3CF0-9749-4E74-930F-249930B8EA49}"/>
              </a:ext>
            </a:extLst>
          </p:cNvPr>
          <p:cNvSpPr/>
          <p:nvPr/>
        </p:nvSpPr>
        <p:spPr>
          <a:xfrm>
            <a:off x="6443999" y="5144700"/>
            <a:ext cx="4953000" cy="1179900"/>
          </a:xfrm>
          <a:prstGeom prst="roundRect">
            <a:avLst>
              <a:gd name="adj" fmla="val 11701"/>
            </a:avLst>
          </a:prstGeom>
          <a:solidFill>
            <a:schemeClr val="accent2">
              <a:lumMod val="50000"/>
              <a:alpha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Smart Contract Backend</a:t>
            </a:r>
            <a:b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Code + data on the blockchain</a:t>
            </a:r>
            <a:endParaRPr lang="bg-BG" sz="3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00EDF13A-93CD-46F6-B016-ADC90BB95276}"/>
              </a:ext>
            </a:extLst>
          </p:cNvPr>
          <p:cNvSpPr/>
          <p:nvPr/>
        </p:nvSpPr>
        <p:spPr>
          <a:xfrm>
            <a:off x="7504209" y="2971800"/>
            <a:ext cx="3924203" cy="1201275"/>
          </a:xfrm>
          <a:prstGeom prst="roundRect">
            <a:avLst>
              <a:gd name="adj" fmla="val 14623"/>
            </a:avLst>
          </a:prstGeom>
          <a:solidFill>
            <a:schemeClr val="accent2">
              <a:lumMod val="50000"/>
              <a:alpha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Traditional Backend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Server-side code + data</a:t>
            </a:r>
            <a:endParaRPr lang="bg-BG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40DBB504-8836-4C18-84F8-0B3D2E964329}"/>
              </a:ext>
            </a:extLst>
          </p:cNvPr>
          <p:cNvSpPr/>
          <p:nvPr/>
        </p:nvSpPr>
        <p:spPr>
          <a:xfrm>
            <a:off x="9318629" y="2085292"/>
            <a:ext cx="295362" cy="750192"/>
          </a:xfrm>
          <a:prstGeom prst="upDownArrow">
            <a:avLst>
              <a:gd name="adj1" fmla="val 3787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0574CC22-0D84-4545-9F04-99DD0D5BA480}"/>
              </a:ext>
            </a:extLst>
          </p:cNvPr>
          <p:cNvSpPr/>
          <p:nvPr/>
        </p:nvSpPr>
        <p:spPr>
          <a:xfrm>
            <a:off x="6939061" y="2075872"/>
            <a:ext cx="304079" cy="2947844"/>
          </a:xfrm>
          <a:prstGeom prst="upDownArrow">
            <a:avLst>
              <a:gd name="adj1" fmla="val 3787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DC783691-ADA8-4C8E-9F51-1088CA099822}"/>
              </a:ext>
            </a:extLst>
          </p:cNvPr>
          <p:cNvSpPr/>
          <p:nvPr/>
        </p:nvSpPr>
        <p:spPr>
          <a:xfrm>
            <a:off x="9318629" y="4306251"/>
            <a:ext cx="295362" cy="720421"/>
          </a:xfrm>
          <a:prstGeom prst="upDownArrow">
            <a:avLst>
              <a:gd name="adj1" fmla="val 3787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2325C-DF29-49B7-B5F9-6EFD673AC1B6}"/>
              </a:ext>
            </a:extLst>
          </p:cNvPr>
          <p:cNvSpPr txBox="1"/>
          <p:nvPr/>
        </p:nvSpPr>
        <p:spPr>
          <a:xfrm>
            <a:off x="9657980" y="2190796"/>
            <a:ext cx="949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HTTP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A8A0B5-7EE5-4243-AF15-4F1E61E759D1}"/>
              </a:ext>
            </a:extLst>
          </p:cNvPr>
          <p:cNvSpPr txBox="1"/>
          <p:nvPr/>
        </p:nvSpPr>
        <p:spPr>
          <a:xfrm>
            <a:off x="9667708" y="4407004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8367B8-3656-4FBF-B756-853134EC6F3E}"/>
              </a:ext>
            </a:extLst>
          </p:cNvPr>
          <p:cNvSpPr txBox="1"/>
          <p:nvPr/>
        </p:nvSpPr>
        <p:spPr>
          <a:xfrm>
            <a:off x="6246812" y="3288249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RPC</a:t>
            </a:r>
          </a:p>
        </p:txBody>
      </p:sp>
    </p:spTree>
    <p:extLst>
      <p:ext uri="{BB962C8B-B14F-4D97-AF65-F5344CB8AC3E}">
        <p14:creationId xmlns:p14="http://schemas.microsoft.com/office/powerpoint/2010/main" val="57513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  <p:bldP spid="18" grpId="0" animBg="1"/>
      <p:bldP spid="20" grpId="0" animBg="1"/>
      <p:bldP spid="3" grpId="0"/>
      <p:bldP spid="14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AE2E95-3CD9-4D66-9BF1-6772CAFE0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F60578A-3071-4D96-94A9-331BE77FF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5681021"/>
            <a:ext cx="11804822" cy="1062646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Note:</a:t>
            </a:r>
            <a:r>
              <a:rPr lang="en-US" sz="3000" dirty="0"/>
              <a:t> the server-side wallet signs all transactions </a:t>
            </a:r>
            <a:r>
              <a:rPr lang="en-US" sz="3000" dirty="0">
                <a:sym typeface="Wingdings" panose="05000000000000000000" pitchFamily="2" charset="2"/>
              </a:rPr>
              <a:t> it </a:t>
            </a:r>
            <a:r>
              <a:rPr lang="en-US" sz="3000" dirty="0"/>
              <a:t>might be subject to hard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hacker attacks </a:t>
            </a:r>
            <a:r>
              <a:rPr lang="en-US" sz="3000" dirty="0">
                <a:sym typeface="Wingdings" panose="05000000000000000000" pitchFamily="2" charset="2"/>
              </a:rPr>
              <a:t> don't keep large amounts in it!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8D0472-B42F-4294-8209-6D6F5AF5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Interaction with the Blockchain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B9B425A-219C-492C-AD96-06DF4AE2F0EA}"/>
              </a:ext>
            </a:extLst>
          </p:cNvPr>
          <p:cNvGrpSpPr/>
          <p:nvPr/>
        </p:nvGrpSpPr>
        <p:grpSpPr>
          <a:xfrm>
            <a:off x="684212" y="2033673"/>
            <a:ext cx="2514599" cy="2595265"/>
            <a:chOff x="684212" y="1986280"/>
            <a:chExt cx="2514599" cy="2595265"/>
          </a:xfrm>
        </p:grpSpPr>
        <p:sp>
          <p:nvSpPr>
            <p:cNvPr id="5" name="Rounded Rectangle 8">
              <a:extLst>
                <a:ext uri="{FF2B5EF4-FFF2-40B4-BE49-F238E27FC236}">
                  <a16:creationId xmlns:a16="http://schemas.microsoft.com/office/drawing/2014/main" id="{36297143-91DA-4725-8B0C-38430F4F27D7}"/>
                </a:ext>
              </a:extLst>
            </p:cNvPr>
            <p:cNvSpPr/>
            <p:nvPr/>
          </p:nvSpPr>
          <p:spPr>
            <a:xfrm>
              <a:off x="684212" y="1986280"/>
              <a:ext cx="2514599" cy="2595265"/>
            </a:xfrm>
            <a:prstGeom prst="roundRect">
              <a:avLst>
                <a:gd name="adj" fmla="val 7045"/>
              </a:avLst>
            </a:prstGeom>
            <a:solidFill>
              <a:schemeClr val="accent2">
                <a:lumMod val="50000"/>
                <a:alpha val="5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Client App </a:t>
              </a:r>
              <a:r>
                <a:rPr lang="en-US" sz="32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(front-end)</a:t>
              </a: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bg-BG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FB16AE-76A6-476E-9FBE-C41336A8D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00644" y="3276508"/>
              <a:ext cx="1066892" cy="10668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4A1BF0-DA6A-49D7-A09C-28A3AFDD4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8456" y="3436843"/>
              <a:ext cx="829128" cy="829128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AFA6DA-3B7D-46B3-9EC4-C5181B4187BB}"/>
              </a:ext>
            </a:extLst>
          </p:cNvPr>
          <p:cNvGrpSpPr/>
          <p:nvPr/>
        </p:nvGrpSpPr>
        <p:grpSpPr>
          <a:xfrm>
            <a:off x="4305510" y="1458251"/>
            <a:ext cx="2971800" cy="3746105"/>
            <a:chOff x="4305510" y="1410858"/>
            <a:chExt cx="2971800" cy="3746105"/>
          </a:xfrm>
        </p:grpSpPr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01004BDF-1A54-485E-B717-E19F03DCA329}"/>
                </a:ext>
              </a:extLst>
            </p:cNvPr>
            <p:cNvSpPr/>
            <p:nvPr/>
          </p:nvSpPr>
          <p:spPr>
            <a:xfrm>
              <a:off x="4305510" y="1410858"/>
              <a:ext cx="2971800" cy="3746105"/>
            </a:xfrm>
            <a:prstGeom prst="roundRect">
              <a:avLst>
                <a:gd name="adj" fmla="val 5586"/>
              </a:avLst>
            </a:prstGeom>
            <a:solidFill>
              <a:schemeClr val="accent2">
                <a:lumMod val="50000"/>
                <a:alpha val="5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Backend App</a:t>
              </a: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0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(JS / Java / C# / Python / PHP / Ruby / Go / …)</a:t>
              </a: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bg-BG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1034" name="Picture 10" descr="Свързано изображение">
              <a:extLst>
                <a:ext uri="{FF2B5EF4-FFF2-40B4-BE49-F238E27FC236}">
                  <a16:creationId xmlns:a16="http://schemas.microsoft.com/office/drawing/2014/main" id="{A91DE56B-2168-42A7-8777-FD941C59A5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3172" y="2924407"/>
              <a:ext cx="2381250" cy="2041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7E752A-A300-44E6-8BB3-93527346F760}"/>
              </a:ext>
            </a:extLst>
          </p:cNvPr>
          <p:cNvGrpSpPr/>
          <p:nvPr/>
        </p:nvGrpSpPr>
        <p:grpSpPr>
          <a:xfrm>
            <a:off x="7277310" y="2704349"/>
            <a:ext cx="1255502" cy="634048"/>
            <a:chOff x="7277310" y="2656956"/>
            <a:chExt cx="1255502" cy="634048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9CAD23C-DB94-4621-BC97-15F24539CFC1}"/>
                </a:ext>
              </a:extLst>
            </p:cNvPr>
            <p:cNvCxnSpPr>
              <a:cxnSpLocks/>
              <a:stCxn id="6" idx="3"/>
              <a:endCxn id="23" idx="1"/>
            </p:cNvCxnSpPr>
            <p:nvPr/>
          </p:nvCxnSpPr>
          <p:spPr>
            <a:xfrm>
              <a:off x="7277310" y="3283911"/>
              <a:ext cx="1255502" cy="70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4AA83E-DD6F-4FFC-B2EE-A551898319AD}"/>
                </a:ext>
              </a:extLst>
            </p:cNvPr>
            <p:cNvSpPr txBox="1"/>
            <p:nvPr/>
          </p:nvSpPr>
          <p:spPr>
            <a:xfrm>
              <a:off x="7466012" y="2656956"/>
              <a:ext cx="8386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RPC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3DAE18C-8B6F-40EB-A25F-47B6C26604B6}"/>
              </a:ext>
            </a:extLst>
          </p:cNvPr>
          <p:cNvSpPr txBox="1"/>
          <p:nvPr/>
        </p:nvSpPr>
        <p:spPr>
          <a:xfrm>
            <a:off x="4961140" y="3819728"/>
            <a:ext cx="1016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Server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Wallet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307C41-84B3-457C-9EFA-08A1B4E45C78}"/>
              </a:ext>
            </a:extLst>
          </p:cNvPr>
          <p:cNvGrpSpPr/>
          <p:nvPr/>
        </p:nvGrpSpPr>
        <p:grpSpPr>
          <a:xfrm>
            <a:off x="8532812" y="1190393"/>
            <a:ext cx="2971800" cy="4296007"/>
            <a:chOff x="8514444" y="1143000"/>
            <a:chExt cx="2971800" cy="4296007"/>
          </a:xfrm>
        </p:grpSpPr>
        <p:sp>
          <p:nvSpPr>
            <p:cNvPr id="23" name="Rounded Rectangle 8">
              <a:extLst>
                <a:ext uri="{FF2B5EF4-FFF2-40B4-BE49-F238E27FC236}">
                  <a16:creationId xmlns:a16="http://schemas.microsoft.com/office/drawing/2014/main" id="{ECBD649B-6488-454F-A322-6C1042BB517D}"/>
                </a:ext>
              </a:extLst>
            </p:cNvPr>
            <p:cNvSpPr/>
            <p:nvPr/>
          </p:nvSpPr>
          <p:spPr>
            <a:xfrm>
              <a:off x="8514444" y="1143000"/>
              <a:ext cx="2971800" cy="4296007"/>
            </a:xfrm>
            <a:prstGeom prst="roundRect">
              <a:avLst>
                <a:gd name="adj" fmla="val 5914"/>
              </a:avLst>
            </a:prstGeom>
            <a:solidFill>
              <a:schemeClr val="accent2">
                <a:lumMod val="50000"/>
                <a:alpha val="5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bg-BG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21" name="Picture 2" descr="Резултат с изображение за blockchain icon">
              <a:extLst>
                <a:ext uri="{FF2B5EF4-FFF2-40B4-BE49-F238E27FC236}">
                  <a16:creationId xmlns:a16="http://schemas.microsoft.com/office/drawing/2014/main" id="{5F690DFB-DB5D-48DD-A5BB-FB32E407C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1795" y="2175092"/>
              <a:ext cx="2256549" cy="2256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5F2C24-ED18-4674-A88A-7BD19DB13FE4}"/>
                </a:ext>
              </a:extLst>
            </p:cNvPr>
            <p:cNvSpPr txBox="1"/>
            <p:nvPr/>
          </p:nvSpPr>
          <p:spPr>
            <a:xfrm>
              <a:off x="9016963" y="1258112"/>
              <a:ext cx="196662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Local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</a:rPr>
                <a:t>geth</a:t>
              </a:r>
              <a:r>
                <a:rPr lang="en-US" sz="2800" dirty="0"/>
                <a:t> /</a:t>
              </a:r>
              <a:br>
                <a:rPr lang="en-US" sz="2800" dirty="0"/>
              </a:br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</a:rPr>
                <a:t>Parity</a:t>
              </a:r>
              <a:r>
                <a:rPr lang="en-US" sz="2800" dirty="0"/>
                <a:t> node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4CE920-DC0D-467A-A0C8-59FE793F528F}"/>
                </a:ext>
              </a:extLst>
            </p:cNvPr>
            <p:cNvSpPr txBox="1"/>
            <p:nvPr/>
          </p:nvSpPr>
          <p:spPr>
            <a:xfrm>
              <a:off x="8724544" y="4390416"/>
              <a:ext cx="255146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Or remote </a:t>
              </a:r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</a:rPr>
                <a:t>RPC</a:t>
              </a:r>
              <a:r>
                <a:rPr lang="en-US" sz="2800" dirty="0"/>
                <a:t>,</a:t>
              </a:r>
              <a:br>
                <a:rPr lang="en-US" sz="2800" dirty="0"/>
              </a:br>
              <a:r>
                <a:rPr lang="en-US" sz="2800" dirty="0"/>
                <a:t>e.g. api.infura.io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A81714-C600-41FC-92E8-5BAA9668B854}"/>
              </a:ext>
            </a:extLst>
          </p:cNvPr>
          <p:cNvGrpSpPr/>
          <p:nvPr/>
        </p:nvGrpSpPr>
        <p:grpSpPr>
          <a:xfrm>
            <a:off x="3198811" y="2728616"/>
            <a:ext cx="1106699" cy="650083"/>
            <a:chOff x="3198811" y="2681223"/>
            <a:chExt cx="1106699" cy="650083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09FEB54-3F98-4876-9B0F-EDCD0BA1061E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3198811" y="3331304"/>
              <a:ext cx="1106699" cy="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3B73D0-0785-4016-81AA-AE723D4B38E3}"/>
                </a:ext>
              </a:extLst>
            </p:cNvPr>
            <p:cNvSpPr txBox="1"/>
            <p:nvPr/>
          </p:nvSpPr>
          <p:spPr>
            <a:xfrm>
              <a:off x="3275012" y="2681223"/>
              <a:ext cx="949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HTTP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41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5E0E94-3201-4414-A11F-0CB62A88C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51E0-2B19-4D52-9B50-0B41F5D16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Document Registry </a:t>
            </a:r>
            <a:r>
              <a:rPr lang="en-US" noProof="1"/>
              <a:t>DApp</a:t>
            </a:r>
          </a:p>
          <a:p>
            <a:pPr lvl="1">
              <a:spcBef>
                <a:spcPts val="1800"/>
              </a:spcBef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Goal</a:t>
            </a:r>
            <a:r>
              <a:rPr lang="en-US" noProof="1"/>
              <a:t>: keep a set of authentic documents on the blockchain</a:t>
            </a:r>
          </a:p>
          <a:p>
            <a:pPr lvl="1"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Users </a:t>
            </a:r>
            <a:r>
              <a:rPr lang="en-US" dirty="0"/>
              <a:t>can view / verify documents, published on the blockchain</a:t>
            </a:r>
          </a:p>
          <a:p>
            <a:pPr lvl="2"/>
            <a:r>
              <a:rPr lang="en-US" dirty="0"/>
              <a:t>PDF documents hosted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IPFS</a:t>
            </a:r>
            <a:r>
              <a:rPr lang="en-US" dirty="0"/>
              <a:t> (decentralized storage)</a:t>
            </a:r>
          </a:p>
          <a:p>
            <a:pPr lvl="2"/>
            <a:r>
              <a:rPr lang="en-US" dirty="0"/>
              <a:t>Document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hashes</a:t>
            </a:r>
            <a:r>
              <a:rPr lang="en-US" dirty="0"/>
              <a:t> published in a smart contract</a:t>
            </a:r>
          </a:p>
          <a:p>
            <a:pPr lvl="1"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Admins</a:t>
            </a:r>
            <a:r>
              <a:rPr lang="en-US" dirty="0"/>
              <a:t> can upload new documents</a:t>
            </a:r>
          </a:p>
          <a:p>
            <a:pPr lvl="2"/>
            <a:r>
              <a:rPr lang="en-US" dirty="0"/>
              <a:t>Blockchain transactions are signed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server-side</a:t>
            </a:r>
          </a:p>
          <a:p>
            <a:pPr lvl="2"/>
            <a:r>
              <a:rPr lang="en-US" dirty="0"/>
              <a:t>Encrypted server-side wallet, unlocked by admin's password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F83EB1-1BAB-4BAD-AE22-E6E18AF1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Scenario for Server-Side Interaction</a:t>
            </a:r>
          </a:p>
        </p:txBody>
      </p:sp>
    </p:spTree>
    <p:extLst>
      <p:ext uri="{BB962C8B-B14F-4D97-AF65-F5344CB8AC3E}">
        <p14:creationId xmlns:p14="http://schemas.microsoft.com/office/powerpoint/2010/main" val="327523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5CC281-161E-4DA8-A1E4-763584038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5888D-445E-4258-913B-F3DB9D270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Web3 API (for JavaScript)</a:t>
            </a:r>
          </a:p>
          <a:p>
            <a:pPr lvl="1"/>
            <a:r>
              <a:rPr lang="en-US" dirty="0">
                <a:hlinkClick r:id="rId2"/>
              </a:rPr>
              <a:t>https://github.com/ethereum/wiki/wiki/JavaScript-API</a:t>
            </a:r>
            <a:r>
              <a:rPr lang="en-US" dirty="0"/>
              <a:t> </a:t>
            </a:r>
          </a:p>
          <a:p>
            <a:r>
              <a:rPr lang="en-US" noProof="1"/>
              <a:t>Nethereum</a:t>
            </a:r>
            <a:r>
              <a:rPr lang="en-US" dirty="0"/>
              <a:t> (for C#)</a:t>
            </a:r>
          </a:p>
          <a:p>
            <a:pPr lvl="1"/>
            <a:r>
              <a:rPr lang="en-US" dirty="0">
                <a:hlinkClick r:id="rId3"/>
              </a:rPr>
              <a:t>https://github.com/Nethereum/Nethereum</a:t>
            </a:r>
            <a:endParaRPr lang="en-US" dirty="0"/>
          </a:p>
          <a:p>
            <a:r>
              <a:rPr lang="en-US" dirty="0"/>
              <a:t>Web3J (for Java)</a:t>
            </a:r>
          </a:p>
          <a:p>
            <a:pPr lvl="1"/>
            <a:r>
              <a:rPr lang="en-US" dirty="0">
                <a:hlinkClick r:id="rId4"/>
              </a:rPr>
              <a:t>https://github.com/web3j/web3j</a:t>
            </a:r>
            <a:endParaRPr lang="en-US" dirty="0"/>
          </a:p>
          <a:p>
            <a:r>
              <a:rPr lang="en-US" dirty="0"/>
              <a:t>web3.py (for Python)</a:t>
            </a:r>
          </a:p>
          <a:p>
            <a:pPr lvl="1"/>
            <a:r>
              <a:rPr lang="en-US" dirty="0">
                <a:hlinkClick r:id="rId5"/>
              </a:rPr>
              <a:t>https://github.com/ethereum/web3.py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F96BE0-DC3A-4DB1-847A-94D809DB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Web3 API: Connecting to Ethereum</a:t>
            </a:r>
          </a:p>
        </p:txBody>
      </p:sp>
      <p:pic>
        <p:nvPicPr>
          <p:cNvPr id="2050" name="Picture 2" descr="Резултат с изображение за web3 api">
            <a:extLst>
              <a:ext uri="{FF2B5EF4-FFF2-40B4-BE49-F238E27FC236}">
                <a16:creationId xmlns:a16="http://schemas.microsoft.com/office/drawing/2014/main" id="{CB6CAB81-DE10-416A-9853-3B1BB7709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591" y="4115053"/>
            <a:ext cx="3652961" cy="2054851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50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AE2E95-3CD9-4D66-9BF1-6772CAFE0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F60578A-3071-4D96-94A9-331BE77FF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5662615"/>
            <a:ext cx="11804822" cy="10199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a client-side JS wallet (e.g. </a:t>
            </a:r>
            <a:r>
              <a:rPr lang="en-US" noProof="1">
                <a:hlinkClick r:id="rId2"/>
              </a:rPr>
              <a:t>LightWallet</a:t>
            </a:r>
            <a:r>
              <a:rPr lang="en-US" dirty="0"/>
              <a:t>) simplifies the interaction and delegates the security risks to the end-users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8D0472-B42F-4294-8209-6D6F5AF5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Interaction with the Blockchain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CA6052-6675-49F7-B022-952B3E025F13}"/>
              </a:ext>
            </a:extLst>
          </p:cNvPr>
          <p:cNvGrpSpPr/>
          <p:nvPr/>
        </p:nvGrpSpPr>
        <p:grpSpPr>
          <a:xfrm>
            <a:off x="8609012" y="1143000"/>
            <a:ext cx="2971800" cy="4296007"/>
            <a:chOff x="8514444" y="1143000"/>
            <a:chExt cx="2971800" cy="4296007"/>
          </a:xfrm>
        </p:grpSpPr>
        <p:sp>
          <p:nvSpPr>
            <p:cNvPr id="22" name="Rounded Rectangle 8">
              <a:extLst>
                <a:ext uri="{FF2B5EF4-FFF2-40B4-BE49-F238E27FC236}">
                  <a16:creationId xmlns:a16="http://schemas.microsoft.com/office/drawing/2014/main" id="{C598754A-083A-486E-9903-E895A025CEAB}"/>
                </a:ext>
              </a:extLst>
            </p:cNvPr>
            <p:cNvSpPr/>
            <p:nvPr/>
          </p:nvSpPr>
          <p:spPr>
            <a:xfrm>
              <a:off x="8514444" y="1143000"/>
              <a:ext cx="2971800" cy="4296007"/>
            </a:xfrm>
            <a:prstGeom prst="roundRect">
              <a:avLst>
                <a:gd name="adj" fmla="val 5914"/>
              </a:avLst>
            </a:prstGeom>
            <a:solidFill>
              <a:schemeClr val="accent2">
                <a:lumMod val="50000"/>
                <a:alpha val="5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bg-BG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23" name="Picture 2" descr="Резултат с изображение за blockchain icon">
              <a:extLst>
                <a:ext uri="{FF2B5EF4-FFF2-40B4-BE49-F238E27FC236}">
                  <a16:creationId xmlns:a16="http://schemas.microsoft.com/office/drawing/2014/main" id="{936EE0E4-E493-4906-9910-3915BA50FF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1795" y="2175092"/>
              <a:ext cx="2256549" cy="2256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2994CE6-2F76-43C0-99CE-44A0740E0D93}"/>
                </a:ext>
              </a:extLst>
            </p:cNvPr>
            <p:cNvSpPr txBox="1"/>
            <p:nvPr/>
          </p:nvSpPr>
          <p:spPr>
            <a:xfrm>
              <a:off x="8575276" y="1258112"/>
              <a:ext cx="285001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</a:rPr>
                <a:t>geth</a:t>
              </a:r>
              <a:r>
                <a:rPr lang="en-US" sz="2800" dirty="0"/>
                <a:t> / </a:t>
              </a:r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</a:rPr>
                <a:t>Parity </a:t>
              </a:r>
              <a:r>
                <a:rPr lang="en-US" sz="2800" dirty="0"/>
                <a:t>node</a:t>
              </a:r>
            </a:p>
            <a:p>
              <a:pPr algn="ctr"/>
              <a:r>
                <a:rPr lang="en-US" sz="2800" dirty="0"/>
                <a:t>at the server-side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22D622-A184-4E7B-B894-CC4593143A83}"/>
                </a:ext>
              </a:extLst>
            </p:cNvPr>
            <p:cNvSpPr txBox="1"/>
            <p:nvPr/>
          </p:nvSpPr>
          <p:spPr>
            <a:xfrm>
              <a:off x="8724544" y="4390416"/>
              <a:ext cx="255146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Or remote </a:t>
              </a:r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</a:rPr>
                <a:t>RPC</a:t>
              </a:r>
              <a:r>
                <a:rPr lang="en-US" sz="2800" dirty="0"/>
                <a:t>,</a:t>
              </a:r>
              <a:br>
                <a:rPr lang="en-US" sz="2800" dirty="0"/>
              </a:br>
              <a:r>
                <a:rPr lang="en-US" sz="2800" dirty="0"/>
                <a:t>e.g. api.infura.io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5062B32-79EC-4153-8199-7639949BC291}"/>
              </a:ext>
            </a:extLst>
          </p:cNvPr>
          <p:cNvGrpSpPr/>
          <p:nvPr/>
        </p:nvGrpSpPr>
        <p:grpSpPr>
          <a:xfrm>
            <a:off x="7313612" y="2666684"/>
            <a:ext cx="1295400" cy="629679"/>
            <a:chOff x="7237412" y="2666684"/>
            <a:chExt cx="1295400" cy="629679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F41FBC7-C46B-47D8-8255-FA032A503016}"/>
                </a:ext>
              </a:extLst>
            </p:cNvPr>
            <p:cNvCxnSpPr>
              <a:cxnSpLocks/>
              <a:stCxn id="5" idx="3"/>
              <a:endCxn id="22" idx="1"/>
            </p:cNvCxnSpPr>
            <p:nvPr/>
          </p:nvCxnSpPr>
          <p:spPr>
            <a:xfrm flipV="1">
              <a:off x="7237412" y="3291004"/>
              <a:ext cx="1295400" cy="535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794CB7-1B0E-4B9D-935D-FD28F6EB673D}"/>
                </a:ext>
              </a:extLst>
            </p:cNvPr>
            <p:cNvSpPr txBox="1"/>
            <p:nvPr/>
          </p:nvSpPr>
          <p:spPr>
            <a:xfrm>
              <a:off x="7426609" y="2666684"/>
              <a:ext cx="8386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RPC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7F9086C-4C19-4F81-9286-386F40300152}"/>
              </a:ext>
            </a:extLst>
          </p:cNvPr>
          <p:cNvGrpSpPr/>
          <p:nvPr/>
        </p:nvGrpSpPr>
        <p:grpSpPr>
          <a:xfrm>
            <a:off x="3538640" y="2723744"/>
            <a:ext cx="1260373" cy="573014"/>
            <a:chOff x="3462440" y="2723744"/>
            <a:chExt cx="1260373" cy="573014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5103469-5F31-4303-901F-805757EDC5F5}"/>
                </a:ext>
              </a:extLst>
            </p:cNvPr>
            <p:cNvCxnSpPr>
              <a:cxnSpLocks/>
              <a:stCxn id="5" idx="1"/>
              <a:endCxn id="6" idx="3"/>
            </p:cNvCxnSpPr>
            <p:nvPr/>
          </p:nvCxnSpPr>
          <p:spPr>
            <a:xfrm flipH="1">
              <a:off x="3462440" y="3296363"/>
              <a:ext cx="1260373" cy="39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2291719-F353-46A2-8D2A-07D0B8FF4CD8}"/>
                </a:ext>
              </a:extLst>
            </p:cNvPr>
            <p:cNvSpPr txBox="1"/>
            <p:nvPr/>
          </p:nvSpPr>
          <p:spPr>
            <a:xfrm>
              <a:off x="3687457" y="2723744"/>
              <a:ext cx="949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HTTP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7BD9A7-CE6C-4A66-8325-AFF512015690}"/>
              </a:ext>
            </a:extLst>
          </p:cNvPr>
          <p:cNvGrpSpPr/>
          <p:nvPr/>
        </p:nvGrpSpPr>
        <p:grpSpPr>
          <a:xfrm>
            <a:off x="4799013" y="1250759"/>
            <a:ext cx="2514599" cy="4091208"/>
            <a:chOff x="4722813" y="1250759"/>
            <a:chExt cx="2514599" cy="4091208"/>
          </a:xfrm>
        </p:grpSpPr>
        <p:sp>
          <p:nvSpPr>
            <p:cNvPr id="5" name="Rounded Rectangle 8">
              <a:extLst>
                <a:ext uri="{FF2B5EF4-FFF2-40B4-BE49-F238E27FC236}">
                  <a16:creationId xmlns:a16="http://schemas.microsoft.com/office/drawing/2014/main" id="{36297143-91DA-4725-8B0C-38430F4F27D7}"/>
                </a:ext>
              </a:extLst>
            </p:cNvPr>
            <p:cNvSpPr/>
            <p:nvPr/>
          </p:nvSpPr>
          <p:spPr>
            <a:xfrm>
              <a:off x="4722813" y="1250759"/>
              <a:ext cx="2514599" cy="4091208"/>
            </a:xfrm>
            <a:prstGeom prst="roundRect">
              <a:avLst>
                <a:gd name="adj" fmla="val 7431"/>
              </a:avLst>
            </a:prstGeom>
            <a:solidFill>
              <a:schemeClr val="accent2">
                <a:lumMod val="50000"/>
                <a:alpha val="5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Client App </a:t>
              </a:r>
              <a:r>
                <a:rPr lang="en-US" sz="32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(front-end)</a:t>
              </a: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FB16AE-76A6-476E-9FBE-C41336A8D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27612" y="1369502"/>
              <a:ext cx="1066892" cy="10668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4A1BF0-DA6A-49D7-A09C-28A3AFDD4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95424" y="1529837"/>
              <a:ext cx="829128" cy="829128"/>
            </a:xfrm>
            <a:prstGeom prst="rect">
              <a:avLst/>
            </a:prstGeom>
          </p:spPr>
        </p:pic>
        <p:pic>
          <p:nvPicPr>
            <p:cNvPr id="39" name="Picture 10" descr="Свързано изображение">
              <a:extLst>
                <a:ext uri="{FF2B5EF4-FFF2-40B4-BE49-F238E27FC236}">
                  <a16:creationId xmlns:a16="http://schemas.microsoft.com/office/drawing/2014/main" id="{78529510-704F-49EA-83C6-5B8EBF427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8957" y="3575348"/>
              <a:ext cx="1789068" cy="1533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0810E2-F9A2-4F44-8624-9E4DDAEC9561}"/>
                </a:ext>
              </a:extLst>
            </p:cNvPr>
            <p:cNvSpPr txBox="1"/>
            <p:nvPr/>
          </p:nvSpPr>
          <p:spPr>
            <a:xfrm>
              <a:off x="5405906" y="4244942"/>
              <a:ext cx="8063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</a:rPr>
                <a:t>JS</a:t>
              </a:r>
              <a:br>
                <a:rPr lang="en-US" sz="1800" b="1" dirty="0">
                  <a:solidFill>
                    <a:schemeClr val="bg1"/>
                  </a:solidFill>
                </a:rPr>
              </a:br>
              <a:r>
                <a:rPr lang="en-US" sz="1800" b="1" dirty="0">
                  <a:solidFill>
                    <a:schemeClr val="bg1"/>
                  </a:solidFill>
                </a:rPr>
                <a:t>Wallet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9161D78-C247-4B0E-AE72-6903152319CA}"/>
              </a:ext>
            </a:extLst>
          </p:cNvPr>
          <p:cNvGrpSpPr/>
          <p:nvPr/>
        </p:nvGrpSpPr>
        <p:grpSpPr>
          <a:xfrm>
            <a:off x="566840" y="1168730"/>
            <a:ext cx="2971800" cy="4256055"/>
            <a:chOff x="490640" y="1168730"/>
            <a:chExt cx="2971800" cy="4256055"/>
          </a:xfrm>
        </p:grpSpPr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01004BDF-1A54-485E-B717-E19F03DCA329}"/>
                </a:ext>
              </a:extLst>
            </p:cNvPr>
            <p:cNvSpPr/>
            <p:nvPr/>
          </p:nvSpPr>
          <p:spPr>
            <a:xfrm>
              <a:off x="490640" y="1168730"/>
              <a:ext cx="2971800" cy="4256055"/>
            </a:xfrm>
            <a:prstGeom prst="roundRect">
              <a:avLst>
                <a:gd name="adj" fmla="val 13448"/>
              </a:avLst>
            </a:prstGeom>
            <a:solidFill>
              <a:schemeClr val="accent2">
                <a:lumMod val="50000"/>
                <a:alpha val="5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Backend App</a:t>
              </a: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0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(JS / Java / C# / Python / PHP / Ruby / Go / …)</a:t>
              </a:r>
              <a:endParaRPr lang="bg-BG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bg-BG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bg-BG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bg-BG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1026" name="Picture 2" descr="Резултат с изображение за database icon">
              <a:extLst>
                <a:ext uri="{FF2B5EF4-FFF2-40B4-BE49-F238E27FC236}">
                  <a16:creationId xmlns:a16="http://schemas.microsoft.com/office/drawing/2014/main" id="{27FAEBF0-F5D4-4F28-B237-BF85039BF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324" y="4186305"/>
              <a:ext cx="904930" cy="904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6CC7950-32D2-4EF2-95EF-066C25D98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06890" y="4194011"/>
              <a:ext cx="891922" cy="891922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5FB6A3D-2D62-4EAC-A2C6-61E3B718D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97480" y="2801408"/>
              <a:ext cx="1267932" cy="1257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823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968061-2E73-4138-BE32-C4B982AE2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4A612-890E-4368-B79A-79BF2657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 registers in a mobile app / Web app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client-side wallet</a:t>
            </a:r>
            <a:r>
              <a:rPr lang="en-US" dirty="0"/>
              <a:t> is created during the registration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wallet JSON </a:t>
            </a:r>
            <a:r>
              <a:rPr lang="en-US" dirty="0"/>
              <a:t>is stored in the app / browser's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LocalStorage</a:t>
            </a:r>
          </a:p>
          <a:p>
            <a:pPr lvl="2"/>
            <a:r>
              <a:rPr lang="en-US" noProof="1"/>
              <a:t>Strong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encryption</a:t>
            </a:r>
            <a:r>
              <a:rPr lang="en-US" dirty="0"/>
              <a:t> (</a:t>
            </a:r>
            <a:r>
              <a:rPr lang="en-US" noProof="1"/>
              <a:t>Scrypt</a:t>
            </a:r>
            <a:r>
              <a:rPr lang="en-US" dirty="0"/>
              <a:t>), based on strong password</a:t>
            </a:r>
          </a:p>
          <a:p>
            <a:pPr lvl="1"/>
            <a:r>
              <a:rPr lang="en-US" dirty="0"/>
              <a:t>Optionally the wallet JSON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stored at the server-side</a:t>
            </a:r>
            <a:r>
              <a:rPr lang="en-US" dirty="0"/>
              <a:t> or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Dropbox</a:t>
            </a:r>
            <a:r>
              <a:rPr lang="en-US" dirty="0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Storj</a:t>
            </a:r>
            <a:r>
              <a:rPr lang="en-US" dirty="0"/>
              <a:t> (readable by key-derived from the password)</a:t>
            </a:r>
          </a:p>
          <a:p>
            <a:r>
              <a:rPr lang="en-US" dirty="0"/>
              <a:t>Security assumptions:</a:t>
            </a:r>
          </a:p>
          <a:p>
            <a:pPr lvl="1"/>
            <a:r>
              <a:rPr lang="en-US" dirty="0"/>
              <a:t>The user's password and private key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never leave the client app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transactions are signed client-side</a:t>
            </a:r>
            <a:r>
              <a:rPr lang="en-US" dirty="0"/>
              <a:t>, never at the server-side!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059282-357E-4CF5-8658-60D896FB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JS Wallet</a:t>
            </a:r>
          </a:p>
        </p:txBody>
      </p:sp>
    </p:spTree>
    <p:extLst>
      <p:ext uri="{BB962C8B-B14F-4D97-AF65-F5344CB8AC3E}">
        <p14:creationId xmlns:p14="http://schemas.microsoft.com/office/powerpoint/2010/main" val="157850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3E118E-A415-4DC4-A1F4-BAAB60016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69D72-4290-4214-849E-839376A0C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12209"/>
            <a:ext cx="11804822" cy="5570355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Crypto Travel Service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Users</a:t>
            </a:r>
            <a:r>
              <a:rPr lang="en-US" dirty="0"/>
              <a:t> register in the system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 a wallet</a:t>
            </a:r>
            <a:r>
              <a:rPr lang="en-US" dirty="0"/>
              <a:t> (private key + address)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wallet JSON </a:t>
            </a:r>
            <a:r>
              <a:rPr lang="en-US" dirty="0"/>
              <a:t>is stored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client-side</a:t>
            </a:r>
            <a:r>
              <a:rPr lang="en-US" dirty="0"/>
              <a:t>, strongly encrypted (users can backup it in case of damaged / lost device)</a:t>
            </a:r>
          </a:p>
          <a:p>
            <a:pPr lvl="2"/>
            <a:r>
              <a:rPr lang="en-US" dirty="0"/>
              <a:t>The wallet password / private key never leave the client app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Transport providers </a:t>
            </a:r>
            <a:r>
              <a:rPr lang="en-US" dirty="0"/>
              <a:t>also register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 a wallet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 payments</a:t>
            </a:r>
            <a:r>
              <a:rPr lang="en-US" dirty="0"/>
              <a:t> via QR code, e.g. inside the bus / train / taxi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Users pay for transport </a:t>
            </a:r>
            <a:r>
              <a:rPr lang="en-US" dirty="0"/>
              <a:t>service using a mobile app (via the QR code)</a:t>
            </a:r>
          </a:p>
          <a:p>
            <a:pPr lvl="2"/>
            <a:r>
              <a:rPr lang="en-US" dirty="0"/>
              <a:t>Transfer the requested ETH to the payment contract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Transport providers </a:t>
            </a:r>
            <a:r>
              <a:rPr lang="en-US" dirty="0"/>
              <a:t>get their ETH from the contract upon request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BF36B-F956-44F7-80E1-7F353EC3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Scenario for Client-Side JS Wallet</a:t>
            </a:r>
          </a:p>
        </p:txBody>
      </p:sp>
    </p:spTree>
    <p:extLst>
      <p:ext uri="{BB962C8B-B14F-4D97-AF65-F5344CB8AC3E}">
        <p14:creationId xmlns:p14="http://schemas.microsoft.com/office/powerpoint/2010/main" val="357800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9038</TotalTime>
  <Words>1045</Words>
  <Application>Microsoft Office PowerPoint</Application>
  <PresentationFormat>Custom</PresentationFormat>
  <Paragraphs>228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DApps Architectures</vt:lpstr>
      <vt:lpstr>Table of Contents</vt:lpstr>
      <vt:lpstr>Decentralized Blockchain Apps (DApps)</vt:lpstr>
      <vt:lpstr>Server-Side Interaction with the Blockchain</vt:lpstr>
      <vt:lpstr>Sample Scenario for Server-Side Interaction</vt:lpstr>
      <vt:lpstr>Web3 API: Connecting to Ethereum</vt:lpstr>
      <vt:lpstr>Client-Side Interaction with the Blockchain</vt:lpstr>
      <vt:lpstr>Client-Side JS Wallet</vt:lpstr>
      <vt:lpstr>Sample Scenario for Client-Side JS Wallet</vt:lpstr>
      <vt:lpstr>Client-Side Interaction through MetaMask</vt:lpstr>
      <vt:lpstr>Sample Scenario for MetaMask Interaction</vt:lpstr>
      <vt:lpstr>Multi-Signature Interaction with the Blockchain</vt:lpstr>
      <vt:lpstr>Multi-Signature Interaction with the Blockchain</vt:lpstr>
      <vt:lpstr>Sample Scenario for Multi-Signature</vt:lpstr>
      <vt:lpstr>Multi-Signature Wallet</vt:lpstr>
      <vt:lpstr>Summary</vt:lpstr>
      <vt:lpstr>DApps Architectures</vt:lpstr>
    </vt:vector>
  </TitlesOfParts>
  <Manager/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Truffle and Ganache</dc:title>
  <dc:subject>Blockchain Academy</dc:subject>
  <dc:creator>SoftUni</dc:creator>
  <cp:keywords>blockchain, training, course, academy</cp:keywords>
  <dc:description>Academy School of Blockchain: http://www.kingsland.academy</dc:description>
  <cp:lastModifiedBy>Svetlin Nakov</cp:lastModifiedBy>
  <cp:revision>590</cp:revision>
  <dcterms:created xsi:type="dcterms:W3CDTF">2014-01-02T17:00:34Z</dcterms:created>
  <dcterms:modified xsi:type="dcterms:W3CDTF">2018-02-15T18:56:48Z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