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540" r:id="rId5"/>
    <p:sldId id="550" r:id="rId6"/>
    <p:sldId id="542" r:id="rId7"/>
    <p:sldId id="541" r:id="rId8"/>
    <p:sldId id="553" r:id="rId9"/>
    <p:sldId id="557" r:id="rId10"/>
    <p:sldId id="555" r:id="rId11"/>
    <p:sldId id="551" r:id="rId12"/>
    <p:sldId id="556" r:id="rId13"/>
    <p:sldId id="353" r:id="rId14"/>
    <p:sldId id="412" r:id="rId15"/>
    <p:sldId id="538" r:id="rId16"/>
    <p:sldId id="545" r:id="rId17"/>
    <p:sldId id="546" r:id="rId18"/>
    <p:sldId id="549" r:id="rId19"/>
    <p:sldId id="349" r:id="rId20"/>
    <p:sldId id="398" r:id="rId21"/>
    <p:sldId id="399" r:id="rId22"/>
    <p:sldId id="539" r:id="rId23"/>
    <p:sldId id="55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RSK" id="{CBDEB87B-FAB4-4181-B237-4F40BC728450}">
          <p14:sldIdLst>
            <p14:sldId id="540"/>
            <p14:sldId id="550"/>
            <p14:sldId id="542"/>
            <p14:sldId id="541"/>
            <p14:sldId id="553"/>
            <p14:sldId id="557"/>
            <p14:sldId id="555"/>
            <p14:sldId id="551"/>
            <p14:sldId id="556"/>
          </p14:sldIdLst>
        </p14:section>
        <p14:section name="Rootstock" id="{5A54E122-96EA-4B29-8F36-2DFCBED1969D}">
          <p14:sldIdLst>
            <p14:sldId id="353"/>
            <p14:sldId id="412"/>
            <p14:sldId id="538"/>
            <p14:sldId id="545"/>
            <p14:sldId id="546"/>
          </p14:sldIdLst>
        </p14:section>
        <p14:section name="Conclusion" id="{10E03AB1-9AA8-4E86-9A64-D741901E50A2}">
          <p14:sldIdLst>
            <p14:sldId id="549"/>
            <p14:sldId id="349"/>
            <p14:sldId id="398"/>
            <p14:sldId id="399"/>
            <p14:sldId id="539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1A8AFA"/>
    <a:srgbClr val="B68A0E"/>
    <a:srgbClr val="F29B60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533" autoAdjust="0"/>
  </p:normalViewPr>
  <p:slideViewPr>
    <p:cSldViewPr>
      <p:cViewPr varScale="1">
        <p:scale>
          <a:sx n="83" d="100"/>
          <a:sy n="83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ksmart/rskj" TargetMode="External"/><Relationship Id="rId2" Type="http://schemas.openxmlformats.org/officeDocument/2006/relationships/hyperlink" Target="https://www.rsk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vertorment/awesome-smart-contract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Overtorment/awesome-smart-contra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3.jpg"/><Relationship Id="rId4" Type="http://schemas.openxmlformats.org/officeDocument/2006/relationships/hyperlink" Target="https://uploads.strikinglycdn.com/files/a8fa29df-ec27-498a-b83f-33d63bc6b5de/RSK%20Vulnerability%20Bounty%20Progra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rsk.co/home" TargetMode="External"/><Relationship Id="rId2" Type="http://schemas.openxmlformats.org/officeDocument/2006/relationships/hyperlink" Target="https://stats.rsk.c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sksmart/rskj/blob/master/rskj-core/src/main/java/co/rsk/GenNodeKeyId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524307"/>
            <a:ext cx="9891499" cy="1342138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Contracts for </a:t>
            </a:r>
            <a:br>
              <a:rPr lang="en-US" dirty="0"/>
            </a:br>
            <a:r>
              <a:rPr lang="en-US" dirty="0"/>
              <a:t>Bitcoin with RSK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905000"/>
            <a:ext cx="9891499" cy="1311301"/>
          </a:xfrm>
        </p:spPr>
        <p:txBody>
          <a:bodyPr>
            <a:normAutofit/>
          </a:bodyPr>
          <a:lstStyle/>
          <a:p>
            <a:r>
              <a:rPr lang="en-US" dirty="0"/>
              <a:t>Introduction to Rootstock, </a:t>
            </a:r>
            <a:br>
              <a:rPr lang="en-US"/>
            </a:br>
            <a:r>
              <a:rPr lang="en-US"/>
              <a:t>Set up </a:t>
            </a:r>
            <a:r>
              <a:rPr lang="en-US" dirty="0"/>
              <a:t>an RSK node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Simeon </a:t>
            </a:r>
            <a:r>
              <a:rPr lang="en-US" dirty="0" err="1"/>
              <a:t>Mandazhiev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Assistant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3464" y="3580804"/>
            <a:ext cx="4637118" cy="260837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9" y="1168706"/>
            <a:ext cx="11837315" cy="10088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  <a:r>
              <a:rPr lang="en-US" dirty="0"/>
              <a:t> use elliptic curve cryptography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dirty="0"/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BTC</a:t>
            </a:r>
            <a:r>
              <a:rPr lang="en-US" dirty="0"/>
              <a:t> can 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RSK System Works?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FFE443B-F18E-4ED4-870D-59119EB53398}"/>
              </a:ext>
            </a:extLst>
          </p:cNvPr>
          <p:cNvSpPr/>
          <p:nvPr/>
        </p:nvSpPr>
        <p:spPr>
          <a:xfrm rot="3171729">
            <a:off x="9330882" y="2913133"/>
            <a:ext cx="188526" cy="793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BD30A0B-A1C6-43FB-BA4A-34689AF1B21A}"/>
              </a:ext>
            </a:extLst>
          </p:cNvPr>
          <p:cNvSpPr/>
          <p:nvPr/>
        </p:nvSpPr>
        <p:spPr>
          <a:xfrm rot="18554113">
            <a:off x="9857930" y="2835397"/>
            <a:ext cx="153396" cy="89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79910-EEAB-4D18-9A93-953A5999BBBA}"/>
              </a:ext>
            </a:extLst>
          </p:cNvPr>
          <p:cNvSpPr/>
          <p:nvPr/>
        </p:nvSpPr>
        <p:spPr>
          <a:xfrm>
            <a:off x="8532812" y="2329382"/>
            <a:ext cx="2181835" cy="3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 Private Key</a:t>
            </a:r>
            <a:endParaRPr lang="bg-BG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30CA6-2BC8-4862-8E04-95ADC3303B84}"/>
              </a:ext>
            </a:extLst>
          </p:cNvPr>
          <p:cNvSpPr/>
          <p:nvPr/>
        </p:nvSpPr>
        <p:spPr>
          <a:xfrm>
            <a:off x="8532812" y="2912845"/>
            <a:ext cx="2181835" cy="3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 Public Key</a:t>
            </a:r>
            <a:endParaRPr lang="bg-BG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FDDC8-EE61-4491-B882-C66C1A2472CC}"/>
              </a:ext>
            </a:extLst>
          </p:cNvPr>
          <p:cNvSpPr/>
          <p:nvPr/>
        </p:nvSpPr>
        <p:spPr>
          <a:xfrm>
            <a:off x="7457444" y="3571759"/>
            <a:ext cx="2181835" cy="3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BTC Address</a:t>
            </a:r>
            <a:endParaRPr lang="bg-BG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6F8BF-B095-4D51-8B44-43D862F2F222}"/>
              </a:ext>
            </a:extLst>
          </p:cNvPr>
          <p:cNvSpPr/>
          <p:nvPr/>
        </p:nvSpPr>
        <p:spPr>
          <a:xfrm>
            <a:off x="9872319" y="3571758"/>
            <a:ext cx="2181835" cy="3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RSK Address</a:t>
            </a:r>
            <a:endParaRPr lang="bg-BG" sz="1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81EFAFF-42C0-4A49-9F40-5EABBF46FD95}"/>
              </a:ext>
            </a:extLst>
          </p:cNvPr>
          <p:cNvSpPr/>
          <p:nvPr/>
        </p:nvSpPr>
        <p:spPr>
          <a:xfrm>
            <a:off x="9422282" y="2708220"/>
            <a:ext cx="263059" cy="21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49B7CF-3872-4B6D-B340-06B9ABF7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1" y="2588942"/>
            <a:ext cx="6339543" cy="4102057"/>
          </a:xfrm>
          <a:prstGeom prst="roundRect">
            <a:avLst>
              <a:gd name="adj" fmla="val 810"/>
            </a:avLst>
          </a:prstGeom>
        </p:spPr>
      </p:pic>
    </p:spTree>
    <p:extLst>
      <p:ext uri="{BB962C8B-B14F-4D97-AF65-F5344CB8AC3E}">
        <p14:creationId xmlns:p14="http://schemas.microsoft.com/office/powerpoint/2010/main" val="17168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5"/>
            <a:ext cx="11825592" cy="5552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RSK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governance  model  </a:t>
            </a:r>
            <a:r>
              <a:rPr lang="en-US" dirty="0"/>
              <a:t>aims  to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represent  all  actors  </a:t>
            </a:r>
            <a:r>
              <a:rPr lang="en-US" dirty="0"/>
              <a:t>of  the  community (5 seats)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dirty="0"/>
              <a:t> vote  with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hashing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dirty="0"/>
              <a:t> (1 vote)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Bitcoin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 users </a:t>
            </a:r>
            <a:r>
              <a:rPr lang="en-US" dirty="0"/>
              <a:t>will vote with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proof-of-stake</a:t>
            </a:r>
            <a:r>
              <a:rPr lang="en-US" dirty="0"/>
              <a:t> (1 vote)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Exchanges</a:t>
            </a:r>
            <a:r>
              <a:rPr lang="en-US" dirty="0"/>
              <a:t> and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web-wallets</a:t>
            </a:r>
            <a:r>
              <a:rPr lang="en-US" dirty="0"/>
              <a:t>  will  vote  though  the  Federation  (1  vote)</a:t>
            </a:r>
          </a:p>
          <a:p>
            <a:r>
              <a:rPr lang="en-US" dirty="0"/>
              <a:t>RSK and  Bitcoin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Core developers </a:t>
            </a:r>
            <a:r>
              <a:rPr lang="en-US" dirty="0"/>
              <a:t>will have a special threshold voting system (1 vote)</a:t>
            </a:r>
          </a:p>
          <a:p>
            <a:r>
              <a:rPr lang="en-US" dirty="0"/>
              <a:t>Non-profit  established  Bitcoin  institution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Governance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753737"/>
            <a:ext cx="3243150" cy="2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BDF99-AD09-41FC-8F2D-C862413A5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19" y="1447800"/>
            <a:ext cx="3135186" cy="3135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Rootstock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1812" y="5712544"/>
            <a:ext cx="10965423" cy="719034"/>
          </a:xfrm>
        </p:spPr>
        <p:txBody>
          <a:bodyPr/>
          <a:lstStyle/>
          <a:p>
            <a:r>
              <a:rPr lang="en-US" dirty="0"/>
              <a:t>Bitcoin Smart Contract Platform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4D7298-68B1-4787-A9FF-70719CA41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5" y="320964"/>
            <a:ext cx="2543175" cy="25431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6" y="4514833"/>
            <a:ext cx="5524596" cy="23028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Rootstock</a:t>
            </a:r>
            <a:r>
              <a:rPr lang="en-US" dirty="0"/>
              <a:t> (</a:t>
            </a:r>
            <a:r>
              <a:rPr lang="en-US" dirty="0" err="1"/>
              <a:t>rüt</a:t>
            </a:r>
            <a:r>
              <a:rPr lang="en-US" dirty="0"/>
              <a:t>-ˌ</a:t>
            </a:r>
            <a:r>
              <a:rPr lang="en-US" dirty="0" err="1"/>
              <a:t>stäk</a:t>
            </a:r>
            <a:r>
              <a:rPr lang="en-US" dirty="0"/>
              <a:t>) - A horizontal, usually</a:t>
            </a:r>
            <a:br>
              <a:rPr lang="en-US" dirty="0"/>
            </a:br>
            <a:r>
              <a:rPr lang="en-US" dirty="0"/>
              <a:t>underground stem that often sends out roots</a:t>
            </a:r>
            <a:br>
              <a:rPr lang="en-US" dirty="0"/>
            </a:br>
            <a:r>
              <a:rPr lang="en-US" dirty="0"/>
              <a:t>and shoots from its nodes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Rootstock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170873"/>
            <a:ext cx="3076575" cy="3076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59BC-ACFA-4F5C-B82E-C73007692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1" y="1170873"/>
            <a:ext cx="3076575" cy="30765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702DC2-C45B-4118-8CE1-E884A21674F2}"/>
              </a:ext>
            </a:extLst>
          </p:cNvPr>
          <p:cNvSpPr/>
          <p:nvPr/>
        </p:nvSpPr>
        <p:spPr>
          <a:xfrm>
            <a:off x="4977613" y="2819400"/>
            <a:ext cx="1650199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F4C34B-A74F-485A-B210-AA78399BE2F8}"/>
              </a:ext>
            </a:extLst>
          </p:cNvPr>
          <p:cNvSpPr txBox="1">
            <a:spLocks/>
          </p:cNvSpPr>
          <p:nvPr/>
        </p:nvSpPr>
        <p:spPr>
          <a:xfrm>
            <a:off x="6127993" y="4486270"/>
            <a:ext cx="5524596" cy="230282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Rootstock (RSK)</a:t>
            </a:r>
            <a:r>
              <a:rPr lang="en-US" dirty="0"/>
              <a:t> smart contract platform that is connected to the Bitcoin blockchain through sidechain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248007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825592" cy="54606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smart contracts </a:t>
            </a:r>
            <a:r>
              <a:rPr lang="en-US" dirty="0"/>
              <a:t>aren't deployed on the Bitcoin blockchain itself</a:t>
            </a:r>
          </a:p>
          <a:p>
            <a:pPr lvl="1"/>
            <a:r>
              <a:rPr lang="en-US" dirty="0"/>
              <a:t>Users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Bitcoin</a:t>
            </a:r>
            <a:r>
              <a:rPr lang="en-US" dirty="0"/>
              <a:t> directly onto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Rootstock chain </a:t>
            </a:r>
            <a:r>
              <a:rPr lang="en-US" dirty="0"/>
              <a:t>through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2-way peg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Which are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converted</a:t>
            </a:r>
            <a:r>
              <a:rPr lang="en-US" dirty="0"/>
              <a:t> into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smart Bitcoins </a:t>
            </a:r>
            <a:r>
              <a:rPr lang="en-US" dirty="0"/>
              <a:t>on the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Rootstock blockchain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Rootoshi</a:t>
            </a:r>
            <a:r>
              <a:rPr lang="en-US" dirty="0"/>
              <a:t> == 1 Satoshi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wei</a:t>
            </a:r>
            <a:r>
              <a:rPr lang="en-US" dirty="0"/>
              <a:t> = ???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 coins </a:t>
            </a:r>
            <a:r>
              <a:rPr lang="en-US" dirty="0"/>
              <a:t>can be used to </a:t>
            </a:r>
            <a:br>
              <a:rPr lang="en-US" dirty="0"/>
            </a:br>
            <a:r>
              <a:rPr lang="en-US" dirty="0"/>
              <a:t>deploy or to interact with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smart contracts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dApps</a:t>
            </a:r>
            <a:r>
              <a:rPr lang="en-US" dirty="0"/>
              <a:t> on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 blockchain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Rootstock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24" y="2638822"/>
            <a:ext cx="6419349" cy="36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6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825592" cy="454629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  <a:r>
              <a:rPr lang="en-US" dirty="0"/>
              <a:t> platform follows a similar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ledger structure like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Ethereum</a:t>
            </a:r>
          </a:p>
          <a:p>
            <a:pPr lvl="1"/>
            <a:r>
              <a:rPr lang="en-US" dirty="0"/>
              <a:t>It’s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based on accounts </a:t>
            </a:r>
            <a:r>
              <a:rPr lang="en-US" dirty="0"/>
              <a:t>rather than UTXOs</a:t>
            </a:r>
          </a:p>
          <a:p>
            <a:r>
              <a:rPr lang="en-US" dirty="0"/>
              <a:t>RSK Smart Contracts world is like Ethereum</a:t>
            </a:r>
          </a:p>
          <a:p>
            <a:pPr lvl="1"/>
            <a:r>
              <a:rPr lang="en-US" dirty="0"/>
              <a:t>The one </a:t>
            </a:r>
            <a:r>
              <a:rPr lang="en-US" dirty="0" err="1"/>
              <a:t>wei</a:t>
            </a:r>
            <a:r>
              <a:rPr lang="en-US" dirty="0"/>
              <a:t> is 10^-18 of one BTC</a:t>
            </a:r>
          </a:p>
          <a:p>
            <a:pPr lvl="1"/>
            <a:r>
              <a:rPr lang="en-US" dirty="0" err="1"/>
              <a:t>tx</a:t>
            </a:r>
            <a:r>
              <a:rPr lang="en-US" dirty="0"/>
              <a:t> format is exactly like the one in Ethereum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/>
              <a:t> controls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 or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more accounts</a:t>
            </a:r>
          </a:p>
          <a:p>
            <a:pPr lvl="1"/>
            <a:r>
              <a:rPr lang="en-US" dirty="0"/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account is controlled </a:t>
            </a: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one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private key </a:t>
            </a:r>
            <a:r>
              <a:rPr lang="en-US" dirty="0"/>
              <a:t>of the ECDSA scheme</a:t>
            </a:r>
          </a:p>
          <a:p>
            <a:r>
              <a:rPr lang="en-US" dirty="0"/>
              <a:t>Transactions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deduct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funds</a:t>
            </a:r>
            <a:r>
              <a:rPr lang="en-US" dirty="0"/>
              <a:t> from an account,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transfer</a:t>
            </a:r>
            <a:r>
              <a:rPr lang="en-US" dirty="0"/>
              <a:t> them to other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accounts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smart-contracts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 in RSK</a:t>
            </a:r>
          </a:p>
        </p:txBody>
      </p:sp>
      <p:pic>
        <p:nvPicPr>
          <p:cNvPr id="6" name="Картина 2">
            <a:extLst>
              <a:ext uri="{FF2B5EF4-FFF2-40B4-BE49-F238E27FC236}">
                <a16:creationId xmlns:a16="http://schemas.microsoft.com/office/drawing/2014/main" id="{5CF7EBE4-857F-45DE-8866-639502C60B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961124"/>
            <a:ext cx="5334000" cy="2475616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BDB90815-2089-4C33-B6BA-4D5C2F3450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5399621"/>
            <a:ext cx="6161405" cy="1204588"/>
          </a:xfrm>
          <a:prstGeom prst="rect">
            <a:avLst/>
          </a:prstGeom>
          <a:ln>
            <a:solidFill>
              <a:sysClr val="window" lastClr="FFFFFF">
                <a:lumMod val="85000"/>
              </a:sys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105507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258770" cy="5232094"/>
          </a:xfrm>
        </p:spPr>
        <p:txBody>
          <a:bodyPr>
            <a:normAutofit/>
          </a:bodyPr>
          <a:lstStyle/>
          <a:p>
            <a:r>
              <a:rPr lang="en-US" dirty="0"/>
              <a:t>The Smart-contract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receives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sends</a:t>
            </a:r>
            <a:r>
              <a:rPr lang="en-US" dirty="0"/>
              <a:t> 2 types of signals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Messages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Deposits/Payments</a:t>
            </a:r>
          </a:p>
          <a:p>
            <a:r>
              <a:rPr lang="en-US" dirty="0"/>
              <a:t>Smart-contract has </a:t>
            </a:r>
            <a:br>
              <a:rPr lang="en-US" dirty="0"/>
            </a:br>
            <a:r>
              <a:rPr lang="en-US" dirty="0"/>
              <a:t>it's own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vault </a:t>
            </a:r>
            <a:r>
              <a:rPr lang="en-US" dirty="0"/>
              <a:t>where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SBTC can be 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 in RSK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9628C-72D3-4D75-982E-9DB28890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6" y="2079716"/>
            <a:ext cx="7256082" cy="40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1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9FC68D-3FC6-4D8D-80F3-A24D0123FD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4000"/>
            <a:ext cx="4494213" cy="4495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1C3F20-CAD3-4AFE-88E7-BF261671591C}"/>
              </a:ext>
            </a:extLst>
          </p:cNvPr>
          <p:cNvSpPr txBox="1"/>
          <p:nvPr/>
        </p:nvSpPr>
        <p:spPr>
          <a:xfrm>
            <a:off x="2741612" y="2536448"/>
            <a:ext cx="176362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noProof="1">
                <a:solidFill>
                  <a:schemeClr val="bg1"/>
                </a:solidFill>
              </a:rPr>
              <a:t>RSK</a:t>
            </a:r>
            <a:br>
              <a:rPr lang="en-US" sz="5500" b="1" noProof="1">
                <a:solidFill>
                  <a:schemeClr val="bg1"/>
                </a:solidFill>
              </a:rPr>
            </a:br>
            <a:r>
              <a:rPr lang="en-US" sz="5500" b="1" noProof="1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EC0ED96-2EA4-4F7A-8027-BDC4A965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1" y="1371600"/>
            <a:ext cx="5181601" cy="3064291"/>
          </a:xfrm>
        </p:spPr>
        <p:txBody>
          <a:bodyPr/>
          <a:lstStyle/>
          <a:p>
            <a:r>
              <a:rPr lang="en-US" dirty="0"/>
              <a:t>Exercise: Install RSK Node and Deploy Smart Contract</a:t>
            </a:r>
            <a:endParaRPr lang="bg-BG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E5407F-BF82-47C1-8AD7-3D065710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412" y="4666894"/>
            <a:ext cx="5181601" cy="1339204"/>
          </a:xfrm>
        </p:spPr>
        <p:txBody>
          <a:bodyPr/>
          <a:lstStyle/>
          <a:p>
            <a:r>
              <a:rPr lang="en-US" dirty="0"/>
              <a:t>Java implementation of the RSK node</a:t>
            </a:r>
          </a:p>
        </p:txBody>
      </p:sp>
    </p:spTree>
    <p:extLst>
      <p:ext uri="{BB962C8B-B14F-4D97-AF65-F5344CB8AC3E}">
        <p14:creationId xmlns:p14="http://schemas.microsoft.com/office/powerpoint/2010/main" val="364020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RSK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first Open Source Smart contract platform powered by the bitcoin network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Merge Mining </a:t>
            </a:r>
            <a:r>
              <a:rPr lang="en-US" sz="3200" dirty="0"/>
              <a:t>allows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mine for more than one</a:t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blockchain at the same 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Rootstock (RSK) </a:t>
            </a:r>
            <a:r>
              <a:rPr lang="en-US" sz="3200" dirty="0"/>
              <a:t>is smart contract platform connected</a:t>
            </a:r>
            <a:br>
              <a:rPr lang="en-US" sz="3200" dirty="0"/>
            </a:br>
            <a:r>
              <a:rPr lang="en-US" sz="3200" dirty="0"/>
              <a:t>to the Bitcoin blockchain through sidechain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RSK platform follows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similar ledger structure like Ethereum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Smart-contract receives and sends 2 types of signals: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Messages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Payments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1797" y="2362107"/>
            <a:ext cx="155461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Contracts for Bitcoin with RSK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7212" y="4227944"/>
            <a:ext cx="2207400" cy="2207400"/>
          </a:xfrm>
          <a:prstGeom prst="rect">
            <a:avLst/>
          </a:prstGeom>
        </p:spPr>
      </p:pic>
      <p:pic>
        <p:nvPicPr>
          <p:cNvPr id="1030" name="Picture 6" descr="Свързано изображение">
            <a:extLst>
              <a:ext uri="{FF2B5EF4-FFF2-40B4-BE49-F238E27FC236}">
                <a16:creationId xmlns:a16="http://schemas.microsoft.com/office/drawing/2014/main" id="{6AD010FD-6D1D-4F56-A922-87605770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6"/>
            <a:ext cx="11804822" cy="5218859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Rootstock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Merge Mining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Smart contracts </a:t>
            </a:r>
            <a:r>
              <a:rPr lang="en-US" dirty="0"/>
              <a:t>with RSK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RSK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Deploying Smart Contract </a:t>
            </a:r>
            <a:r>
              <a:rPr lang="en-US" dirty="0"/>
              <a:t>with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Truffle 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1"/>
            <a:ext cx="11804821" cy="5827058"/>
          </a:xfrm>
        </p:spPr>
        <p:txBody>
          <a:bodyPr>
            <a:normAutofit/>
          </a:bodyPr>
          <a:lstStyle/>
          <a:p>
            <a:r>
              <a:rPr lang="en-US" dirty="0"/>
              <a:t>RSK: </a:t>
            </a:r>
            <a:r>
              <a:rPr lang="en-US" u="sng" dirty="0">
                <a:hlinkClick r:id="rId2"/>
              </a:rPr>
              <a:t>https://www.rsk.co/</a:t>
            </a:r>
            <a:endParaRPr lang="en-US" u="sng" dirty="0"/>
          </a:p>
          <a:p>
            <a:r>
              <a:rPr lang="en-US" dirty="0"/>
              <a:t>RSK Node: </a:t>
            </a:r>
            <a:r>
              <a:rPr lang="en-US" dirty="0">
                <a:hlinkClick r:id="rId3"/>
              </a:rPr>
              <a:t>https://github.com/rsksmart/rskj</a:t>
            </a:r>
            <a:r>
              <a:rPr lang="en-US" dirty="0"/>
              <a:t> </a:t>
            </a:r>
          </a:p>
          <a:p>
            <a:r>
              <a:rPr lang="en-US" dirty="0"/>
              <a:t>Smart Contracts Platforms: </a:t>
            </a:r>
            <a:r>
              <a:rPr lang="en-US" dirty="0">
                <a:hlinkClick r:id="rId4"/>
              </a:rPr>
              <a:t>https://github.com/Overtorment/awesome-smart-contracts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825592" cy="21078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Bitcoin miners </a:t>
            </a:r>
            <a:r>
              <a:rPr lang="en-US" dirty="0"/>
              <a:t>can mine both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Bitcoin and RSK </a:t>
            </a:r>
            <a:r>
              <a:rPr lang="en-US" dirty="0"/>
              <a:t>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time</a:t>
            </a:r>
          </a:p>
          <a:p>
            <a:pPr lvl="1"/>
            <a:r>
              <a:rPr lang="en-US" dirty="0"/>
              <a:t>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hardware </a:t>
            </a:r>
            <a:r>
              <a:rPr lang="en-US" dirty="0"/>
              <a:t>and consuming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electricity</a:t>
            </a:r>
          </a:p>
          <a:p>
            <a:r>
              <a:rPr lang="en-US" dirty="0"/>
              <a:t>The same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hash calculation</a:t>
            </a:r>
            <a:r>
              <a:rPr lang="en-US" dirty="0"/>
              <a:t> secures both blocks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Merge-Mining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3246098"/>
            <a:ext cx="5257800" cy="34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258770" cy="5232094"/>
          </a:xfrm>
        </p:spPr>
        <p:txBody>
          <a:bodyPr>
            <a:normAutofit/>
          </a:bodyPr>
          <a:lstStyle/>
          <a:p>
            <a:r>
              <a:rPr lang="en-US" dirty="0"/>
              <a:t>The one </a:t>
            </a:r>
            <a:r>
              <a:rPr lang="en-US" dirty="0" err="1"/>
              <a:t>wei</a:t>
            </a:r>
            <a:r>
              <a:rPr lang="en-US" dirty="0"/>
              <a:t> is 10^-18 of one BTC</a:t>
            </a:r>
          </a:p>
          <a:p>
            <a:r>
              <a:rPr lang="en-US" dirty="0" err="1"/>
              <a:t>tx</a:t>
            </a:r>
            <a:r>
              <a:rPr lang="en-US" dirty="0"/>
              <a:t> format is exactly like the one in Ethereum</a:t>
            </a:r>
          </a:p>
          <a:p>
            <a:r>
              <a:rPr lang="en-US" dirty="0"/>
              <a:t>to sync a RSK node you must only sync the RSK blockchain (</a:t>
            </a:r>
            <a:r>
              <a:rPr lang="en-US" dirty="0" err="1"/>
              <a:t>testnet</a:t>
            </a:r>
            <a:r>
              <a:rPr lang="en-US" dirty="0"/>
              <a:t> or </a:t>
            </a:r>
            <a:r>
              <a:rPr lang="en-US" dirty="0" err="1"/>
              <a:t>mainnet</a:t>
            </a:r>
            <a:r>
              <a:rPr lang="en-US" dirty="0"/>
              <a:t>), not the BTC blockchain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Smart-contract in RSK</a:t>
            </a:r>
          </a:p>
        </p:txBody>
      </p:sp>
    </p:spTree>
    <p:extLst>
      <p:ext uri="{BB962C8B-B14F-4D97-AF65-F5344CB8AC3E}">
        <p14:creationId xmlns:p14="http://schemas.microsoft.com/office/powerpoint/2010/main" val="2020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825592" cy="5356296"/>
          </a:xfrm>
        </p:spPr>
        <p:txBody>
          <a:bodyPr>
            <a:normAutofit/>
          </a:bodyPr>
          <a:lstStyle/>
          <a:p>
            <a:r>
              <a:rPr lang="en-US" dirty="0"/>
              <a:t>First Open 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</a:t>
            </a:r>
            <a:r>
              <a:rPr lang="en-US" dirty="0"/>
              <a:t> platform powered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bitcoin </a:t>
            </a:r>
            <a:r>
              <a:rPr lang="en-US" dirty="0"/>
              <a:t>network</a:t>
            </a:r>
          </a:p>
          <a:p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functionality</a:t>
            </a:r>
            <a:r>
              <a:rPr lang="en-US" dirty="0"/>
              <a:t> to the Bitcoin ecosystem</a:t>
            </a:r>
          </a:p>
          <a:p>
            <a:pPr lvl="1"/>
            <a:r>
              <a:rPr lang="en-US" dirty="0"/>
              <a:t>Enabling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smart-contracts</a:t>
            </a:r>
          </a:p>
          <a:p>
            <a:pPr lvl="1"/>
            <a:r>
              <a:rPr lang="en-US" dirty="0"/>
              <a:t>Near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instant payments</a:t>
            </a:r>
          </a:p>
          <a:p>
            <a:pPr lvl="1"/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Higher-scalability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Rewards</a:t>
            </a:r>
            <a:r>
              <a:rPr lang="en-US" dirty="0"/>
              <a:t> the Bitcoin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via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merge-mining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876162"/>
            <a:ext cx="4495800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9" y="1168706"/>
            <a:ext cx="4196409" cy="54606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Block interval: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BTC</a:t>
            </a:r>
            <a:r>
              <a:rPr lang="en-US" dirty="0"/>
              <a:t> 10 min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  <a:r>
              <a:rPr lang="en-US" dirty="0"/>
              <a:t> 10 sec</a:t>
            </a:r>
          </a:p>
          <a:p>
            <a:r>
              <a:rPr lang="en-US" dirty="0"/>
              <a:t>Ledger type: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BTC</a:t>
            </a:r>
            <a:r>
              <a:rPr lang="en-US" dirty="0"/>
              <a:t> UTXO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  <a:r>
              <a:rPr lang="en-US" dirty="0"/>
              <a:t> Accounts/Contracts</a:t>
            </a:r>
          </a:p>
          <a:p>
            <a:r>
              <a:rPr lang="en-US" dirty="0"/>
              <a:t>Mining: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BTC </a:t>
            </a:r>
            <a:r>
              <a:rPr lang="en-US" dirty="0"/>
              <a:t>SHA256D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 </a:t>
            </a:r>
            <a:r>
              <a:rPr lang="en-US" dirty="0"/>
              <a:t>SHA256D Merge-mining</a:t>
            </a:r>
          </a:p>
          <a:p>
            <a:r>
              <a:rPr lang="en-US" dirty="0"/>
              <a:t>Transaction volume is the same than that of PayPal: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100 transactions per second</a:t>
            </a:r>
          </a:p>
          <a:p>
            <a:r>
              <a:rPr lang="en-US" dirty="0"/>
              <a:t>Platforms to run Smart Contracts</a:t>
            </a:r>
          </a:p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https://github.com/Overtorment/awesome-smart-contracts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RSK vs Bitcoin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F998F-0F06-4BAC-B2C1-F0A0BF786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23" y="1036150"/>
            <a:ext cx="7300800" cy="57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5"/>
            <a:ext cx="11825592" cy="55527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Full compatibility </a:t>
            </a:r>
            <a:r>
              <a:rPr lang="en-US" dirty="0"/>
              <a:t>with leading smart contract platforms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Bitcoin</a:t>
            </a:r>
            <a:r>
              <a:rPr lang="en-US" dirty="0"/>
              <a:t> used as fuel to run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contracts </a:t>
            </a:r>
            <a:r>
              <a:rPr lang="en-US" dirty="0"/>
              <a:t>(through the Bitcoin-RSK</a:t>
            </a:r>
            <a:br>
              <a:rPr lang="en-US" dirty="0"/>
            </a:br>
            <a:r>
              <a:rPr lang="en-US" dirty="0"/>
              <a:t>Bridge)</a:t>
            </a:r>
          </a:p>
          <a:p>
            <a:pPr lvl="1"/>
            <a:r>
              <a:rPr lang="en-US" dirty="0"/>
              <a:t>SBTC are "</a:t>
            </a:r>
            <a:r>
              <a:rPr lang="en-US" dirty="0" err="1"/>
              <a:t>transfered</a:t>
            </a:r>
            <a:r>
              <a:rPr lang="en-US" dirty="0"/>
              <a:t>" from BTC to SBTC</a:t>
            </a:r>
          </a:p>
          <a:p>
            <a:pPr lvl="1"/>
            <a:r>
              <a:rPr lang="en-US" dirty="0"/>
              <a:t>The bridge account (an smart contract) in </a:t>
            </a:r>
            <a:br>
              <a:rPr lang="en-US" dirty="0"/>
            </a:br>
            <a:r>
              <a:rPr lang="en-US" dirty="0"/>
              <a:t>RSK </a:t>
            </a:r>
            <a:r>
              <a:rPr lang="en-US" dirty="0" err="1"/>
              <a:t>mainnet</a:t>
            </a:r>
            <a:r>
              <a:rPr lang="en-US" dirty="0"/>
              <a:t>, already have a balance of 21M of SBTC</a:t>
            </a:r>
          </a:p>
          <a:p>
            <a:pPr lvl="1"/>
            <a:r>
              <a:rPr lang="en-US" dirty="0"/>
              <a:t>They are released when there is a transfer </a:t>
            </a:r>
            <a:br>
              <a:rPr lang="en-US" dirty="0"/>
            </a:br>
            <a:r>
              <a:rPr lang="en-US" dirty="0"/>
              <a:t>from BTC to RSK</a:t>
            </a:r>
          </a:p>
          <a:p>
            <a:r>
              <a:rPr lang="en-US" dirty="0"/>
              <a:t>Security ensured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Bitcoin Network </a:t>
            </a:r>
            <a:r>
              <a:rPr lang="en-US" dirty="0"/>
              <a:t>merge-mining</a:t>
            </a:r>
          </a:p>
          <a:p>
            <a:r>
              <a:rPr lang="en-US" dirty="0"/>
              <a:t>Global Federation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RSK’s Pillars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93" y="2222151"/>
            <a:ext cx="2227119" cy="37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42" y="1168706"/>
            <a:ext cx="11825592" cy="53562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First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Bitcoin-powered</a:t>
            </a:r>
            <a:r>
              <a:rPr lang="en-US" b="1" dirty="0"/>
              <a:t> smart contract platform</a:t>
            </a:r>
            <a:endParaRPr lang="en-US" dirty="0"/>
          </a:p>
          <a:p>
            <a:r>
              <a:rPr lang="en-US" dirty="0"/>
              <a:t>Nearly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3 years </a:t>
            </a:r>
            <a:r>
              <a:rPr lang="en-US" dirty="0"/>
              <a:t>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preparation</a:t>
            </a:r>
          </a:p>
          <a:p>
            <a:r>
              <a:rPr lang="en-US" dirty="0"/>
              <a:t>First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mainnet</a:t>
            </a:r>
            <a:r>
              <a:rPr lang="en-US" dirty="0"/>
              <a:t> version </a:t>
            </a:r>
            <a:br>
              <a:rPr lang="en-US" dirty="0"/>
            </a:br>
            <a:r>
              <a:rPr lang="en-US" dirty="0"/>
              <a:t>codenamed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Bamboo</a:t>
            </a:r>
            <a:r>
              <a:rPr lang="en-US" dirty="0"/>
              <a:t> released</a:t>
            </a:r>
            <a:br>
              <a:rPr lang="en-US" dirty="0"/>
            </a:br>
            <a:r>
              <a:rPr lang="en-US" dirty="0"/>
              <a:t>in Dec 2017</a:t>
            </a:r>
          </a:p>
          <a:p>
            <a:r>
              <a:rPr lang="en-US" dirty="0"/>
              <a:t>RSK Labs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mined </a:t>
            </a:r>
            <a:r>
              <a:rPr lang="en-US" dirty="0"/>
              <a:t>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Genesis Block </a:t>
            </a:r>
            <a:r>
              <a:rPr lang="en-US" dirty="0"/>
              <a:t>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1:41 am CST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Jan 4 2018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Vulnerability Bounty </a:t>
            </a:r>
            <a:r>
              <a:rPr lang="en-US" dirty="0"/>
              <a:t>Program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https://uploads.strikinglycdn.com/files/a8fa29df-ec27-498a-b83f-33d63bc6b5de/RSK%20Vulnerability%20Bounty%20Program.pdf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RSK Official 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E0044-6E1A-4FDE-B30C-73D6794F3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35" y="1752600"/>
            <a:ext cx="5943048" cy="35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495800"/>
            <a:ext cx="11125200" cy="820600"/>
          </a:xfrm>
        </p:spPr>
        <p:txBody>
          <a:bodyPr/>
          <a:lstStyle/>
          <a:p>
            <a:r>
              <a:rPr lang="en-US" dirty="0"/>
              <a:t>RSK Stats and Explorer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7431-24C2-4F82-AECE-E2564137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2" y="5316400"/>
            <a:ext cx="11125200" cy="1442309"/>
          </a:xfrm>
        </p:spPr>
        <p:txBody>
          <a:bodyPr/>
          <a:lstStyle/>
          <a:p>
            <a:r>
              <a:rPr lang="en-US" dirty="0"/>
              <a:t>Live Demo: </a:t>
            </a:r>
            <a:r>
              <a:rPr lang="en-US" dirty="0">
                <a:hlinkClick r:id="rId2"/>
              </a:rPr>
              <a:t>https://stats.rsk.co/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https://explorer.rsk.co/home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D8F7E5F-DDE8-4BC8-BC4F-9E7A35981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75091"/>
            <a:ext cx="5029200" cy="30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9" y="1168706"/>
            <a:ext cx="4196409" cy="5460694"/>
          </a:xfrm>
        </p:spPr>
        <p:txBody>
          <a:bodyPr>
            <a:normAutofit/>
          </a:bodyPr>
          <a:lstStyle/>
          <a:p>
            <a:r>
              <a:rPr lang="en-US" dirty="0"/>
              <a:t>Max </a:t>
            </a:r>
            <a:r>
              <a:rPr lang="en-US" dirty="0" err="1"/>
              <a:t>tx</a:t>
            </a:r>
            <a:r>
              <a:rPr lang="en-US" dirty="0"/>
              <a:t>. per second: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BTC</a:t>
            </a:r>
            <a:r>
              <a:rPr lang="en-US" dirty="0"/>
              <a:t> 3.3 </a:t>
            </a:r>
            <a:r>
              <a:rPr lang="en-US" dirty="0" err="1"/>
              <a:t>tps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  <a:r>
              <a:rPr lang="en-US" dirty="0"/>
              <a:t> 300 </a:t>
            </a:r>
            <a:r>
              <a:rPr lang="en-US" dirty="0" err="1"/>
              <a:t>tps</a:t>
            </a:r>
            <a:endParaRPr lang="en-US" dirty="0"/>
          </a:p>
          <a:p>
            <a:r>
              <a:rPr lang="en-US" dirty="0"/>
              <a:t>Tx. fees: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BTC</a:t>
            </a:r>
            <a:r>
              <a:rPr lang="en-US" dirty="0"/>
              <a:t> 10 USD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RSK</a:t>
            </a:r>
            <a:r>
              <a:rPr lang="en-US" dirty="0"/>
              <a:t> 1 cent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RSK as a low-cost BTC payment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F998F-0F06-4BAC-B2C1-F0A0BF78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23" y="1161649"/>
            <a:ext cx="7300800" cy="55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9" y="1168706"/>
            <a:ext cx="11837315" cy="24888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Demo: generate keys</a:t>
            </a:r>
            <a:endParaRPr lang="en-US" sz="3600" dirty="0"/>
          </a:p>
          <a:p>
            <a:r>
              <a:rPr lang="en-US" sz="3200" dirty="0">
                <a:hlinkClick r:id="rId2"/>
              </a:rPr>
              <a:t>https://github.com/rsksmart/rskj/blob/master/rskj-core/src/main/java/co/rsk/GenNodeKeyId.java</a:t>
            </a:r>
            <a:r>
              <a:rPr lang="en-US" sz="32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RSK Keys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7A5EEE-3486-48C9-91E8-3708BBB8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6" y="3366673"/>
            <a:ext cx="11274656" cy="24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677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0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3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4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5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6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7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8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9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9467</TotalTime>
  <Words>737</Words>
  <Application>Microsoft Office PowerPoint</Application>
  <PresentationFormat>Custom</PresentationFormat>
  <Paragraphs>156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Wingdings 2</vt:lpstr>
      <vt:lpstr>SoftUni 16x9</vt:lpstr>
      <vt:lpstr>Smart Contracts for  Bitcoin with RSK</vt:lpstr>
      <vt:lpstr>Table of Contents</vt:lpstr>
      <vt:lpstr>What is RSK</vt:lpstr>
      <vt:lpstr>RSK vs Bitcoin</vt:lpstr>
      <vt:lpstr>RSK’s Pillars</vt:lpstr>
      <vt:lpstr>RSK Official Start</vt:lpstr>
      <vt:lpstr>RSK Stats and Explorer</vt:lpstr>
      <vt:lpstr>RSK as a low-cost BTC payment network</vt:lpstr>
      <vt:lpstr>Generate RSK Keys</vt:lpstr>
      <vt:lpstr>How RSK System Works?</vt:lpstr>
      <vt:lpstr>Governance Model</vt:lpstr>
      <vt:lpstr>Rootstock</vt:lpstr>
      <vt:lpstr>What is Rootstock</vt:lpstr>
      <vt:lpstr>About Rootstock</vt:lpstr>
      <vt:lpstr>Smart Contract in RSK</vt:lpstr>
      <vt:lpstr>Smart Contract in RSK</vt:lpstr>
      <vt:lpstr>Exercise: Install RSK Node and Deploy Smart Contract</vt:lpstr>
      <vt:lpstr>Summary</vt:lpstr>
      <vt:lpstr>Smart Contracts for Bitcoin with RSK</vt:lpstr>
      <vt:lpstr>Resources</vt:lpstr>
      <vt:lpstr>Merge-Mining</vt:lpstr>
      <vt:lpstr>Smart-contract in RSK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Academy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482</cp:revision>
  <dcterms:created xsi:type="dcterms:W3CDTF">2014-01-02T17:00:34Z</dcterms:created>
  <dcterms:modified xsi:type="dcterms:W3CDTF">2018-02-20T10:32:21Z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