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74" r:id="rId3"/>
    <p:sldId id="276" r:id="rId4"/>
    <p:sldId id="353" r:id="rId5"/>
    <p:sldId id="400" r:id="rId6"/>
    <p:sldId id="401" r:id="rId7"/>
    <p:sldId id="403" r:id="rId8"/>
    <p:sldId id="413" r:id="rId9"/>
    <p:sldId id="404" r:id="rId10"/>
    <p:sldId id="402" r:id="rId11"/>
    <p:sldId id="405" r:id="rId12"/>
    <p:sldId id="406" r:id="rId13"/>
    <p:sldId id="407" r:id="rId14"/>
    <p:sldId id="408" r:id="rId15"/>
    <p:sldId id="410" r:id="rId16"/>
    <p:sldId id="411" r:id="rId17"/>
    <p:sldId id="412" r:id="rId18"/>
    <p:sldId id="349" r:id="rId19"/>
    <p:sldId id="39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Objectives" id="{BC4A3995-4CED-4320-A673-95328C9C809D}">
          <p14:sldIdLst>
            <p14:sldId id="353"/>
            <p14:sldId id="400"/>
            <p14:sldId id="401"/>
          </p14:sldIdLst>
        </p14:section>
        <p14:section name="Curriculum" id="{BE1FF58B-0021-4641-9CAD-B94CA83E83EB}">
          <p14:sldIdLst>
            <p14:sldId id="403"/>
            <p14:sldId id="413"/>
            <p14:sldId id="404"/>
            <p14:sldId id="402"/>
          </p14:sldIdLst>
        </p14:section>
        <p14:section name="Trainers Team" id="{327D668E-8E3E-4583-882B-E55A1CE9634E}">
          <p14:sldIdLst>
            <p14:sldId id="405"/>
            <p14:sldId id="406"/>
          </p14:sldIdLst>
        </p14:section>
        <p14:section name="Exercises and Projects" id="{5FCF01D7-D412-4D9A-8DD7-BC1D119442E1}">
          <p14:sldIdLst>
            <p14:sldId id="407"/>
            <p14:sldId id="408"/>
          </p14:sldIdLst>
        </p14:section>
        <p14:section name="Exams and Certificates" id="{9374A631-D176-4EB9-A7F8-EE62FEED4F43}">
          <p14:sldIdLst>
            <p14:sldId id="410"/>
            <p14:sldId id="411"/>
            <p14:sldId id="412"/>
          </p14:sldIdLst>
        </p14:section>
        <p14:section name="Conclusion" id="{10E03AB1-9AA8-4E86-9A64-D741901E50A2}">
          <p14:sldIdLst>
            <p14:sldId id="349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A0E"/>
    <a:srgbClr val="F29B60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3" d="100"/>
          <a:sy n="83" d="100"/>
        </p:scale>
        <p:origin x="365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14-Mar-18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14-Mar-18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evgin-mustafov-712bbbb9/" TargetMode="External"/><Relationship Id="rId2" Type="http://schemas.openxmlformats.org/officeDocument/2006/relationships/hyperlink" Target="https://www.linkedin.com/in/nak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ster.com/jobs/search/?q=blockch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1412" y="457200"/>
            <a:ext cx="10348699" cy="1476352"/>
          </a:xfrm>
        </p:spPr>
        <p:txBody>
          <a:bodyPr>
            <a:normAutofit/>
          </a:bodyPr>
          <a:lstStyle/>
          <a:p>
            <a:r>
              <a:rPr lang="en-US" dirty="0"/>
              <a:t>Blockchain Dev Camp: Welcome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6612" y="1828800"/>
            <a:ext cx="10653499" cy="1311301"/>
          </a:xfrm>
        </p:spPr>
        <p:txBody>
          <a:bodyPr>
            <a:normAutofit/>
          </a:bodyPr>
          <a:lstStyle/>
          <a:p>
            <a:r>
              <a:rPr lang="en-US" dirty="0"/>
              <a:t>Objectives, Curriculum, Trainers, Schedule, Exercises, Projects, Exams, Certificates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58140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66876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B5909-AF00-42F0-8189-9F633D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486400"/>
            <a:ext cx="10363200" cy="820600"/>
          </a:xfrm>
        </p:spPr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7" name="Picture 6" descr="A close up of a toy&#10;&#10;Description generated with high confidence">
            <a:extLst>
              <a:ext uri="{FF2B5EF4-FFF2-40B4-BE49-F238E27FC236}">
                <a16:creationId xmlns:a16="http://schemas.microsoft.com/office/drawing/2014/main" id="{DB8CA958-5804-4D06-A15D-B8D960AA5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75" y="1066800"/>
            <a:ext cx="4001818" cy="4001818"/>
          </a:xfrm>
          <a:prstGeom prst="rect">
            <a:avLst/>
          </a:prstGeom>
        </p:spPr>
      </p:pic>
      <p:pic>
        <p:nvPicPr>
          <p:cNvPr id="4098" name="Picture 2" descr="Резултат с изображение за instructor icon">
            <a:extLst>
              <a:ext uri="{FF2B5EF4-FFF2-40B4-BE49-F238E27FC236}">
                <a16:creationId xmlns:a16="http://schemas.microsoft.com/office/drawing/2014/main" id="{98D66747-3724-4B11-86A7-E276E685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20" y="1858241"/>
            <a:ext cx="2866159" cy="286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зултат с изображение за instructor icon">
            <a:extLst>
              <a:ext uri="{FF2B5EF4-FFF2-40B4-BE49-F238E27FC236}">
                <a16:creationId xmlns:a16="http://schemas.microsoft.com/office/drawing/2014/main" id="{526999F7-3391-4A05-9795-3B1A77ED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68" y="1896764"/>
            <a:ext cx="2789111" cy="27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63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95199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Experienced trainers from the blockchain industry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Svetlin Nakov</a:t>
            </a:r>
          </a:p>
          <a:p>
            <a:pPr lvl="2"/>
            <a:r>
              <a:rPr lang="en-US" dirty="0">
                <a:hlinkClick r:id="rId2"/>
              </a:rPr>
              <a:t>linkedin.com/in/nakov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Sevgin</a:t>
            </a:r>
            <a:r>
              <a:rPr lang="en-US" dirty="0"/>
              <a:t> </a:t>
            </a:r>
            <a:r>
              <a:rPr lang="en-US" dirty="0" err="1"/>
              <a:t>Mustafov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linkedin.com/in/sevgin-mustafov-712bbbb9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Assistant trainers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1026" name="Picture 2" descr="Резултат с изображение за nakov photo">
            <a:extLst>
              <a:ext uri="{FF2B5EF4-FFF2-40B4-BE49-F238E27FC236}">
                <a16:creationId xmlns:a16="http://schemas.microsoft.com/office/drawing/2014/main" id="{92380340-414C-41A1-88AF-538D70E8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247" y="2076245"/>
            <a:ext cx="2052706" cy="24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evgin mustafov">
            <a:extLst>
              <a:ext uri="{FF2B5EF4-FFF2-40B4-BE49-F238E27FC236}">
                <a16:creationId xmlns:a16="http://schemas.microsoft.com/office/drawing/2014/main" id="{5D39C62F-3EB8-411D-BF72-5E7409BC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9362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5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B5909-AF00-42F0-8189-9F633D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19054"/>
            <a:ext cx="10363200" cy="820600"/>
          </a:xfrm>
        </p:spPr>
        <p:txBody>
          <a:bodyPr/>
          <a:lstStyle/>
          <a:p>
            <a:r>
              <a:rPr lang="en-US" dirty="0"/>
              <a:t>Exercises, Labs,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2249-9978-487C-9697-64AE8048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97222"/>
            <a:ext cx="10363200" cy="719034"/>
          </a:xfrm>
        </p:spPr>
        <p:txBody>
          <a:bodyPr/>
          <a:lstStyle/>
          <a:p>
            <a:r>
              <a:rPr lang="en-US" dirty="0"/>
              <a:t>Practice: Live Coding Every Day</a:t>
            </a:r>
          </a:p>
        </p:txBody>
      </p:sp>
      <p:pic>
        <p:nvPicPr>
          <p:cNvPr id="6" name="Picture 2" descr="Резултат с изображение за programming icon">
            <a:extLst>
              <a:ext uri="{FF2B5EF4-FFF2-40B4-BE49-F238E27FC236}">
                <a16:creationId xmlns:a16="http://schemas.microsoft.com/office/drawing/2014/main" id="{CAF99A95-BD7E-44FB-AF28-F0D2310D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43" y="1143000"/>
            <a:ext cx="3465339" cy="346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езултат с изображение за project icon">
            <a:extLst>
              <a:ext uri="{FF2B5EF4-FFF2-40B4-BE49-F238E27FC236}">
                <a16:creationId xmlns:a16="http://schemas.microsoft.com/office/drawing/2014/main" id="{002EB60F-4D26-4B32-9E62-7F4A4DCD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7" y="1990319"/>
            <a:ext cx="2724150" cy="1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03BD90-E49E-4CD0-A33D-398CD135B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835" y="1510045"/>
            <a:ext cx="2804403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coding</a:t>
            </a:r>
            <a:r>
              <a:rPr lang="en-US" dirty="0"/>
              <a:t> every day</a:t>
            </a:r>
          </a:p>
          <a:p>
            <a:pPr lvl="1"/>
            <a:r>
              <a:rPr lang="en-US" dirty="0"/>
              <a:t>At least 50% coding exercises</a:t>
            </a:r>
          </a:p>
          <a:p>
            <a:pPr lvl="1"/>
            <a:r>
              <a:rPr lang="en-US" dirty="0"/>
              <a:t>Step-by-step tutorials to follow</a:t>
            </a:r>
          </a:p>
          <a:p>
            <a:pPr>
              <a:spcBef>
                <a:spcPts val="1800"/>
              </a:spcBef>
            </a:pPr>
            <a:r>
              <a:rPr lang="en-US" dirty="0"/>
              <a:t>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</a:p>
          <a:p>
            <a:pPr lvl="1"/>
            <a:r>
              <a:rPr lang="en-US" dirty="0"/>
              <a:t>Learn by doing</a:t>
            </a:r>
          </a:p>
          <a:p>
            <a:pPr lvl="1"/>
            <a:r>
              <a:rPr lang="en-US" dirty="0"/>
              <a:t>Teamwork</a:t>
            </a:r>
          </a:p>
          <a:p>
            <a:pPr lvl="1"/>
            <a:r>
              <a:rPr lang="en-US" dirty="0"/>
              <a:t>Individual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Exercises, Labs and Practical Projects</a:t>
            </a:r>
          </a:p>
        </p:txBody>
      </p:sp>
      <p:pic>
        <p:nvPicPr>
          <p:cNvPr id="1028" name="Picture 4" descr="Резултат с изображение за coding clipart">
            <a:extLst>
              <a:ext uri="{FF2B5EF4-FFF2-40B4-BE49-F238E27FC236}">
                <a16:creationId xmlns:a16="http://schemas.microsoft.com/office/drawing/2014/main" id="{0A35F271-8236-488E-BB7D-50F31EE1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88" y="1334656"/>
            <a:ext cx="3355870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тат с изображение за project icon">
            <a:extLst>
              <a:ext uri="{FF2B5EF4-FFF2-40B4-BE49-F238E27FC236}">
                <a16:creationId xmlns:a16="http://schemas.microsoft.com/office/drawing/2014/main" id="{57370DA0-9C3D-424E-B540-D253EE84E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73" y="4582176"/>
            <a:ext cx="2476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2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B5909-AF00-42F0-8189-9F633D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25292"/>
            <a:ext cx="10363200" cy="820600"/>
          </a:xfrm>
        </p:spPr>
        <p:txBody>
          <a:bodyPr/>
          <a:lstStyle/>
          <a:p>
            <a:r>
              <a:rPr lang="en-US" dirty="0"/>
              <a:t>Evaluation and Certificates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2249-9978-487C-9697-64AE8048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Exercises, Exams, Quizzes, Projects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A798FB0A-BD51-499B-A25A-FA64D9A98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371600"/>
            <a:ext cx="3508790" cy="3200400"/>
          </a:xfrm>
          <a:prstGeom prst="rect">
            <a:avLst/>
          </a:prstGeom>
        </p:spPr>
      </p:pic>
      <p:pic>
        <p:nvPicPr>
          <p:cNvPr id="2050" name="Picture 2" descr="Свързано изображение">
            <a:extLst>
              <a:ext uri="{FF2B5EF4-FFF2-40B4-BE49-F238E27FC236}">
                <a16:creationId xmlns:a16="http://schemas.microsoft.com/office/drawing/2014/main" id="{B2C5494F-8CDF-4A32-ADCC-7456C784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551" y="1517568"/>
            <a:ext cx="2908461" cy="29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-IzrO_gXzfSg/U05SKQx5VhI/AAAAAAAAOPI/BJRD8xuYGmI/w1044-h587-no/DSC05149.JPG">
            <a:extLst>
              <a:ext uri="{FF2B5EF4-FFF2-40B4-BE49-F238E27FC236}">
                <a16:creationId xmlns:a16="http://schemas.microsoft.com/office/drawing/2014/main" id="{705300B4-7CC9-4C45-9C2B-3E354FD6A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5212" y="1765259"/>
            <a:ext cx="2748117" cy="2413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6331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Quizzes</a:t>
            </a:r>
            <a:r>
              <a:rPr lang="en-US" dirty="0"/>
              <a:t> every week</a:t>
            </a:r>
            <a:endParaRPr lang="bg-BG" dirty="0"/>
          </a:p>
          <a:p>
            <a:pPr lvl="1"/>
            <a:r>
              <a:rPr lang="en-US" dirty="0"/>
              <a:t>Review of the content from the last week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dirty="0"/>
              <a:t> every day (coding and practicing)</a:t>
            </a:r>
          </a:p>
          <a:p>
            <a:pPr lvl="1"/>
            <a:r>
              <a:rPr lang="en-US" dirty="0"/>
              <a:t>Step-by-step tutorial style exercises</a:t>
            </a:r>
          </a:p>
          <a:p>
            <a:pPr lvl="1"/>
            <a:r>
              <a:rPr lang="en-US" dirty="0"/>
              <a:t>Assistance from the trainers</a:t>
            </a:r>
            <a:endParaRPr lang="bg-BG" dirty="0"/>
          </a:p>
          <a:p>
            <a:r>
              <a:rPr lang="en-US" dirty="0"/>
              <a:t>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</a:p>
          <a:p>
            <a:pPr lvl="1"/>
            <a:r>
              <a:rPr lang="en-US" dirty="0"/>
              <a:t>Learn by doing</a:t>
            </a:r>
          </a:p>
          <a:p>
            <a:pPr lvl="1"/>
            <a:r>
              <a:rPr lang="en-US" dirty="0"/>
              <a:t>Assistance from the trainers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pic>
        <p:nvPicPr>
          <p:cNvPr id="2050" name="Picture 2" descr="Резултат с изображение за exam icon">
            <a:extLst>
              <a:ext uri="{FF2B5EF4-FFF2-40B4-BE49-F238E27FC236}">
                <a16:creationId xmlns:a16="http://schemas.microsoft.com/office/drawing/2014/main" id="{606F88B1-32D1-41A7-82E1-C67C8255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2766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59039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Evaluation</a:t>
            </a:r>
          </a:p>
          <a:p>
            <a:pPr lvl="1"/>
            <a:r>
              <a:rPr lang="en-US" dirty="0"/>
              <a:t>Based on several components: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Certificates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C1F92E-6EEA-4C66-8436-56861C52A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34794"/>
              </p:ext>
            </p:extLst>
          </p:nvPr>
        </p:nvGraphicFramePr>
        <p:xfrm>
          <a:off x="909636" y="2746934"/>
          <a:ext cx="4727576" cy="3577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376">
                  <a:extLst>
                    <a:ext uri="{9D8B030D-6E8A-4147-A177-3AD203B41FA5}">
                      <a16:colId xmlns:a16="http://schemas.microsoft.com/office/drawing/2014/main" val="17945629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1653571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Component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Weight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24000774"/>
                  </a:ext>
                </a:extLst>
              </a:tr>
              <a:tr h="720890">
                <a:tc>
                  <a:txBody>
                    <a:bodyPr/>
                    <a:lstStyle/>
                    <a:p>
                      <a:pPr marL="92075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Quizzes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10%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87823499"/>
                  </a:ext>
                </a:extLst>
              </a:tr>
              <a:tr h="720890">
                <a:tc>
                  <a:txBody>
                    <a:bodyPr/>
                    <a:lstStyle/>
                    <a:p>
                      <a:pPr marL="92075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Assignments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20%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67886284"/>
                  </a:ext>
                </a:extLst>
              </a:tr>
              <a:tr h="360445">
                <a:tc>
                  <a:txBody>
                    <a:bodyPr/>
                    <a:lstStyle/>
                    <a:p>
                      <a:pPr marL="92075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Team Project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35%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863203948"/>
                  </a:ext>
                </a:extLst>
              </a:tr>
              <a:tr h="360445">
                <a:tc>
                  <a:txBody>
                    <a:bodyPr/>
                    <a:lstStyle/>
                    <a:p>
                      <a:pPr marL="92075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Final Project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35%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4119288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CD01CE-088A-43C1-9B57-1AC20AC05317}"/>
              </a:ext>
            </a:extLst>
          </p:cNvPr>
          <p:cNvSpPr txBox="1">
            <a:spLocks/>
          </p:cNvSpPr>
          <p:nvPr/>
        </p:nvSpPr>
        <p:spPr>
          <a:xfrm>
            <a:off x="6286413" y="1151121"/>
            <a:ext cx="54467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/>
              <a:t>For the successful participants only</a:t>
            </a:r>
          </a:p>
          <a:p>
            <a:pPr lvl="1"/>
            <a:r>
              <a:rPr lang="en-US" dirty="0"/>
              <a:t>~ 70% of the score required</a:t>
            </a:r>
          </a:p>
        </p:txBody>
      </p:sp>
      <p:pic>
        <p:nvPicPr>
          <p:cNvPr id="7" name="Picture 2" descr="Свързано изображение">
            <a:extLst>
              <a:ext uri="{FF2B5EF4-FFF2-40B4-BE49-F238E27FC236}">
                <a16:creationId xmlns:a16="http://schemas.microsoft.com/office/drawing/2014/main" id="{2CDEE434-33DB-4DEF-AF4A-1D8D585A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604996"/>
            <a:ext cx="3491831" cy="29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/>
              <a:t>Blockchain Dev Camp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Solid</a:t>
            </a:r>
            <a:r>
              <a:rPr lang="en-US" dirty="0"/>
              <a:t> blockchain education for developers</a:t>
            </a:r>
            <a:endParaRPr lang="bg-BG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Practical</a:t>
            </a:r>
            <a:r>
              <a:rPr lang="en-US" dirty="0"/>
              <a:t> approach: learn by doing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Intensive</a:t>
            </a:r>
            <a:r>
              <a:rPr lang="en-US" dirty="0"/>
              <a:t> format: 6 weeks every day</a:t>
            </a:r>
          </a:p>
          <a:p>
            <a:r>
              <a:rPr lang="en-US" dirty="0"/>
              <a:t>Up-to-date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curriculum</a:t>
            </a:r>
            <a:r>
              <a:rPr lang="en-US" dirty="0"/>
              <a:t>, aligned with industry needs</a:t>
            </a:r>
          </a:p>
          <a:p>
            <a:r>
              <a:rPr lang="en-US" dirty="0"/>
              <a:t>Experienced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trainers</a:t>
            </a:r>
            <a:r>
              <a:rPr lang="en-US" dirty="0"/>
              <a:t> from the industry</a:t>
            </a:r>
          </a:p>
          <a:p>
            <a:r>
              <a:rPr lang="en-US" dirty="0"/>
              <a:t>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r>
              <a:rPr lang="en-US" dirty="0"/>
              <a:t>: teamwork and individual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Certificates</a:t>
            </a:r>
            <a:r>
              <a:rPr lang="en-US" dirty="0"/>
              <a:t> and job offers for successful graduation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445" y="4114800"/>
            <a:ext cx="1554615" cy="2133785"/>
          </a:xfrm>
          <a:prstGeom prst="rect">
            <a:avLst/>
          </a:prstGeom>
        </p:spPr>
      </p:pic>
      <p:pic>
        <p:nvPicPr>
          <p:cNvPr id="7" name="Picture 2" descr="Свързано изображение">
            <a:extLst>
              <a:ext uri="{FF2B5EF4-FFF2-40B4-BE49-F238E27FC236}">
                <a16:creationId xmlns:a16="http://schemas.microsoft.com/office/drawing/2014/main" id="{A6C56B62-8DCB-4A51-B5BF-945CA191B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9012" y="1447800"/>
            <a:ext cx="2725276" cy="1981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Dev Camp: Welcome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Blockchain Camp Objectives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Solid blockchain Education for Developers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Curriculum and Schedule</a:t>
            </a:r>
          </a:p>
          <a:p>
            <a:pPr lvl="1">
              <a:lnSpc>
                <a:spcPts val="4000"/>
              </a:lnSpc>
            </a:pPr>
            <a:r>
              <a:rPr lang="en-US" dirty="0"/>
              <a:t>6 weeks, full time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Exercises and Projects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 Lot of Practice Every Day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Certificates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7458" y="3882246"/>
            <a:ext cx="2670954" cy="2670954"/>
          </a:xfrm>
          <a:prstGeom prst="rect">
            <a:avLst/>
          </a:prstGeom>
        </p:spPr>
      </p:pic>
      <p:pic>
        <p:nvPicPr>
          <p:cNvPr id="7" name="Picture 6" descr="Резултат с изображение за camp clipart">
            <a:extLst>
              <a:ext uri="{FF2B5EF4-FFF2-40B4-BE49-F238E27FC236}">
                <a16:creationId xmlns:a16="http://schemas.microsoft.com/office/drawing/2014/main" id="{82C1208C-28CB-4B54-9952-9BF5F66D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799" y="1600200"/>
            <a:ext cx="2353698" cy="170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Свързано изображение">
            <a:extLst>
              <a:ext uri="{FF2B5EF4-FFF2-40B4-BE49-F238E27FC236}">
                <a16:creationId xmlns:a16="http://schemas.microsoft.com/office/drawing/2014/main" id="{D606232C-7DFB-4A83-8BEE-3FF2CC6AD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7212" y="3124200"/>
            <a:ext cx="2725276" cy="1981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955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Blockchain Camp</a:t>
            </a:r>
            <a:r>
              <a:rPr lang="bg-BG" dirty="0"/>
              <a:t> </a:t>
            </a:r>
            <a:r>
              <a:rPr lang="en-US" dirty="0"/>
              <a:t>for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88744"/>
            <a:ext cx="10815551" cy="688256"/>
          </a:xfrm>
        </p:spPr>
        <p:txBody>
          <a:bodyPr/>
          <a:lstStyle/>
          <a:p>
            <a:r>
              <a:rPr lang="en-US" dirty="0"/>
              <a:t>Objectives, Target Audience, Scope</a:t>
            </a:r>
          </a:p>
        </p:txBody>
      </p:sp>
      <p:pic>
        <p:nvPicPr>
          <p:cNvPr id="1026" name="Picture 2" descr="Свързано изображение">
            <a:extLst>
              <a:ext uri="{FF2B5EF4-FFF2-40B4-BE49-F238E27FC236}">
                <a16:creationId xmlns:a16="http://schemas.microsoft.com/office/drawing/2014/main" id="{E1D0B422-31AA-4ACF-8D7F-F6BB5AC2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36" y="1066800"/>
            <a:ext cx="5392276" cy="3519237"/>
          </a:xfrm>
          <a:prstGeom prst="roundRect">
            <a:avLst>
              <a:gd name="adj" fmla="val 77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Резултат с изображение за coding clipart">
            <a:extLst>
              <a:ext uri="{FF2B5EF4-FFF2-40B4-BE49-F238E27FC236}">
                <a16:creationId xmlns:a16="http://schemas.microsoft.com/office/drawing/2014/main" id="{8756F09C-1157-49B2-86D6-8FB6035E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1161509"/>
            <a:ext cx="1494225" cy="177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Свързано изображение">
            <a:extLst>
              <a:ext uri="{FF2B5EF4-FFF2-40B4-BE49-F238E27FC236}">
                <a16:creationId xmlns:a16="http://schemas.microsoft.com/office/drawing/2014/main" id="{50F4A660-EFE5-432F-99C0-7FE8F4DA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4" y="633266"/>
            <a:ext cx="1999716" cy="19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тат с изображение за camp clipart">
            <a:extLst>
              <a:ext uri="{FF2B5EF4-FFF2-40B4-BE49-F238E27FC236}">
                <a16:creationId xmlns:a16="http://schemas.microsoft.com/office/drawing/2014/main" id="{4FA7B7D0-93B8-49FE-93A0-EA5B8B7C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3" y="2174445"/>
            <a:ext cx="3132773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amp tent fire">
            <a:extLst>
              <a:ext uri="{FF2B5EF4-FFF2-40B4-BE49-F238E27FC236}">
                <a16:creationId xmlns:a16="http://schemas.microsoft.com/office/drawing/2014/main" id="{584B29F6-61AD-4E94-885E-10448B683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99" y="2811039"/>
            <a:ext cx="3548566" cy="1679655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modern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technologies</a:t>
            </a:r>
          </a:p>
          <a:p>
            <a:pPr lvl="1"/>
            <a:r>
              <a:rPr lang="en-US" dirty="0"/>
              <a:t>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developer's perspective</a:t>
            </a:r>
            <a:r>
              <a:rPr lang="en-US" dirty="0"/>
              <a:t>, with a lot of coding</a:t>
            </a:r>
          </a:p>
          <a:p>
            <a:pPr lvl="1"/>
            <a:r>
              <a:rPr lang="en-US" dirty="0"/>
              <a:t>A deep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technical knowledge </a:t>
            </a:r>
            <a:r>
              <a:rPr lang="en-US" dirty="0"/>
              <a:t>and skills about blockchain, wallets, transactions, smart contracts, Ethereum, Bitcoin, etc.</a:t>
            </a:r>
          </a:p>
          <a:p>
            <a:pPr lvl="1"/>
            <a:r>
              <a:rPr lang="en-US" dirty="0"/>
              <a:t>A lot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practice</a:t>
            </a:r>
            <a:r>
              <a:rPr lang="en-US" dirty="0"/>
              <a:t>: exercises, labs, projects</a:t>
            </a:r>
          </a:p>
          <a:p>
            <a:pPr>
              <a:spcBef>
                <a:spcPts val="1800"/>
              </a:spcBef>
            </a:pPr>
            <a:r>
              <a:rPr lang="en-US" dirty="0"/>
              <a:t>Turn existing developers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developers</a:t>
            </a:r>
          </a:p>
          <a:p>
            <a:pPr lvl="1"/>
            <a:r>
              <a:rPr lang="en-US" dirty="0"/>
              <a:t>High demand for blockchain developers!</a:t>
            </a:r>
          </a:p>
          <a:p>
            <a:pPr lvl="1"/>
            <a:r>
              <a:rPr lang="en-US" dirty="0">
                <a:hlinkClick r:id="rId2"/>
              </a:rPr>
              <a:t>https://www.monster.com/jobs/search/?q=blockchain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Camp: Objectives</a:t>
            </a:r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21CF-5A16-4D63-A96B-C9E47649D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4E3D-A1A6-4751-A32A-3A86C52E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developers, who want to become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development professionals</a:t>
            </a:r>
          </a:p>
          <a:p>
            <a:pPr lvl="1"/>
            <a:r>
              <a:rPr lang="en-US" dirty="0"/>
              <a:t>Fundamentals of programming skills: data types, loops, arrays, functions / methods, hash-tables, classes and objects, events</a:t>
            </a:r>
          </a:p>
          <a:p>
            <a:pPr lvl="1"/>
            <a:r>
              <a:rPr lang="en-US" dirty="0"/>
              <a:t>Basic JavaScript / Node.js skills</a:t>
            </a:r>
          </a:p>
          <a:p>
            <a:pPr lvl="1"/>
            <a:r>
              <a:rPr lang="en-US" dirty="0"/>
              <a:t>Good skills in Python, Java, C#, C++ or other language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Entrance exam </a:t>
            </a:r>
            <a:r>
              <a:rPr lang="en-US" dirty="0"/>
              <a:t>may apply</a:t>
            </a:r>
          </a:p>
          <a:p>
            <a:pPr lvl="1"/>
            <a:r>
              <a:rPr lang="en-US" dirty="0"/>
              <a:t>Live coding in language by choice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1F9CAB-3F8E-4423-BA4D-225BA458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3280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B5909-AF00-42F0-8189-9F633D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94400"/>
            <a:ext cx="10363200" cy="820600"/>
          </a:xfrm>
        </p:spPr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FFD28F-3C51-4497-889F-22559C929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Scope, Curriculum and Schedule</a:t>
            </a:r>
          </a:p>
        </p:txBody>
      </p:sp>
      <p:pic>
        <p:nvPicPr>
          <p:cNvPr id="7" name="Picture 2" descr="http://research.phillipmartin.info/la_syllabus.gif">
            <a:extLst>
              <a:ext uri="{FF2B5EF4-FFF2-40B4-BE49-F238E27FC236}">
                <a16:creationId xmlns:a16="http://schemas.microsoft.com/office/drawing/2014/main" id="{AD5EA048-7537-4DBB-917E-52FF495F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066800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Резултат с изображение за schedule">
            <a:extLst>
              <a:ext uri="{FF2B5EF4-FFF2-40B4-BE49-F238E27FC236}">
                <a16:creationId xmlns:a16="http://schemas.microsoft.com/office/drawing/2014/main" id="{640FCEB5-5245-4CD7-9FDE-D7A13B5CC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981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B7B2BC-CE1F-4B92-BD87-383D6CAAAD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4972" y="2111423"/>
            <a:ext cx="2172440" cy="21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5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D9452-F915-4722-B1E6-797AE82F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8477-7F9F-4D44-84E0-683E3913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Up-to-date </a:t>
            </a:r>
            <a:r>
              <a:rPr lang="en-US" dirty="0"/>
              <a:t>curriculum</a:t>
            </a:r>
          </a:p>
          <a:p>
            <a:pPr lvl="1"/>
            <a:r>
              <a:rPr lang="en-US" dirty="0"/>
              <a:t>Deep technical details, not just basics</a:t>
            </a:r>
          </a:p>
          <a:p>
            <a:pPr lvl="1"/>
            <a:r>
              <a:rPr lang="en-US" dirty="0"/>
              <a:t>Learn by doing: write code every day</a:t>
            </a:r>
          </a:p>
          <a:p>
            <a:pPr>
              <a:spcBef>
                <a:spcPts val="2400"/>
              </a:spcBef>
            </a:pPr>
            <a:r>
              <a:rPr lang="en-US" dirty="0"/>
              <a:t>Aligned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industry trends</a:t>
            </a:r>
          </a:p>
          <a:p>
            <a:pPr lvl="1"/>
            <a:r>
              <a:rPr lang="en-US" dirty="0"/>
              <a:t>Partnership with many blockchain startups</a:t>
            </a:r>
          </a:p>
          <a:p>
            <a:pPr lvl="1"/>
            <a:r>
              <a:rPr lang="en-US" dirty="0"/>
              <a:t>Best graduates get hiring offers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B15E9-80A8-47AF-B7F8-4EA24EFC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Curriculum</a:t>
            </a:r>
          </a:p>
        </p:txBody>
      </p:sp>
      <p:pic>
        <p:nvPicPr>
          <p:cNvPr id="3074" name="Picture 2" descr="Резултат с изображение за up to date icon">
            <a:extLst>
              <a:ext uri="{FF2B5EF4-FFF2-40B4-BE49-F238E27FC236}">
                <a16:creationId xmlns:a16="http://schemas.microsoft.com/office/drawing/2014/main" id="{AD3970BE-9612-4C64-8C97-1E85B673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4" y="1073372"/>
            <a:ext cx="3457575" cy="243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Свързано изображение">
            <a:extLst>
              <a:ext uri="{FF2B5EF4-FFF2-40B4-BE49-F238E27FC236}">
                <a16:creationId xmlns:a16="http://schemas.microsoft.com/office/drawing/2014/main" id="{D3CED99B-2939-4024-84C7-02B721EA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886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concepts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Technical details, wallets, transactions, consensus,</a:t>
            </a:r>
            <a:br>
              <a:rPr lang="en-US" dirty="0"/>
            </a:br>
            <a:r>
              <a:rPr lang="en-US" dirty="0"/>
              <a:t>networks, smart contracts, </a:t>
            </a:r>
            <a:r>
              <a:rPr lang="en-US" dirty="0" err="1"/>
              <a:t>DApps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Building your own blockchain network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contracts</a:t>
            </a:r>
          </a:p>
          <a:p>
            <a:pPr lvl="1"/>
            <a:r>
              <a:rPr lang="en-US" dirty="0"/>
              <a:t>Writing smart contracts (using Solidity and other platforms)</a:t>
            </a:r>
          </a:p>
          <a:p>
            <a:pPr lvl="1"/>
            <a:r>
              <a:rPr lang="en-US" dirty="0"/>
              <a:t>Writing </a:t>
            </a:r>
            <a:r>
              <a:rPr lang="en-US" dirty="0" err="1"/>
              <a:t>DApps</a:t>
            </a:r>
            <a:r>
              <a:rPr lang="en-US" dirty="0"/>
              <a:t> (decentralized blockchain applications)</a:t>
            </a:r>
          </a:p>
          <a:p>
            <a:pPr>
              <a:spcBef>
                <a:spcPts val="1200"/>
              </a:spcBef>
            </a:pPr>
            <a:r>
              <a:rPr lang="en-US" dirty="0"/>
              <a:t>Blockchain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networks</a:t>
            </a:r>
            <a:r>
              <a:rPr lang="en-US" dirty="0"/>
              <a:t>: Ethereum, Bitcoin, RSK, </a:t>
            </a:r>
            <a:r>
              <a:rPr lang="en-US" dirty="0" err="1"/>
              <a:t>Hyperledger</a:t>
            </a:r>
            <a:r>
              <a:rPr lang="en-US" dirty="0"/>
              <a:t>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Curriculum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878A3-EB63-4003-90E9-6C323EB6CC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5812" y="2173671"/>
            <a:ext cx="1632186" cy="16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7F32D-68B9-418B-901E-7FB82FB51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B467-2E91-4935-BFDC-068C7906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#1: </a:t>
            </a:r>
            <a:r>
              <a:rPr lang="en-US"/>
              <a:t>Blockchain Fundamentals</a:t>
            </a:r>
            <a:endParaRPr lang="en-US" dirty="0"/>
          </a:p>
          <a:p>
            <a:r>
              <a:rPr lang="en-US" dirty="0"/>
              <a:t>Week #2: Blockchain Advanced Concepts</a:t>
            </a:r>
          </a:p>
          <a:p>
            <a:r>
              <a:rPr lang="en-US" dirty="0"/>
              <a:t>Week #3: Smart Contracts, Solidity and </a:t>
            </a:r>
            <a:r>
              <a:rPr lang="en-US" dirty="0" err="1"/>
              <a:t>DApps</a:t>
            </a:r>
            <a:endParaRPr lang="en-US" dirty="0"/>
          </a:p>
          <a:p>
            <a:r>
              <a:rPr lang="en-US" dirty="0"/>
              <a:t>Week #4: Advanced Smart Contract Development</a:t>
            </a:r>
          </a:p>
          <a:p>
            <a:r>
              <a:rPr lang="en-US" dirty="0"/>
              <a:t>Week #5: Team Project</a:t>
            </a:r>
          </a:p>
          <a:p>
            <a:r>
              <a:rPr lang="en-US" dirty="0"/>
              <a:t>Week #6: Individual Final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4ED6C7-3340-4FAC-8AB7-24E555D8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73953723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146</TotalTime>
  <Words>655</Words>
  <Application>Microsoft Office PowerPoint</Application>
  <PresentationFormat>Custom</PresentationFormat>
  <Paragraphs>141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Wingdings 2</vt:lpstr>
      <vt:lpstr>SoftUni 16x9</vt:lpstr>
      <vt:lpstr>Blockchain Dev Camp: Welcome</vt:lpstr>
      <vt:lpstr>Table of Contents</vt:lpstr>
      <vt:lpstr>Blockchain Camp for Developers</vt:lpstr>
      <vt:lpstr>Blockchain Camp: Objectives</vt:lpstr>
      <vt:lpstr>Target Audience</vt:lpstr>
      <vt:lpstr>Curriculum</vt:lpstr>
      <vt:lpstr>Solid Curriculum</vt:lpstr>
      <vt:lpstr>Scope and Curriculum</vt:lpstr>
      <vt:lpstr>Schedule</vt:lpstr>
      <vt:lpstr>Trainers Team</vt:lpstr>
      <vt:lpstr>Trainers Team</vt:lpstr>
      <vt:lpstr>Exercises, Labs, Projects</vt:lpstr>
      <vt:lpstr>Exercises, Labs and Practical Projects</vt:lpstr>
      <vt:lpstr>Evaluation and Certificates</vt:lpstr>
      <vt:lpstr>Exams</vt:lpstr>
      <vt:lpstr>Evaluation and Certificates</vt:lpstr>
      <vt:lpstr>Summary</vt:lpstr>
      <vt:lpstr>Blockchain Dev Camp: Welcome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Blockchain Camp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107</cp:revision>
  <dcterms:created xsi:type="dcterms:W3CDTF">2014-01-02T17:00:34Z</dcterms:created>
  <dcterms:modified xsi:type="dcterms:W3CDTF">2018-03-14T16:11:23Z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