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25" r:id="rId4"/>
    <p:sldId id="532" r:id="rId5"/>
    <p:sldId id="533" r:id="rId6"/>
    <p:sldId id="534" r:id="rId7"/>
    <p:sldId id="558" r:id="rId8"/>
    <p:sldId id="535" r:id="rId9"/>
    <p:sldId id="537" r:id="rId10"/>
    <p:sldId id="538" r:id="rId11"/>
    <p:sldId id="539" r:id="rId12"/>
    <p:sldId id="540" r:id="rId13"/>
    <p:sldId id="553" r:id="rId14"/>
    <p:sldId id="541" r:id="rId15"/>
    <p:sldId id="542" r:id="rId16"/>
    <p:sldId id="549" r:id="rId17"/>
    <p:sldId id="554" r:id="rId18"/>
    <p:sldId id="555" r:id="rId19"/>
    <p:sldId id="543" r:id="rId20"/>
    <p:sldId id="526" r:id="rId21"/>
    <p:sldId id="527" r:id="rId22"/>
    <p:sldId id="546" r:id="rId23"/>
    <p:sldId id="547" r:id="rId24"/>
    <p:sldId id="530" r:id="rId25"/>
    <p:sldId id="528" r:id="rId26"/>
    <p:sldId id="529" r:id="rId27"/>
    <p:sldId id="521" r:id="rId28"/>
    <p:sldId id="557" r:id="rId29"/>
    <p:sldId id="556" r:id="rId30"/>
    <p:sldId id="519" r:id="rId31"/>
    <p:sldId id="548" r:id="rId32"/>
    <p:sldId id="552" r:id="rId33"/>
    <p:sldId id="429" r:id="rId34"/>
    <p:sldId id="430" r:id="rId35"/>
    <p:sldId id="43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  <p14:sldId id="532"/>
            <p14:sldId id="533"/>
            <p14:sldId id="534"/>
            <p14:sldId id="558"/>
            <p14:sldId id="535"/>
            <p14:sldId id="537"/>
            <p14:sldId id="538"/>
            <p14:sldId id="539"/>
            <p14:sldId id="540"/>
            <p14:sldId id="553"/>
            <p14:sldId id="541"/>
            <p14:sldId id="542"/>
            <p14:sldId id="549"/>
            <p14:sldId id="554"/>
            <p14:sldId id="555"/>
            <p14:sldId id="543"/>
            <p14:sldId id="526"/>
            <p14:sldId id="527"/>
            <p14:sldId id="546"/>
            <p14:sldId id="547"/>
            <p14:sldId id="530"/>
            <p14:sldId id="528"/>
            <p14:sldId id="529"/>
            <p14:sldId id="521"/>
            <p14:sldId id="557"/>
            <p14:sldId id="556"/>
            <p14:sldId id="519"/>
            <p14:sldId id="548"/>
            <p14:sldId id="552"/>
          </p14:sldIdLst>
        </p14:section>
        <p14:section name="Conclusion" id="{10E03AB1-9AA8-4E86-9A64-D741901E50A2}">
          <p14:sldIdLst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5244" autoAdjust="0"/>
  </p:normalViewPr>
  <p:slideViewPr>
    <p:cSldViewPr>
      <p:cViewPr varScale="1">
        <p:scale>
          <a:sx n="79" d="100"/>
          <a:sy n="79" d="100"/>
        </p:scale>
        <p:origin x="528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06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031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872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2181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6366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457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70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9669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87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ransition/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fy.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io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aoz/solidity-proxy/" TargetMode="External"/><Relationship Id="rId2" Type="http://schemas.openxmlformats.org/officeDocument/2006/relationships/hyperlink" Target="https://blog.zeppelin.solutions/proxy-libraries-in-solidity-79fbe4b970f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zeppelin.solutions/proxy-libraries-in-solidity-79fbe4b970fd" TargetMode="External"/><Relationship Id="rId3" Type="http://schemas.openxmlformats.org/officeDocument/2006/relationships/hyperlink" Target="https://consensys.github.io/smart-contract-best-practices/security_notifications/" TargetMode="External"/><Relationship Id="rId7" Type="http://schemas.openxmlformats.org/officeDocument/2006/relationships/hyperlink" Target="https://vomtom.at/upgrade-smart-contracts-on-chain/" TargetMode="External"/><Relationship Id="rId2" Type="http://schemas.openxmlformats.org/officeDocument/2006/relationships/hyperlink" Target="https://consensys.github.io/smart-contract-best-practices/general_philosoph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golemproject.net/how-to-find-10m-by-just-reading-blockchain-6ae9d39fcd95" TargetMode="External"/><Relationship Id="rId5" Type="http://schemas.openxmlformats.org/officeDocument/2006/relationships/hyperlink" Target="https://medium.com/@merunasgrincalaitis/how-to-audit-a-smart-contract-most-dangerous-attacks-in-solidity-ae402a7e7868" TargetMode="External"/><Relationship Id="rId4" Type="http://schemas.openxmlformats.org/officeDocument/2006/relationships/hyperlink" Target="https://consensys.github.io/smart-contract-best-practices/security_tool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uaraghav8/Solium" TargetMode="External"/><Relationship Id="rId3" Type="http://schemas.openxmlformats.org/officeDocument/2006/relationships/hyperlink" Target="https://github.com/ConsenSys/mythril" TargetMode="External"/><Relationship Id="rId7" Type="http://schemas.openxmlformats.org/officeDocument/2006/relationships/hyperlink" Target="https://github.com/weifund/solint" TargetMode="External"/><Relationship Id="rId2" Type="http://schemas.openxmlformats.org/officeDocument/2006/relationships/hyperlink" Target="https://github.com/trailofbits/manti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dericobond/solcheck" TargetMode="External"/><Relationship Id="rId5" Type="http://schemas.openxmlformats.org/officeDocument/2006/relationships/hyperlink" Target="https://github.com/raineorshine/solgraph" TargetMode="External"/><Relationship Id="rId10" Type="http://schemas.openxmlformats.org/officeDocument/2006/relationships/hyperlink" Target="https://github.com/sc-forks/solidity-coverage" TargetMode="External"/><Relationship Id="rId4" Type="http://schemas.openxmlformats.org/officeDocument/2006/relationships/hyperlink" Target="https://oyente.melon.fund/" TargetMode="External"/><Relationship Id="rId9" Type="http://schemas.openxmlformats.org/officeDocument/2006/relationships/hyperlink" Target="https://github.com/protofire/solhin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ter.im/ethereum/research" TargetMode="External"/><Relationship Id="rId3" Type="http://schemas.openxmlformats.org/officeDocument/2006/relationships/hyperlink" Target="https://blog.ethereum.org/category/security/" TargetMode="External"/><Relationship Id="rId7" Type="http://schemas.openxmlformats.org/officeDocument/2006/relationships/hyperlink" Target="https://gitter.im/ethereum/cpp-ethereum" TargetMode="External"/><Relationship Id="rId2" Type="http://schemas.openxmlformats.org/officeDocument/2006/relationships/hyperlink" Target="https://blog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ter.im/ethereum/go-ethereum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gitter.im/ethereum/solidity" TargetMode="External"/><Relationship Id="rId10" Type="http://schemas.openxmlformats.org/officeDocument/2006/relationships/hyperlink" Target="https://ethstats.net/" TargetMode="External"/><Relationship Id="rId4" Type="http://schemas.openxmlformats.org/officeDocument/2006/relationships/hyperlink" Target="https://gitter.im/orgs/ethereum/rooms" TargetMode="External"/><Relationship Id="rId9" Type="http://schemas.openxmlformats.org/officeDocument/2006/relationships/hyperlink" Target="https://www.reddit.com/r/ethere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509114"/>
            <a:ext cx="9891499" cy="122012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More Complicated Smart Contracts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1752600"/>
            <a:ext cx="9891499" cy="1311301"/>
          </a:xfrm>
        </p:spPr>
        <p:txBody>
          <a:bodyPr>
            <a:normAutofit/>
          </a:bodyPr>
          <a:lstStyle/>
          <a:p>
            <a:r>
              <a:rPr lang="en-US" dirty="0"/>
              <a:t>Smart Contract Security, Unit Testing, </a:t>
            </a:r>
            <a:br>
              <a:rPr lang="en-US" dirty="0"/>
            </a:br>
            <a:r>
              <a:rPr lang="en-US" dirty="0"/>
              <a:t>Upgradable Contracts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5" y="4230668"/>
            <a:ext cx="3187613" cy="525135"/>
          </a:xfrm>
        </p:spPr>
        <p:txBody>
          <a:bodyPr/>
          <a:lstStyle/>
          <a:p>
            <a:r>
              <a:rPr lang="en-US" dirty="0"/>
              <a:t>Sevgin Mustafov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0556" y="4719590"/>
            <a:ext cx="4077856" cy="815984"/>
          </a:xfrm>
        </p:spPr>
        <p:txBody>
          <a:bodyPr/>
          <a:lstStyle/>
          <a:p>
            <a:r>
              <a:rPr lang="en-US" dirty="0"/>
              <a:t>Blockchain Developer &amp; </a:t>
            </a:r>
            <a:br>
              <a:rPr lang="en-US" dirty="0"/>
            </a:br>
            <a:r>
              <a:rPr lang="en-US" dirty="0"/>
              <a:t>Course Developer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35280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6361199" cy="565467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Disclaimer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Overview</a:t>
            </a:r>
            <a:r>
              <a:rPr lang="en-US" dirty="0"/>
              <a:t> of the audit and nice features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Attacks</a:t>
            </a:r>
            <a:r>
              <a:rPr lang="en-US" dirty="0"/>
              <a:t> made to the contract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Critical</a:t>
            </a:r>
            <a:r>
              <a:rPr lang="en-US" dirty="0"/>
              <a:t> vulnerabilities found in the contract</a:t>
            </a:r>
          </a:p>
          <a:p>
            <a:r>
              <a:rPr lang="en-US" dirty="0"/>
              <a:t>Medium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vulnerabilities</a:t>
            </a:r>
            <a:r>
              <a:rPr lang="en-US" dirty="0"/>
              <a:t> found in the contract</a:t>
            </a:r>
          </a:p>
          <a:p>
            <a:r>
              <a:rPr lang="en-US" dirty="0"/>
              <a:t>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severity</a:t>
            </a:r>
            <a:r>
              <a:rPr lang="en-US" dirty="0"/>
              <a:t> vulnerabilities found</a:t>
            </a:r>
          </a:p>
          <a:p>
            <a:r>
              <a:rPr lang="en-US" dirty="0"/>
              <a:t>Line by line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comments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Summary</a:t>
            </a:r>
            <a:r>
              <a:rPr lang="en-US" dirty="0"/>
              <a:t> of the audit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Smart Contract Audit</a:t>
            </a:r>
          </a:p>
        </p:txBody>
      </p:sp>
      <p:pic>
        <p:nvPicPr>
          <p:cNvPr id="7170" name="Picture 2" descr="C:\Users\pc1\Desktop\aud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0212" y="1669473"/>
            <a:ext cx="4798782" cy="450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8538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419601"/>
            <a:ext cx="10815551" cy="761999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181601"/>
            <a:ext cx="10815551" cy="685800"/>
          </a:xfrm>
        </p:spPr>
        <p:txBody>
          <a:bodyPr/>
          <a:lstStyle/>
          <a:p>
            <a:r>
              <a:rPr lang="en-US" dirty="0"/>
              <a:t>Formal Verification of Smart Contracts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646613" y="5943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https://securify</a:t>
            </a:r>
            <a:r>
              <a:rPr lang="en-US" sz="2800">
                <a:hlinkClick r:id="rId3"/>
              </a:rPr>
              <a:t>.ch</a:t>
            </a:r>
            <a:r>
              <a:rPr lang="en-US" sz="2800"/>
              <a:t> </a:t>
            </a:r>
            <a:endParaRPr lang="bg-BG" sz="2800" dirty="0"/>
          </a:p>
        </p:txBody>
      </p:sp>
      <p:pic>
        <p:nvPicPr>
          <p:cNvPr id="4" name="Picture 2" descr="C:\Users\pc1\Desktop\213asds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8812" y="1447800"/>
            <a:ext cx="5863455" cy="2662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17981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495801"/>
            <a:ext cx="10815551" cy="761999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257801"/>
            <a:ext cx="10815551" cy="692873"/>
          </a:xfrm>
        </p:spPr>
        <p:txBody>
          <a:bodyPr/>
          <a:lstStyle/>
          <a:p>
            <a:r>
              <a:rPr lang="en-US" dirty="0"/>
              <a:t>Smart Contract Audits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4646613" y="6019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https://authio.org</a:t>
            </a:r>
            <a:r>
              <a:rPr lang="en-US" sz="2800" dirty="0"/>
              <a:t> 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5" y="685800"/>
            <a:ext cx="4988667" cy="3621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07116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Invoke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transfer</a:t>
            </a:r>
            <a:r>
              <a:rPr lang="en-US" dirty="0"/>
              <a:t>(address a, uint v) method </a:t>
            </a:r>
          </a:p>
          <a:p>
            <a:r>
              <a:rPr lang="en-US" dirty="0"/>
              <a:t>Transfer 1 GNT to address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0xabcabcabcabcabcabcabcabcabcabcabcabcabca </a:t>
            </a:r>
            <a:r>
              <a:rPr lang="en-US" dirty="0"/>
              <a:t>needs to include 3 pieces of data:</a:t>
            </a:r>
          </a:p>
          <a:p>
            <a:pPr lvl="1"/>
            <a:r>
              <a:rPr lang="en-US" dirty="0"/>
              <a:t>Method id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bytes</a:t>
            </a:r>
            <a:r>
              <a:rPr lang="en-US" dirty="0"/>
              <a:t>: a9059cbb</a:t>
            </a:r>
          </a:p>
          <a:p>
            <a:pPr lvl="1"/>
            <a:r>
              <a:rPr lang="en-US" dirty="0"/>
              <a:t>Destination address (20 bytes) with leading zeros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 bytes</a:t>
            </a:r>
            <a:r>
              <a:rPr lang="en-US" dirty="0"/>
              <a:t>: 000000000000000000000000abcabcabcabcabcabcabcabcabcabcabcabcabca</a:t>
            </a:r>
          </a:p>
          <a:p>
            <a:pPr lvl="1"/>
            <a:r>
              <a:rPr lang="en-US" dirty="0"/>
              <a:t>Value to transfer (1 * 10¹⁸ GNT) -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 bytes</a:t>
            </a:r>
            <a:r>
              <a:rPr lang="en-US" dirty="0"/>
              <a:t>: 0000000000000000000000000000000000000000000000000de0b6b3a7640000</a:t>
            </a:r>
          </a:p>
          <a:p>
            <a:r>
              <a:rPr lang="en-US" dirty="0"/>
              <a:t>Full transaction 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a9059cbb</a:t>
            </a:r>
            <a:r>
              <a:rPr lang="en-US" dirty="0"/>
              <a:t>000000000000000000000000abcabcabcabcabcabcabcabcabcabcabcabcabca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0000000000000000000000000000000000000000000000000de0b6b3a7640000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ERC20 Short Attack</a:t>
            </a:r>
          </a:p>
        </p:txBody>
      </p:sp>
    </p:spTree>
    <p:extLst>
      <p:ext uri="{BB962C8B-B14F-4D97-AF65-F5344CB8AC3E}">
        <p14:creationId xmlns:p14="http://schemas.microsoft.com/office/powerpoint/2010/main" val="3708731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Construct Attack</a:t>
            </a:r>
          </a:p>
          <a:p>
            <a:r>
              <a:rPr lang="en-US" dirty="0"/>
              <a:t>Have 1,000 tokens </a:t>
            </a:r>
          </a:p>
          <a:p>
            <a:r>
              <a:rPr lang="en-US" dirty="0"/>
              <a:t>Would like 256,000</a:t>
            </a:r>
          </a:p>
          <a:p>
            <a:r>
              <a:rPr lang="en-US" dirty="0"/>
              <a:t>Generate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 address </a:t>
            </a:r>
            <a:r>
              <a:rPr lang="en-US" dirty="0"/>
              <a:t>with a trailing 0 (256 tries)</a:t>
            </a:r>
          </a:p>
          <a:p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exchange wallet </a:t>
            </a:r>
            <a:r>
              <a:rPr lang="en-US" dirty="0"/>
              <a:t>with 256,000 tokens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1,000 tokens to this wallet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</a:t>
            </a:r>
            <a:r>
              <a:rPr lang="en-US" dirty="0"/>
              <a:t>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withdrawal</a:t>
            </a:r>
            <a:r>
              <a:rPr lang="en-US" dirty="0"/>
              <a:t> of 1,000 tokens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ERC20 Short Attack (2)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 txBox="1">
            <a:spLocks/>
          </p:cNvSpPr>
          <p:nvPr/>
        </p:nvSpPr>
        <p:spPr>
          <a:xfrm>
            <a:off x="6399212" y="1143000"/>
            <a:ext cx="55626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tabLst/>
              <a:defRPr/>
            </a:pPr>
            <a:r>
              <a:rPr lang="en-US" sz="3400" dirty="0"/>
              <a:t>Fixes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3400" dirty="0"/>
              <a:t>C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heck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 validity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in-band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throwing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data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underflows 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user input for full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 bytes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 function could check that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len(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msg.data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68 bytes</a:t>
            </a: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OnlyPayloadSize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2239426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542799" cy="5570355"/>
          </a:xfrm>
        </p:spPr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.call()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which actually makes a call on the EVM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dirty="0"/>
              <a:t> specified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contract</a:t>
            </a:r>
            <a:r>
              <a:rPr lang="en-US" dirty="0"/>
              <a:t>, and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fallback</a:t>
            </a:r>
            <a:r>
              <a:rPr lang="en-US" dirty="0"/>
              <a:t> function,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EVM</a:t>
            </a:r>
            <a:r>
              <a:rPr lang="en-US" dirty="0"/>
              <a:t> runs whatever is in it</a:t>
            </a:r>
            <a:endParaRPr lang="bg-BG" dirty="0"/>
          </a:p>
          <a:p>
            <a:pPr lvl="1"/>
            <a:r>
              <a:rPr lang="en-US" dirty="0"/>
              <a:t>The fallback function calls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withdraw()</a:t>
            </a:r>
            <a:r>
              <a:rPr lang="en-US" dirty="0"/>
              <a:t> again </a:t>
            </a:r>
            <a:r>
              <a:rPr lang="en-US" dirty="0">
                <a:sym typeface="Wingdings" panose="05000000000000000000" pitchFamily="2" charset="2"/>
              </a:rPr>
              <a:t> thus makes a recursion (reentrancy)</a:t>
            </a:r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Replace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msg.sender.call.value(etherAmount)()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msg.sender.send(etherAmount)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msg.sender.transfer(etherAmount)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 Attack</a:t>
            </a:r>
          </a:p>
        </p:txBody>
      </p:sp>
    </p:spTree>
    <p:extLst>
      <p:ext uri="{BB962C8B-B14F-4D97-AF65-F5344CB8AC3E}">
        <p14:creationId xmlns:p14="http://schemas.microsoft.com/office/powerpoint/2010/main" val="530184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FF0A-B6F7-4E61-BE97-1C344622B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F37467-07B2-454A-8349-581003DA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 Attack Example – Contract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B4AB1-B3AA-496B-B0BD-D18469F7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60" y="1160464"/>
            <a:ext cx="1093845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HoneyPot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mapping (address =&gt; uint) public balances;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deposit() 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balances[msg.sender] += msg.value;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withdraw()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require(balances[msg.sender]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(!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msg.sender.call.value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(balances[msg.sender])())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revert();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balances[msg.sender]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10742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26FF0A-B6F7-4E61-BE97-1C344622B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F37467-07B2-454A-8349-581003DA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 Attack Example – Exploit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B4AB1-B3AA-496B-B0BD-D18469F7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60" y="1066800"/>
            <a:ext cx="1093845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HoneyPotHacker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HoneyPot private honeypot;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HoneyPotHacker(address a) 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honeypot = HoneyPot(a);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collectMoney() public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honeypot.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deposit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.value(msg.value)();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honeypot.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withdraw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selfdestruct(msg.sender);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external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payable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if (honeypot.balance &gt;= msg.value)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  honeypot.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withdraw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1026" name="Picture 2" descr="Свързано изображение">
            <a:extLst>
              <a:ext uri="{FF2B5EF4-FFF2-40B4-BE49-F238E27FC236}">
                <a16:creationId xmlns:a16="http://schemas.microsoft.com/office/drawing/2014/main" id="{A955625D-8A3D-4868-B07D-B463E3B8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291" y="3429000"/>
            <a:ext cx="4800574" cy="311622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1787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384317"/>
            <a:ext cx="10815551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Reentrancy Attack </a:t>
            </a:r>
            <a:br>
              <a:rPr lang="en-US" dirty="0"/>
            </a:br>
            <a:r>
              <a:rPr lang="en-US" dirty="0"/>
              <a:t>on a Smart Contract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860327"/>
            <a:ext cx="10815551" cy="719034"/>
          </a:xfrm>
        </p:spPr>
        <p:txBody>
          <a:bodyPr/>
          <a:lstStyle/>
          <a:p>
            <a:r>
              <a:rPr lang="en-US" dirty="0"/>
              <a:t>Deploy Smart Contract and Hack It</a:t>
            </a:r>
          </a:p>
        </p:txBody>
      </p:sp>
      <p:pic>
        <p:nvPicPr>
          <p:cNvPr id="8194" name="Picture 2" descr="C:\Users\pc1\Desktop\Current Presentatio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2" y="757383"/>
            <a:ext cx="5181600" cy="334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91948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Smart Contract 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dirty="0"/>
              <a:t>Mocha and Chai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59" y="1447800"/>
            <a:ext cx="9525000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9412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0812" y="1143000"/>
            <a:ext cx="11844422" cy="54864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Smart Contract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Security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Best Practices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Security Tools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Smart Contract Audit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ERC20 Short Attack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Smart Contract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Unit Testing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Proxy </a:t>
            </a:r>
            <a:r>
              <a:rPr lang="en-US" sz="3200" dirty="0"/>
              <a:t>Contract from Zeppelin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Storage Contracts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3140" y="4267200"/>
            <a:ext cx="2207400" cy="220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96" y="1249187"/>
            <a:ext cx="3014533" cy="2009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7" y="1432194"/>
            <a:ext cx="3676120" cy="1643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1A50B-93A6-4194-B006-783383AB8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412" y="3733800"/>
            <a:ext cx="3158612" cy="160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512"/>
            <a:ext cx="8266199" cy="5610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Structured and automated way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verifying</a:t>
            </a:r>
            <a:r>
              <a:rPr lang="en-US" dirty="0"/>
              <a:t> is the function behaves correctly </a:t>
            </a:r>
          </a:p>
          <a:p>
            <a:r>
              <a:rPr lang="en-US" dirty="0"/>
              <a:t>The 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tests</a:t>
            </a:r>
            <a:r>
              <a:rPr lang="en-US" dirty="0"/>
              <a:t> you write, the bigger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</a:t>
            </a:r>
            <a:r>
              <a:rPr lang="en-US" dirty="0"/>
              <a:t> you receive</a:t>
            </a:r>
          </a:p>
          <a:p>
            <a:r>
              <a:rPr lang="en-US" dirty="0"/>
              <a:t>Greater level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confidence</a:t>
            </a:r>
            <a:r>
              <a:rPr lang="en-US" dirty="0"/>
              <a:t> as you continue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develop</a:t>
            </a:r>
            <a:r>
              <a:rPr lang="en-US" dirty="0"/>
              <a:t> it</a:t>
            </a:r>
          </a:p>
          <a:p>
            <a:r>
              <a:rPr lang="en-US" dirty="0"/>
              <a:t>Test a function’s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r>
              <a:rPr lang="en-US" dirty="0"/>
              <a:t> when giving it a certain set of inputs</a:t>
            </a:r>
          </a:p>
          <a:p>
            <a:r>
              <a:rPr lang="en-US" dirty="0"/>
              <a:t>You call a function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certain parameters</a:t>
            </a:r>
            <a:r>
              <a:rPr lang="en-US" dirty="0"/>
              <a:t>, and check you got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correct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28" y="4379119"/>
            <a:ext cx="3160294" cy="1757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828" y="1600200"/>
            <a:ext cx="3160294" cy="223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60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6818399" cy="54582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framework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Node.js </a:t>
            </a:r>
          </a:p>
          <a:p>
            <a:r>
              <a:rPr lang="en-US" dirty="0"/>
              <a:t>Allows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Asynchronous</a:t>
            </a:r>
            <a:r>
              <a:rPr lang="en-US" dirty="0"/>
              <a:t> testing</a:t>
            </a:r>
          </a:p>
          <a:p>
            <a:r>
              <a:rPr lang="en-US" dirty="0"/>
              <a:t>Comes with tons of great features</a:t>
            </a:r>
          </a:p>
          <a:p>
            <a:pPr lvl="1"/>
            <a:r>
              <a:rPr lang="en-US" dirty="0"/>
              <a:t>Simple async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support, including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promises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Async</a:t>
            </a:r>
            <a:r>
              <a:rPr lang="en-US" dirty="0"/>
              <a:t> test timeout support</a:t>
            </a:r>
          </a:p>
          <a:p>
            <a:pPr lvl="1"/>
            <a:r>
              <a:rPr lang="en-US" dirty="0"/>
              <a:t>Before, after, before each, after each hooks</a:t>
            </a:r>
          </a:p>
          <a:p>
            <a:pPr lvl="1"/>
            <a:r>
              <a:rPr lang="en-US" dirty="0"/>
              <a:t>Use 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assertion library </a:t>
            </a:r>
            <a:r>
              <a:rPr lang="en-US" dirty="0"/>
              <a:t>you want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447800"/>
            <a:ext cx="4546248" cy="4546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8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0"/>
            <a:ext cx="7046999" cy="537388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Assertion</a:t>
            </a:r>
            <a:r>
              <a:rPr lang="en-US" dirty="0"/>
              <a:t> library</a:t>
            </a:r>
          </a:p>
          <a:p>
            <a:r>
              <a:rPr lang="en-US" dirty="0"/>
              <a:t>Freedom of choosing the interface we prefer: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"should"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"expect"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"assert" </a:t>
            </a:r>
            <a:r>
              <a:rPr lang="en-US" dirty="0"/>
              <a:t>they are all available</a:t>
            </a:r>
          </a:p>
          <a:p>
            <a:r>
              <a:rPr lang="en-US" dirty="0"/>
              <a:t>Chai HTTP addon allows Chai library to easily use assertions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requests</a:t>
            </a:r>
          </a:p>
          <a:p>
            <a:r>
              <a:rPr lang="en-US" dirty="0"/>
              <a:t>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calls </a:t>
            </a:r>
          </a:p>
          <a:p>
            <a:r>
              <a:rPr lang="en-US" dirty="0"/>
              <a:t>Test whether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 request is actually returning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file we are expective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32" y="2895600"/>
            <a:ext cx="4424580" cy="2639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70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843716"/>
          </a:xfrm>
        </p:spPr>
        <p:txBody>
          <a:bodyPr/>
          <a:lstStyle/>
          <a:p>
            <a:r>
              <a:rPr lang="en-US" dirty="0"/>
              <a:t>Test Smart Contract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E85C576-B9D1-4DAE-9B91-6A097924823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55766-33F9-4D04-99DE-4CCF2ED6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0" y="1033617"/>
            <a:ext cx="11272052" cy="5406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 = artifacts.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require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('../Token.sol');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('Token',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(accounts)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token;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beforeEach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async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token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await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Token.new();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});</a:t>
            </a:r>
          </a:p>
          <a:p>
            <a:pPr eaLnBrk="0" hangingPunct="0">
              <a:lnSpc>
                <a:spcPct val="105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('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start with a totalSupply of 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async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let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totalSupply = await token.totalSupply();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assert.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equal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(totalSupply, 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});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E998B10-4367-4928-B90D-438B3EA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356" y="2463181"/>
            <a:ext cx="3810000" cy="1114425"/>
          </a:xfrm>
          <a:prstGeom prst="wedgeRoundRectCallout">
            <a:avLst>
              <a:gd name="adj1" fmla="val -72503"/>
              <a:gd name="adj2" fmla="val 35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 of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before each test  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72C7ABD6-4351-4855-B4DC-BE9AE38A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5215975"/>
            <a:ext cx="2989632" cy="1006141"/>
          </a:xfrm>
          <a:prstGeom prst="wedgeRoundRectCallout">
            <a:avLst>
              <a:gd name="adj1" fmla="val -71777"/>
              <a:gd name="adj2" fmla="val -365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if the initial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totalSupply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0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5029200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Simple Token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867400"/>
            <a:ext cx="10972800" cy="762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70" y="1295400"/>
            <a:ext cx="6079778" cy="3414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00814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Simple Local Exchange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712545"/>
            <a:ext cx="10972800" cy="692873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59" y="1143000"/>
            <a:ext cx="6299200" cy="3590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25767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Upgradable Smart 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dirty="0"/>
              <a:t>Proxy Contracts, Storage Contracts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9" y="1066800"/>
            <a:ext cx="6438900" cy="3625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64984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CE52F-A9F3-4518-A082-39731D1C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5C34E9-FEAD-48B4-89F6-80860355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Upgradeable 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BC2C-03AE-4BAD-9644-70B3E34C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60" y="1107043"/>
            <a:ext cx="10938452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UpgreadableFunctions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tokenPrice(uint eth) public pure returns(uint);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Version1 is UpgreadableFunctions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tokenPrice(uint eth) public pure returns(uint)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eth *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Version2 is UpgreadableFunctions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tokenPrice(uint eth) public pure returns(uint)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eth * 1200 + 100;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9579707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CE52F-A9F3-4518-A082-39731D1CD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5C34E9-FEAD-48B4-89F6-80860355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Upgradeable Smart Contracts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BC2C-03AE-4BAD-9644-70B3E34C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60" y="1145955"/>
            <a:ext cx="1093845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contract Token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UpgreadableFunctions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private funcs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 Version1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address private contractOwner = msg.sender;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getPrice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(uint eth) public view returns (uint)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return funcs.tokenPrice(eth);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upgrade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(UpgreadableFunctions newFuncs) public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require(msg.sender == contractOwner);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funcs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newFuncs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6858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399"/>
            <a:ext cx="11375999" cy="5807079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Zeppelin</a:t>
            </a:r>
            <a:r>
              <a:rPr lang="en-US" dirty="0"/>
              <a:t> Solutions </a:t>
            </a:r>
          </a:p>
          <a:p>
            <a:pPr lvl="1" fontAlgn="base"/>
            <a:r>
              <a:rPr lang="en-US" dirty="0"/>
              <a:t>Uses a User-facing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dispatcher</a:t>
            </a:r>
            <a:r>
              <a:rPr lang="en-US" dirty="0"/>
              <a:t> contract </a:t>
            </a:r>
          </a:p>
          <a:p>
            <a:pPr lvl="1" fontAlgn="base"/>
            <a:r>
              <a:rPr lang="en-US" dirty="0"/>
              <a:t>Talks to an underlying library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assembly</a:t>
            </a:r>
            <a:endParaRPr lang="en-US" dirty="0"/>
          </a:p>
          <a:p>
            <a:pPr fontAlgn="base"/>
            <a:r>
              <a:rPr lang="en-US" dirty="0"/>
              <a:t>Tricks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Transaction-Initiator</a:t>
            </a:r>
            <a:r>
              <a:rPr lang="en-US" dirty="0"/>
              <a:t> into talking to an actual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fallback</a:t>
            </a:r>
            <a:r>
              <a:rPr lang="en-US" dirty="0"/>
              <a:t> function </a:t>
            </a:r>
          </a:p>
          <a:p>
            <a:pPr fontAlgn="base"/>
            <a:r>
              <a:rPr lang="en-US" dirty="0"/>
              <a:t>Then delegating the call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Drawback</a:t>
            </a: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Dispatcher</a:t>
            </a:r>
            <a:r>
              <a:rPr lang="en-US" dirty="0"/>
              <a:t> contract must know the memory size of the return value</a:t>
            </a:r>
          </a:p>
          <a:p>
            <a:pPr lvl="1" fontAlgn="base"/>
            <a:r>
              <a:rPr lang="en-US" dirty="0"/>
              <a:t>Comes with a separate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DispatcherStorage</a:t>
            </a:r>
            <a:r>
              <a:rPr lang="en-US" dirty="0"/>
              <a:t> because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delegatecall</a:t>
            </a:r>
            <a:r>
              <a:rPr lang="en-US" dirty="0"/>
              <a:t> to a library can't work when libraries can't actually save any values</a:t>
            </a:r>
          </a:p>
          <a:p>
            <a:pPr fontAlgn="base"/>
            <a:r>
              <a:rPr lang="en-US" dirty="0"/>
              <a:t>You can find their solution here in their blog post</a:t>
            </a:r>
            <a:br>
              <a:rPr lang="en-US" dirty="0"/>
            </a:br>
            <a:r>
              <a:rPr lang="en-US" dirty="0">
                <a:hlinkClick r:id="rId2"/>
              </a:rPr>
              <a:t>https://blog.zeppelin.solutions/proxy-libraries-in-solidity-79fbe4b970fd</a:t>
            </a:r>
            <a:endParaRPr lang="en-US" dirty="0"/>
          </a:p>
          <a:p>
            <a:pPr fontAlgn="base"/>
            <a:r>
              <a:rPr lang="en-US" dirty="0"/>
              <a:t>Or on their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https://github.com/maraoz/solidity-proxy/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Proxy Contracts from Zeppelin</a:t>
            </a:r>
          </a:p>
        </p:txBody>
      </p:sp>
    </p:spTree>
    <p:extLst>
      <p:ext uri="{BB962C8B-B14F-4D97-AF65-F5344CB8AC3E}">
        <p14:creationId xmlns:p14="http://schemas.microsoft.com/office/powerpoint/2010/main" val="60236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19600"/>
            <a:ext cx="10363200" cy="820600"/>
          </a:xfrm>
        </p:spPr>
        <p:txBody>
          <a:bodyPr/>
          <a:lstStyle/>
          <a:p>
            <a:r>
              <a:rPr lang="en-US" dirty="0"/>
              <a:t>Smart Contract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2" y="5221568"/>
            <a:ext cx="10363200" cy="1365365"/>
          </a:xfrm>
        </p:spPr>
        <p:txBody>
          <a:bodyPr/>
          <a:lstStyle/>
          <a:p>
            <a:r>
              <a:rPr lang="en-US"/>
              <a:t>Security Recommendations, </a:t>
            </a:r>
            <a:br>
              <a:rPr lang="en-US"/>
            </a:br>
            <a:r>
              <a:rPr lang="en-US"/>
              <a:t>Known Attacks, Security Tools</a:t>
            </a:r>
            <a:endParaRPr lang="en-US" dirty="0"/>
          </a:p>
        </p:txBody>
      </p:sp>
      <p:pic>
        <p:nvPicPr>
          <p:cNvPr id="7170" name="Picture 2" descr="C:\Users\pc1\Desktop\Current Presentation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921" y="868318"/>
            <a:ext cx="5126182" cy="33988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973322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219199"/>
            <a:ext cx="11375999" cy="55022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Made for storing arbitrary types of data </a:t>
            </a:r>
          </a:p>
          <a:p>
            <a:r>
              <a:rPr lang="en-US" dirty="0"/>
              <a:t>Storage-Contract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extend</a:t>
            </a:r>
            <a:r>
              <a:rPr lang="en-US" dirty="0"/>
              <a:t> with new data or variables based on a key-value system</a:t>
            </a:r>
          </a:p>
          <a:p>
            <a:r>
              <a:rPr lang="en-US" dirty="0"/>
              <a:t>Should have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little logic </a:t>
            </a:r>
            <a:r>
              <a:rPr lang="en-US" dirty="0"/>
              <a:t>as possible</a:t>
            </a:r>
          </a:p>
          <a:p>
            <a:r>
              <a:rPr lang="en-US" dirty="0"/>
              <a:t>Make sure that every single part of the storage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tested</a:t>
            </a:r>
          </a:p>
          <a:p>
            <a:r>
              <a:rPr lang="en-US" dirty="0"/>
              <a:t>Once the storage is deployed, it can't be changed, so be careful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Overwrite the logic </a:t>
            </a:r>
          </a:p>
          <a:p>
            <a:r>
              <a:rPr lang="en-US" dirty="0"/>
              <a:t>One thing that might makes sense would be to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multi-sig-upgrades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Storage-Contract</a:t>
            </a:r>
          </a:p>
        </p:txBody>
      </p:sp>
    </p:spTree>
    <p:extLst>
      <p:ext uri="{BB962C8B-B14F-4D97-AF65-F5344CB8AC3E}">
        <p14:creationId xmlns:p14="http://schemas.microsoft.com/office/powerpoint/2010/main" val="24251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Exercise: Upgradable Smart 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8012" y="5712545"/>
            <a:ext cx="10972800" cy="692873"/>
          </a:xfrm>
        </p:spPr>
        <p:txBody>
          <a:bodyPr/>
          <a:lstStyle/>
          <a:p>
            <a:r>
              <a:rPr lang="en-US" dirty="0"/>
              <a:t>Storage Upgradable Contract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6" y="685800"/>
            <a:ext cx="4010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65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111" y="914400"/>
            <a:ext cx="11847599" cy="5807079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Security Best Practices: </a:t>
            </a:r>
          </a:p>
          <a:p>
            <a:pPr lvl="1"/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Prepare</a:t>
            </a:r>
            <a:r>
              <a:rPr lang="en-US" sz="2600" dirty="0"/>
              <a:t> for failure</a:t>
            </a:r>
          </a:p>
          <a:p>
            <a:pPr lvl="1"/>
            <a:r>
              <a:rPr lang="en-US" sz="2600" dirty="0"/>
              <a:t>Rollout carefully</a:t>
            </a:r>
          </a:p>
          <a:p>
            <a:pPr lvl="1"/>
            <a:r>
              <a:rPr lang="en-US" sz="2600" dirty="0"/>
              <a:t>Keep contracts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simple</a:t>
            </a:r>
          </a:p>
          <a:p>
            <a:pPr lvl="1"/>
            <a:r>
              <a:rPr lang="en-US" sz="2600" dirty="0"/>
              <a:t>Stay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up to date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Unit Testing  </a:t>
            </a:r>
            <a:r>
              <a:rPr lang="en-US" sz="2600" dirty="0"/>
              <a:t>is structured and automated way of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verifying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is the function behaves correctly 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Mocha is JavaScript Framework for Node.js and allows </a:t>
            </a:r>
            <a:br>
              <a:rPr lang="en-US" sz="2600" dirty="0"/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asynchronous</a:t>
            </a:r>
            <a:r>
              <a:rPr lang="en-US" sz="2600" dirty="0"/>
              <a:t> testing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Upgradable Smart Contracts </a:t>
            </a:r>
            <a:r>
              <a:rPr lang="en-US" sz="2600" dirty="0"/>
              <a:t>–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Proxy</a:t>
            </a:r>
            <a:r>
              <a:rPr lang="en-US" sz="2600" dirty="0"/>
              <a:t> Contracts </a:t>
            </a:r>
            <a:br>
              <a:rPr lang="en-US" sz="2600" dirty="0"/>
            </a:br>
            <a:r>
              <a:rPr lang="en-US" sz="2600" dirty="0"/>
              <a:t>or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Storage</a:t>
            </a:r>
            <a:r>
              <a:rPr lang="en-US" sz="2600" dirty="0"/>
              <a:t> Contracts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152400"/>
            <a:ext cx="9577597" cy="72165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01107" y="4163440"/>
            <a:ext cx="1554615" cy="2133785"/>
          </a:xfrm>
          <a:prstGeom prst="rect">
            <a:avLst/>
          </a:prstGeom>
        </p:spPr>
      </p:pic>
      <p:pic>
        <p:nvPicPr>
          <p:cNvPr id="7" name="Picture 2" descr="C:\Users\pc1\Desktop\Security1n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2412" y="1197839"/>
            <a:ext cx="3109800" cy="1907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 descr="C:\Users\pc1\Desktop\Current Presentation\Etherum-and-Smart-Contrac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1812" y="1015970"/>
            <a:ext cx="3733800" cy="2271709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62" y="5240797"/>
            <a:ext cx="3173950" cy="13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Complicated Smart Contracts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914401"/>
            <a:ext cx="11804822" cy="58070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Smart Contracts Best Practices General Philosophy: </a:t>
            </a:r>
            <a:r>
              <a:rPr lang="en-US" dirty="0">
                <a:hlinkClick r:id="rId2"/>
              </a:rPr>
              <a:t>https://consensys.github.io/smart-contract-best-practices/general_philosophy/</a:t>
            </a:r>
            <a:r>
              <a:rPr lang="en-US" dirty="0"/>
              <a:t> </a:t>
            </a:r>
            <a:endParaRPr lang="bg-BG" dirty="0"/>
          </a:p>
          <a:p>
            <a:r>
              <a:rPr lang="en-US" dirty="0"/>
              <a:t>Smart Contracts Security Notifications: </a:t>
            </a:r>
            <a:r>
              <a:rPr lang="en-US" dirty="0">
                <a:hlinkClick r:id="rId3"/>
              </a:rPr>
              <a:t>https://consensys.github.io/smart-contract-best-practices/security_notifications/</a:t>
            </a:r>
            <a:r>
              <a:rPr lang="en-US" dirty="0"/>
              <a:t> </a:t>
            </a:r>
          </a:p>
          <a:p>
            <a:r>
              <a:rPr lang="en-US" dirty="0"/>
              <a:t>Smart Contracts Security Tools: </a:t>
            </a:r>
            <a:r>
              <a:rPr lang="en-US" dirty="0">
                <a:hlinkClick r:id="rId4"/>
              </a:rPr>
              <a:t>https://consensys.github.io/smart-contract-best-practices/security_tools/</a:t>
            </a:r>
            <a:r>
              <a:rPr lang="en-US" dirty="0"/>
              <a:t> </a:t>
            </a:r>
          </a:p>
          <a:p>
            <a:r>
              <a:rPr lang="en-US" dirty="0"/>
              <a:t>Structure of Smart Contract Audit: </a:t>
            </a:r>
            <a:r>
              <a:rPr lang="en-US" dirty="0">
                <a:hlinkClick r:id="rId5"/>
              </a:rPr>
              <a:t>https://medium.com/@merunasgrincalaitis/how-to-audit-a-smart-contract-most-dangerous-attacks-in-solidity-ae402a7e7868</a:t>
            </a:r>
            <a:r>
              <a:rPr lang="en-US" dirty="0"/>
              <a:t> </a:t>
            </a:r>
          </a:p>
          <a:p>
            <a:r>
              <a:rPr lang="en-US" dirty="0"/>
              <a:t>ERC20 Short Address Attack: </a:t>
            </a:r>
            <a:r>
              <a:rPr lang="en-US" dirty="0">
                <a:hlinkClick r:id="rId6"/>
              </a:rPr>
              <a:t>https://blog.golemproject.net/how-to-find-10m-by-just-reading-blockchain-6ae9d39fcd95</a:t>
            </a:r>
            <a:endParaRPr lang="en-US" dirty="0"/>
          </a:p>
          <a:p>
            <a:r>
              <a:rPr lang="en-US" dirty="0"/>
              <a:t>Upgradable Smart Contracts: </a:t>
            </a:r>
            <a:r>
              <a:rPr lang="en-US" dirty="0">
                <a:hlinkClick r:id="rId7"/>
              </a:rPr>
              <a:t>https://vomtom.at/upgrade-smart-contracts-on-chain/</a:t>
            </a:r>
            <a:r>
              <a:rPr lang="en-US" dirty="0"/>
              <a:t> </a:t>
            </a:r>
          </a:p>
          <a:p>
            <a:r>
              <a:rPr lang="en-US" dirty="0"/>
              <a:t>Proxy Contracts from Zeppelin: </a:t>
            </a:r>
            <a:r>
              <a:rPr lang="en-US" dirty="0">
                <a:hlinkClick r:id="rId8"/>
              </a:rPr>
              <a:t>https://blog.zeppelin.solutions/proxy-libraries-in-solidity-79fbe4b970fd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43001"/>
            <a:ext cx="6589799" cy="2209800"/>
          </a:xfrm>
        </p:spPr>
        <p:txBody>
          <a:bodyPr>
            <a:normAutofit/>
          </a:bodyPr>
          <a:lstStyle/>
          <a:p>
            <a:r>
              <a:rPr lang="en-US" sz="3200" dirty="0"/>
              <a:t>“Everyone here is a target for attack.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Be paranoid</a:t>
            </a:r>
            <a:r>
              <a:rPr lang="en-US" sz="3200" dirty="0"/>
              <a:t>.”</a:t>
            </a:r>
          </a:p>
          <a:p>
            <a:pPr marL="377887" lvl="1" indent="0">
              <a:buNone/>
            </a:pPr>
            <a:r>
              <a:rPr lang="en-US" sz="2800" dirty="0"/>
              <a:t>-- </a:t>
            </a:r>
            <a:r>
              <a:rPr lang="en-US" sz="2800" i="1" dirty="0"/>
              <a:t>Martin Swende</a:t>
            </a:r>
            <a:r>
              <a:rPr lang="en-US" sz="2800" dirty="0"/>
              <a:t> (Ethereum Foundation security lead)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Security</a:t>
            </a:r>
          </a:p>
        </p:txBody>
      </p:sp>
      <p:pic>
        <p:nvPicPr>
          <p:cNvPr id="2052" name="Picture 4" descr="C:\Users\pc1\Desktop\Current Presentation\Etherum-and-Smart-Contra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5950" y="1143000"/>
            <a:ext cx="3878779" cy="2460339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01C649-6811-4982-8553-204E8824C5D7}"/>
              </a:ext>
            </a:extLst>
          </p:cNvPr>
          <p:cNvSpPr txBox="1">
            <a:spLocks/>
          </p:cNvSpPr>
          <p:nvPr/>
        </p:nvSpPr>
        <p:spPr>
          <a:xfrm>
            <a:off x="190413" y="3505200"/>
            <a:ext cx="11695199" cy="315817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Two main sources of security problems:</a:t>
            </a:r>
          </a:p>
          <a:p>
            <a:pPr lvl="1"/>
            <a:r>
              <a:rPr lang="en-US" sz="3000" dirty="0"/>
              <a:t>Bugs in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 infrastructure</a:t>
            </a:r>
            <a:r>
              <a:rPr lang="en-US" sz="3000" dirty="0"/>
              <a:t>: protocols, EVM, </a:t>
            </a:r>
            <a:r>
              <a:rPr lang="en-US" sz="3000" noProof="1"/>
              <a:t>geth</a:t>
            </a:r>
            <a:r>
              <a:rPr lang="en-US" sz="3000" dirty="0"/>
              <a:t> / Parity</a:t>
            </a:r>
          </a:p>
          <a:p>
            <a:pPr lvl="1"/>
            <a:r>
              <a:rPr lang="en-US" sz="3000" dirty="0"/>
              <a:t>Bugs / design issues in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smart contract code </a:t>
            </a:r>
            <a:r>
              <a:rPr lang="en-US" sz="3000" dirty="0"/>
              <a:t>– developer mistakes</a:t>
            </a:r>
          </a:p>
          <a:p>
            <a:r>
              <a:rPr lang="en-US" sz="3200" dirty="0"/>
              <a:t>Ethereum's virtual machine (EVM) has been improved over the time,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Solidity</a:t>
            </a:r>
            <a:r>
              <a:rPr lang="en-US" sz="3200" dirty="0"/>
              <a:t> has matured, many mistakes were corrected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06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590410" cy="5570355"/>
          </a:xfrm>
        </p:spPr>
        <p:txBody>
          <a:bodyPr>
            <a:normAutofit/>
          </a:bodyPr>
          <a:lstStyle/>
          <a:p>
            <a:r>
              <a:rPr lang="en-US" dirty="0"/>
              <a:t>Smart contract programming requires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engineering mindset</a:t>
            </a:r>
          </a:p>
          <a:p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/>
              <a:t>he cost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failure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</a:t>
            </a:r>
          </a:p>
          <a:p>
            <a:r>
              <a:rPr lang="en-US" dirty="0"/>
              <a:t>Changes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difficult</a:t>
            </a:r>
          </a:p>
          <a:p>
            <a:pPr lvl="1"/>
            <a:r>
              <a:rPr lang="en-US" dirty="0"/>
              <a:t>Similar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hardware development</a:t>
            </a:r>
          </a:p>
          <a:p>
            <a:r>
              <a:rPr lang="en-US" dirty="0"/>
              <a:t>So be careful</a:t>
            </a:r>
          </a:p>
          <a:p>
            <a:pPr lvl="1"/>
            <a:r>
              <a:rPr lang="en-US" dirty="0"/>
              <a:t>Educate the developers</a:t>
            </a:r>
          </a:p>
          <a:p>
            <a:pPr lvl="1"/>
            <a:r>
              <a:rPr lang="en-US" dirty="0"/>
              <a:t>Perform code audits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Security (2)</a:t>
            </a:r>
          </a:p>
        </p:txBody>
      </p:sp>
      <p:pic>
        <p:nvPicPr>
          <p:cNvPr id="1026" name="Picture 2" descr="C:\Users\pc1\Desktop\Current Presentation\smart-contra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812" y="4419600"/>
            <a:ext cx="5257798" cy="2149170"/>
          </a:xfrm>
          <a:prstGeom prst="rect">
            <a:avLst/>
          </a:prstGeom>
          <a:noFill/>
        </p:spPr>
      </p:pic>
      <p:pic>
        <p:nvPicPr>
          <p:cNvPr id="6" name="Picture 2" descr="C:\Users\pc1\Desktop\Security1new.png">
            <a:extLst>
              <a:ext uri="{FF2B5EF4-FFF2-40B4-BE49-F238E27FC236}">
                <a16:creationId xmlns:a16="http://schemas.microsoft.com/office/drawing/2014/main" id="{C5797366-B588-49C4-9E41-6A5F254A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8412" y="1352982"/>
            <a:ext cx="3809999" cy="2457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3572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09072"/>
            <a:ext cx="11804822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Reentrancy</a:t>
            </a:r>
            <a:r>
              <a:rPr lang="en-US" dirty="0"/>
              <a:t> attack</a:t>
            </a:r>
          </a:p>
          <a:p>
            <a:r>
              <a:rPr lang="en-US" dirty="0"/>
              <a:t>Cross-function race conditions</a:t>
            </a:r>
          </a:p>
          <a:p>
            <a:r>
              <a:rPr lang="en-US" dirty="0"/>
              <a:t>Integer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overflow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underflow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Replay</a:t>
            </a:r>
            <a:r>
              <a:rPr lang="en-US" dirty="0"/>
              <a:t> attack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Reordering</a:t>
            </a:r>
            <a:r>
              <a:rPr lang="en-US" dirty="0"/>
              <a:t> attack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address </a:t>
            </a:r>
            <a:r>
              <a:rPr lang="en-US" dirty="0"/>
              <a:t>attack</a:t>
            </a:r>
          </a:p>
          <a:p>
            <a:r>
              <a:rPr lang="en-US" dirty="0"/>
              <a:t>Timestamp dependence attack</a:t>
            </a:r>
          </a:p>
          <a:p>
            <a:r>
              <a:rPr lang="en-US" dirty="0"/>
              <a:t>Denial of Service 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DoS</a:t>
            </a:r>
            <a:r>
              <a:rPr lang="en-US" dirty="0"/>
              <a:t>) attack</a:t>
            </a:r>
          </a:p>
          <a:p>
            <a:pPr lvl="1"/>
            <a:r>
              <a:rPr lang="en-US" dirty="0"/>
              <a:t>with (unexpected) revert</a:t>
            </a:r>
          </a:p>
          <a:p>
            <a:pPr lvl="1"/>
            <a:r>
              <a:rPr lang="en-US" dirty="0"/>
              <a:t>with block gas limit</a:t>
            </a:r>
          </a:p>
          <a:p>
            <a:r>
              <a:rPr lang="en-US" dirty="0"/>
              <a:t>Forcibly sending ether to a contract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  <a:r>
              <a:rPr lang="en-US"/>
              <a:t>: Well Known </a:t>
            </a:r>
            <a:r>
              <a:rPr lang="en-US" dirty="0"/>
              <a:t>Attacks </a:t>
            </a:r>
          </a:p>
        </p:txBody>
      </p:sp>
      <p:pic>
        <p:nvPicPr>
          <p:cNvPr id="6146" name="Picture 2" descr="C:\Users\pc1\Desktop\DQmcM7LdhBtdArE8LvGkNn3ikKbu8mpi4gDxFRpBPePC5X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012" y="1924282"/>
            <a:ext cx="5914800" cy="3714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2209"/>
            <a:ext cx="11847599" cy="55703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Prepare</a:t>
            </a:r>
            <a:r>
              <a:rPr lang="en-US" dirty="0"/>
              <a:t> for failure</a:t>
            </a:r>
          </a:p>
          <a:p>
            <a:pPr>
              <a:lnSpc>
                <a:spcPct val="110000"/>
              </a:lnSpc>
            </a:pPr>
            <a:r>
              <a:rPr lang="en-US" dirty="0"/>
              <a:t>Keep contracts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simple</a:t>
            </a:r>
          </a:p>
          <a:p>
            <a:pPr>
              <a:lnSpc>
                <a:spcPct val="110000"/>
              </a:lnSpc>
            </a:pPr>
            <a:r>
              <a:rPr lang="en-US" dirty="0"/>
              <a:t>Stay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 to date</a:t>
            </a:r>
          </a:p>
          <a:p>
            <a:pPr>
              <a:lnSpc>
                <a:spcPct val="110000"/>
              </a:lnSpc>
            </a:pPr>
            <a:r>
              <a:rPr lang="en-US" dirty="0"/>
              <a:t>Be aware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properties</a:t>
            </a:r>
          </a:p>
          <a:p>
            <a:pPr>
              <a:lnSpc>
                <a:spcPct val="110000"/>
              </a:lnSpc>
            </a:pPr>
            <a:r>
              <a:rPr lang="en-US" dirty="0"/>
              <a:t>Fundamental engineering tradeoffs: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Simplicity</a:t>
            </a:r>
            <a:r>
              <a:rPr lang="en-US" dirty="0"/>
              <a:t> versus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Rigid</a:t>
            </a:r>
            <a:r>
              <a:rPr lang="en-US" dirty="0"/>
              <a:t> versus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Upgradeable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Monolithic</a:t>
            </a:r>
            <a:r>
              <a:rPr lang="en-US" dirty="0"/>
              <a:t> versus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Modular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Duplication</a:t>
            </a:r>
            <a:r>
              <a:rPr lang="en-US" dirty="0"/>
              <a:t> versus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40341"/>
            <a:ext cx="9906000" cy="1110780"/>
          </a:xfrm>
        </p:spPr>
        <p:txBody>
          <a:bodyPr>
            <a:normAutofit/>
          </a:bodyPr>
          <a:lstStyle/>
          <a:p>
            <a:r>
              <a:rPr lang="en-US" dirty="0"/>
              <a:t>Smart Contracts: Best Practices</a:t>
            </a:r>
          </a:p>
        </p:txBody>
      </p:sp>
      <p:pic>
        <p:nvPicPr>
          <p:cNvPr id="3074" name="Picture 2" descr="C:\Users\pc1\Desktop\0_-MmHiO6higWzLXh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171" y="3200400"/>
            <a:ext cx="4721575" cy="3077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:\Users\pc1\Desktop\Current Presentation\smart-contracts.png">
            <a:extLst>
              <a:ext uri="{FF2B5EF4-FFF2-40B4-BE49-F238E27FC236}">
                <a16:creationId xmlns:a16="http://schemas.microsoft.com/office/drawing/2014/main" id="{4DEB5EBE-168B-4F4B-B2BC-45804304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827" y="1310041"/>
            <a:ext cx="3950261" cy="16147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20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143000"/>
            <a:ext cx="3962399" cy="5470379"/>
          </a:xfrm>
        </p:spPr>
        <p:txBody>
          <a:bodyPr>
            <a:normAutofit fontScale="92500"/>
          </a:bodyPr>
          <a:lstStyle/>
          <a:p>
            <a:r>
              <a:rPr lang="en-US" sz="3500" dirty="0"/>
              <a:t>Static analysis</a:t>
            </a:r>
          </a:p>
          <a:p>
            <a:pPr lvl="1"/>
            <a:r>
              <a:rPr lang="en-US" dirty="0"/>
              <a:t>Manticore</a:t>
            </a:r>
          </a:p>
          <a:p>
            <a:pPr lvl="2"/>
            <a:r>
              <a:rPr lang="en-US" dirty="0">
                <a:hlinkClick r:id="rId2"/>
              </a:rPr>
              <a:t>github.com/trailofbits/manticore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Mythril</a:t>
            </a:r>
          </a:p>
          <a:p>
            <a:pPr lvl="2"/>
            <a:r>
              <a:rPr lang="en-US" dirty="0">
                <a:hlinkClick r:id="rId3"/>
              </a:rPr>
              <a:t>github.com/ConsenSys/mythril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Oyente</a:t>
            </a:r>
          </a:p>
          <a:p>
            <a:pPr lvl="2"/>
            <a:r>
              <a:rPr lang="en-US" dirty="0" err="1">
                <a:hlinkClick r:id="rId4"/>
              </a:rPr>
              <a:t>oyente.melon.fund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192741"/>
            <a:ext cx="9577597" cy="797859"/>
          </a:xfrm>
        </p:spPr>
        <p:txBody>
          <a:bodyPr/>
          <a:lstStyle/>
          <a:p>
            <a:r>
              <a:rPr lang="en-US"/>
              <a:t>Smart Contract </a:t>
            </a:r>
            <a:r>
              <a:rPr lang="en-US" dirty="0"/>
              <a:t>Security Tools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 txBox="1">
            <a:spLocks/>
          </p:cNvSpPr>
          <p:nvPr/>
        </p:nvSpPr>
        <p:spPr>
          <a:xfrm>
            <a:off x="4494212" y="1143000"/>
            <a:ext cx="3657600" cy="547037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SolGraph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hlinkClick r:id="rId5"/>
              </a:rPr>
              <a:t>github.com/raineorshine/solgraph</a:t>
            </a:r>
            <a:r>
              <a:rPr lang="en-US" sz="2800" dirty="0"/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Linters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6"/>
              </a:rPr>
              <a:t>Solcheck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	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7"/>
              </a:rPr>
              <a:t>Solint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8"/>
              </a:rPr>
              <a:t>Solium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 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9"/>
              </a:rPr>
              <a:t>Solhint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6D424-1963-4F7D-9620-56C0BB7564B5}"/>
              </a:ext>
            </a:extLst>
          </p:cNvPr>
          <p:cNvSpPr/>
          <p:nvPr/>
        </p:nvSpPr>
        <p:spPr>
          <a:xfrm>
            <a:off x="8304212" y="1143001"/>
            <a:ext cx="3352800" cy="1197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solidFill>
                  <a:prstClr val="white"/>
                </a:solidFill>
              </a:rPr>
              <a:t>Test coverage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white"/>
                </a:solidFill>
                <a:hlinkClick r:id="rId10"/>
              </a:rPr>
              <a:t>solidity-coverage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455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official Ethereum blog: </a:t>
            </a:r>
            <a:r>
              <a:rPr lang="en-US" dirty="0">
                <a:hlinkClick r:id="rId2"/>
              </a:rPr>
              <a:t>Ethereum Blog</a:t>
            </a:r>
            <a:endParaRPr lang="en-US" dirty="0"/>
          </a:p>
          <a:p>
            <a:r>
              <a:rPr lang="en-US" dirty="0"/>
              <a:t>All blog posts that are tagged Security: </a:t>
            </a:r>
            <a:r>
              <a:rPr lang="en-US" dirty="0">
                <a:hlinkClick r:id="rId3"/>
              </a:rPr>
              <a:t>Ethereum Blog - Security only</a:t>
            </a:r>
            <a:endParaRPr lang="en-US" dirty="0"/>
          </a:p>
          <a:p>
            <a:r>
              <a:rPr lang="en-US" dirty="0"/>
              <a:t>Chat rooms: </a:t>
            </a:r>
          </a:p>
          <a:p>
            <a:pPr lvl="1"/>
            <a:r>
              <a:rPr lang="en-US" dirty="0">
                <a:hlinkClick r:id="rId4"/>
              </a:rPr>
              <a:t>Ethereum Gitter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Solidity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Go-Ethereum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CPP-Ethereum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Research</a:t>
            </a:r>
            <a:endParaRPr lang="en-US" dirty="0"/>
          </a:p>
          <a:p>
            <a:r>
              <a:rPr lang="en-US" dirty="0" err="1">
                <a:hlinkClick r:id="rId9"/>
              </a:rPr>
              <a:t>Reddit</a:t>
            </a:r>
            <a:endParaRPr lang="en-US" dirty="0"/>
          </a:p>
          <a:p>
            <a:r>
              <a:rPr lang="en-US" dirty="0"/>
              <a:t>Ethereum Stats: </a:t>
            </a:r>
            <a:r>
              <a:rPr lang="en-US" dirty="0">
                <a:hlinkClick r:id="rId10"/>
              </a:rPr>
              <a:t>Network Stats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 Security Notifications</a:t>
            </a:r>
          </a:p>
        </p:txBody>
      </p:sp>
      <p:pic>
        <p:nvPicPr>
          <p:cNvPr id="5122" name="Picture 2" descr="C:\Users\pc1\Desktop\Current Presentation\Smart_contracts_ethereu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51435" y="2667000"/>
            <a:ext cx="6124577" cy="2869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497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4305</TotalTime>
  <Words>1852</Words>
  <Application>Microsoft Office PowerPoint</Application>
  <PresentationFormat>Custom</PresentationFormat>
  <Paragraphs>333</Paragraphs>
  <Slides>34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More Complicated Smart Contracts</vt:lpstr>
      <vt:lpstr>Table of Contents</vt:lpstr>
      <vt:lpstr>Smart Contract Security</vt:lpstr>
      <vt:lpstr>Smart Contract Security</vt:lpstr>
      <vt:lpstr>Smart Contract Security (2)</vt:lpstr>
      <vt:lpstr>Smart Contracts: Well Known Attacks </vt:lpstr>
      <vt:lpstr>Smart Contracts: Best Practices</vt:lpstr>
      <vt:lpstr>Smart Contract Security Tools</vt:lpstr>
      <vt:lpstr>Smart Contracts Security Notifications</vt:lpstr>
      <vt:lpstr>Structure of Smart Contract Audit</vt:lpstr>
      <vt:lpstr>Live Demo</vt:lpstr>
      <vt:lpstr>Live Demo</vt:lpstr>
      <vt:lpstr>ERC20 Short Attack</vt:lpstr>
      <vt:lpstr>ERC20 Short Attack (2)</vt:lpstr>
      <vt:lpstr>Reentrancy Attack</vt:lpstr>
      <vt:lpstr>Reentrancy Attack Example – Contract</vt:lpstr>
      <vt:lpstr>Reentrancy Attack Example – Exploit Code</vt:lpstr>
      <vt:lpstr>Exercise: Reentrancy Attack  on a Smart Contract</vt:lpstr>
      <vt:lpstr>Smart Contract Unit Testing</vt:lpstr>
      <vt:lpstr>What is Unit Testing?</vt:lpstr>
      <vt:lpstr>What is Mocha?</vt:lpstr>
      <vt:lpstr>What is Chai?</vt:lpstr>
      <vt:lpstr>Test Smart Contract</vt:lpstr>
      <vt:lpstr>Exercise: Simple Token</vt:lpstr>
      <vt:lpstr>Exercise: Simple Local Exchange</vt:lpstr>
      <vt:lpstr>Upgradable Smart Contracts</vt:lpstr>
      <vt:lpstr>Upgradeable Smart Contracts</vt:lpstr>
      <vt:lpstr>Upgradeable Smart Contracts (2)</vt:lpstr>
      <vt:lpstr>Proxy Contracts from Zeppelin</vt:lpstr>
      <vt:lpstr>Storage-Contract</vt:lpstr>
      <vt:lpstr>Exercise: Upgradable Smart Contracts</vt:lpstr>
      <vt:lpstr>Summary</vt:lpstr>
      <vt:lpstr>More Complicated Smart Contracts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Academy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204</cp:revision>
  <dcterms:created xsi:type="dcterms:W3CDTF">2014-01-02T17:00:34Z</dcterms:created>
  <dcterms:modified xsi:type="dcterms:W3CDTF">2018-02-23T13:48:47Z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