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425" r:id="rId4"/>
    <p:sldId id="532" r:id="rId5"/>
    <p:sldId id="533" r:id="rId6"/>
    <p:sldId id="553" r:id="rId7"/>
    <p:sldId id="534" r:id="rId8"/>
    <p:sldId id="556" r:id="rId9"/>
    <p:sldId id="557" r:id="rId10"/>
    <p:sldId id="558" r:id="rId11"/>
    <p:sldId id="526" r:id="rId12"/>
    <p:sldId id="527" r:id="rId13"/>
    <p:sldId id="559" r:id="rId14"/>
    <p:sldId id="560" r:id="rId15"/>
    <p:sldId id="521" r:id="rId16"/>
    <p:sldId id="562" r:id="rId17"/>
    <p:sldId id="563" r:id="rId18"/>
    <p:sldId id="530" r:id="rId19"/>
    <p:sldId id="554" r:id="rId20"/>
    <p:sldId id="548" r:id="rId21"/>
    <p:sldId id="569" r:id="rId22"/>
    <p:sldId id="564" r:id="rId23"/>
    <p:sldId id="565" r:id="rId24"/>
    <p:sldId id="566" r:id="rId25"/>
    <p:sldId id="567" r:id="rId26"/>
    <p:sldId id="568" r:id="rId27"/>
    <p:sldId id="552" r:id="rId28"/>
    <p:sldId id="429" r:id="rId29"/>
    <p:sldId id="430" r:id="rId30"/>
    <p:sldId id="431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25"/>
          </p14:sldIdLst>
        </p14:section>
        <p14:section name="NEO Background (Antshares)" id="{A90C17BB-B33C-46DF-8CEF-1B912DFC8E57}">
          <p14:sldIdLst>
            <p14:sldId id="532"/>
            <p14:sldId id="533"/>
            <p14:sldId id="553"/>
            <p14:sldId id="534"/>
            <p14:sldId id="556"/>
            <p14:sldId id="557"/>
            <p14:sldId id="558"/>
          </p14:sldIdLst>
        </p14:section>
        <p14:section name="Coins: NEO and GAS" id="{E5B11B25-3B6A-4FFC-AD17-57A3C884BEC4}">
          <p14:sldIdLst>
            <p14:sldId id="526"/>
            <p14:sldId id="527"/>
            <p14:sldId id="559"/>
            <p14:sldId id="560"/>
          </p14:sldIdLst>
        </p14:section>
        <p14:section name="NEO Smart Contracts" id="{7AA34AB7-9937-4FDC-80B2-2888A09A23A9}">
          <p14:sldIdLst>
            <p14:sldId id="521"/>
            <p14:sldId id="562"/>
            <p14:sldId id="563"/>
            <p14:sldId id="530"/>
          </p14:sldIdLst>
        </p14:section>
        <p14:section name="Comparison between NEO and Ethereum" id="{A3E3C5A3-0417-4342-82D0-2A0E7B223BFC}">
          <p14:sldIdLst>
            <p14:sldId id="554"/>
            <p14:sldId id="548"/>
            <p14:sldId id="569"/>
            <p14:sldId id="564"/>
            <p14:sldId id="565"/>
            <p14:sldId id="566"/>
            <p14:sldId id="567"/>
            <p14:sldId id="568"/>
            <p14:sldId id="552"/>
          </p14:sldIdLst>
        </p14:section>
        <p14:section name="Conclusion" id="{9E350441-2567-4799-874F-5544E0A37B0D}">
          <p14:sldIdLst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8A0E"/>
    <a:srgbClr val="F29B60"/>
    <a:srgbClr val="FFF0D9"/>
    <a:srgbClr val="FFA72A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92" d="100"/>
          <a:sy n="92" d="100"/>
        </p:scale>
        <p:origin x="91" y="2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22-Feb-18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22-Feb-18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872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870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6067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606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031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transition/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insutra.com/ethereum-gas-limit-gas-price-fee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hackernoon.com/neo-versus-ethereum-why-neo-might-be-2018s-strongest-cryptocurrency-79956138bea3" TargetMode="External"/><Relationship Id="rId3" Type="http://schemas.openxmlformats.org/officeDocument/2006/relationships/hyperlink" Target="http://docs.neo.org/en-us/" TargetMode="External"/><Relationship Id="rId7" Type="http://schemas.openxmlformats.org/officeDocument/2006/relationships/hyperlink" Target="http://docs.neo.org/en-us/sc/test.html" TargetMode="External"/><Relationship Id="rId2" Type="http://schemas.openxmlformats.org/officeDocument/2006/relationships/hyperlink" Target="https://bitcoinmagazine.com/articles/antshares-rebrands-introduces-neo-and-new-smart-economy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ernoon.com/what-is-neo-and-what-is-gas-5b9828a1aa65" TargetMode="External"/><Relationship Id="rId5" Type="http://schemas.openxmlformats.org/officeDocument/2006/relationships/hyperlink" Target="https://coincentral.com/gas-introduction-neogas-crypto-within-neo/" TargetMode="External"/><Relationship Id="rId4" Type="http://schemas.openxmlformats.org/officeDocument/2006/relationships/hyperlink" Target="https://medium.com/@MalcolmLerider/what-is-neo-smart-economy-381a4c6ee28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457200"/>
            <a:ext cx="9891499" cy="14763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Smart Contracts with NEO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98612" y="1965299"/>
            <a:ext cx="9891499" cy="1311301"/>
          </a:xfrm>
        </p:spPr>
        <p:txBody>
          <a:bodyPr>
            <a:normAutofit/>
          </a:bodyPr>
          <a:lstStyle/>
          <a:p>
            <a:r>
              <a:rPr lang="en-US" dirty="0"/>
              <a:t>A Distributed Smart Economy Network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6" y="4624819"/>
            <a:ext cx="3187613" cy="525135"/>
          </a:xfrm>
        </p:spPr>
        <p:txBody>
          <a:bodyPr/>
          <a:lstStyle/>
          <a:p>
            <a:r>
              <a:rPr lang="en-US" dirty="0" err="1"/>
              <a:t>Ilin</a:t>
            </a:r>
            <a:r>
              <a:rPr lang="en-US" dirty="0"/>
              <a:t> </a:t>
            </a:r>
            <a:r>
              <a:rPr lang="en-US" dirty="0" err="1"/>
              <a:t>Kazandzhiev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6" y="5120724"/>
            <a:ext cx="4077856" cy="429276"/>
          </a:xfrm>
        </p:spPr>
        <p:txBody>
          <a:bodyPr/>
          <a:lstStyle/>
          <a:p>
            <a:r>
              <a:rPr lang="en-US" dirty="0"/>
              <a:t>Technical Writer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61374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тат с изображение за blockchain">
            <a:extLst>
              <a:ext uri="{FF2B5EF4-FFF2-40B4-BE49-F238E27FC236}">
                <a16:creationId xmlns:a16="http://schemas.microsoft.com/office/drawing/2014/main" id="{21005A6D-506B-4EDE-A8A6-4FA042CD034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329932"/>
            <a:ext cx="7108984" cy="311012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58328"/>
            <a:ext cx="10363200" cy="820600"/>
          </a:xfrm>
        </p:spPr>
        <p:txBody>
          <a:bodyPr/>
          <a:lstStyle/>
          <a:p>
            <a:r>
              <a:rPr lang="en-US" dirty="0"/>
              <a:t>Coins: NEO and GAS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NEO Wallet, GAS Claim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20" y="1331646"/>
            <a:ext cx="8623792" cy="314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9412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92" y="1151121"/>
            <a:ext cx="11801642" cy="55703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tokens </a:t>
            </a:r>
            <a:r>
              <a:rPr lang="en-US" dirty="0"/>
              <a:t>behind the NEO platform: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GAS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dirty="0"/>
              <a:t> is not a currency or asset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dirty="0"/>
              <a:t> stands as voting rights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dirty="0"/>
              <a:t> governance and management</a:t>
            </a:r>
          </a:p>
          <a:p>
            <a:pPr lvl="1"/>
            <a:r>
              <a:rPr lang="en-US" dirty="0"/>
              <a:t>Owning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dirty="0"/>
              <a:t> entitles you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vote </a:t>
            </a:r>
            <a:r>
              <a:rPr lang="en-US" dirty="0"/>
              <a:t>who will be the bookkeepers for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next block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dirty="0"/>
              <a:t> stakeholders vote on network changes</a:t>
            </a:r>
          </a:p>
          <a:p>
            <a:pPr lvl="1"/>
            <a:r>
              <a:rPr lang="en-US" dirty="0"/>
              <a:t>There are 100 million total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NEO</a:t>
            </a:r>
          </a:p>
          <a:p>
            <a:pPr lvl="1"/>
            <a:r>
              <a:rPr lang="en-US" dirty="0"/>
              <a:t>NEO tokens cannot be subdivided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Platform Uses Two Separate Tokens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560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295400"/>
            <a:ext cx="7046999" cy="5486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sz="3200" dirty="0"/>
              <a:t> is distributed with every new block</a:t>
            </a:r>
          </a:p>
          <a:p>
            <a:pPr lvl="1"/>
            <a:r>
              <a:rPr lang="en-US" sz="3000" dirty="0"/>
              <a:t>If you own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sz="3000" dirty="0"/>
              <a:t> when a block is completed you’ll receive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GAS</a:t>
            </a:r>
          </a:p>
          <a:p>
            <a:r>
              <a:rPr lang="en-US" sz="3200" dirty="0"/>
              <a:t>You receive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sz="3200" dirty="0"/>
              <a:t> by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staking NEO </a:t>
            </a:r>
            <a:r>
              <a:rPr lang="en-US" sz="3200" dirty="0"/>
              <a:t>in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NEON wallet</a:t>
            </a:r>
          </a:p>
          <a:p>
            <a:r>
              <a:rPr lang="en-US" sz="3200" dirty="0"/>
              <a:t>NEON is an open source cross-platform light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wallet</a:t>
            </a:r>
            <a:r>
              <a:rPr lang="en-US" sz="3200" dirty="0"/>
              <a:t> for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NEO blockchain </a:t>
            </a:r>
          </a:p>
          <a:p>
            <a:r>
              <a:rPr lang="en-US" sz="3200" dirty="0"/>
              <a:t>Owning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 NEO </a:t>
            </a:r>
            <a:r>
              <a:rPr lang="en-US" sz="3200" dirty="0"/>
              <a:t>would earn you around 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.0003-.0005 GAS </a:t>
            </a:r>
            <a:r>
              <a:rPr lang="en-US" sz="3200" dirty="0"/>
              <a:t>per day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and Store GAS?</a:t>
            </a:r>
            <a:endParaRPr lang="en-US" b="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1447800"/>
            <a:ext cx="3623292" cy="202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4104619"/>
            <a:ext cx="3623292" cy="214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72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295400"/>
            <a:ext cx="11847599" cy="4119516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is the operational token that fuels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smart contracts</a:t>
            </a:r>
            <a:r>
              <a:rPr lang="en-US" sz="3000" dirty="0"/>
              <a:t> built on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NEO blockchain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sz="3000" dirty="0"/>
              <a:t> uses a separate token like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sz="3000" dirty="0"/>
              <a:t> so that ownership of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sz="3000" dirty="0"/>
              <a:t> is not directly tied to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utilization</a:t>
            </a:r>
            <a:r>
              <a:rPr lang="en-US" sz="3000" dirty="0"/>
              <a:t> of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platform</a:t>
            </a:r>
          </a:p>
          <a:p>
            <a:r>
              <a:rPr lang="en-US" sz="3000" dirty="0"/>
              <a:t>The supply of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sz="3000" dirty="0"/>
              <a:t> grows by 8 with every block (15-25 seconds)</a:t>
            </a:r>
          </a:p>
          <a:p>
            <a:r>
              <a:rPr lang="en-US" sz="3000" dirty="0"/>
              <a:t>These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sz="3000" dirty="0"/>
              <a:t> are split between all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sz="3000" dirty="0"/>
              <a:t> holders.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maximum limit </a:t>
            </a:r>
            <a:r>
              <a:rPr lang="en-US" sz="3000" dirty="0"/>
              <a:t>of GAS is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100 million tokens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GAS Purpose?</a:t>
            </a:r>
            <a:endParaRPr lang="en-US" b="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014" y="5334000"/>
            <a:ext cx="5049781" cy="114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7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916056"/>
            <a:ext cx="10363200" cy="820600"/>
          </a:xfrm>
        </p:spPr>
        <p:txBody>
          <a:bodyPr/>
          <a:lstStyle/>
          <a:p>
            <a:r>
              <a:rPr lang="en-US" dirty="0"/>
              <a:t>NEO Smart Contracts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A32F2-DDE4-4241-A54A-C98014142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 and Java Code in the </a:t>
            </a:r>
            <a:r>
              <a:rPr lang="en-US" noProof="1"/>
              <a:t>NeoVM</a:t>
            </a:r>
          </a:p>
        </p:txBody>
      </p:sp>
      <p:pic>
        <p:nvPicPr>
          <p:cNvPr id="8195" name="Picture 3" descr="C:\Users\FiReDeSiRe\Desktop\Blockchain Camp SoftUni\Day 18\NEOContra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53" y="1257300"/>
            <a:ext cx="657411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4984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2" y="1066800"/>
            <a:ext cx="11804822" cy="5715000"/>
          </a:xfrm>
        </p:spPr>
        <p:txBody>
          <a:bodyPr>
            <a:noAutofit/>
          </a:bodyPr>
          <a:lstStyle/>
          <a:p>
            <a:r>
              <a:rPr lang="en-US" sz="3200" dirty="0"/>
              <a:t>Neo supports many programming languages:</a:t>
            </a:r>
          </a:p>
          <a:p>
            <a:pPr lvl="1" fontAlgn="base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Java and C#</a:t>
            </a:r>
          </a:p>
          <a:p>
            <a:pPr lvl="1" fontAlgn="base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Kotlin, Python</a:t>
            </a:r>
          </a:p>
          <a:p>
            <a:pPr marL="304747" lvl="1" indent="-304747" fontAlgn="base">
              <a:buClr>
                <a:srgbClr val="F2B254"/>
              </a:buClr>
              <a:buSzPct val="100000"/>
            </a:pPr>
            <a:r>
              <a:rPr lang="en-US" dirty="0"/>
              <a:t>This is greatly lowering the difficulty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developers</a:t>
            </a:r>
            <a:r>
              <a:rPr lang="en-US" dirty="0"/>
              <a:t> to write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smart contracts</a:t>
            </a:r>
          </a:p>
          <a:p>
            <a:pPr marL="304747" lvl="1" indent="-304747" fontAlgn="base">
              <a:buClr>
                <a:srgbClr val="F2B254"/>
              </a:buClr>
              <a:buSzPct val="100000"/>
            </a:pPr>
            <a:r>
              <a:rPr lang="en-US" dirty="0"/>
              <a:t>By making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languages </a:t>
            </a:r>
            <a:r>
              <a:rPr lang="en-US" dirty="0"/>
              <a:t>more inclusive,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dirty="0"/>
              <a:t> hopes to attract a larger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community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marL="304747" lvl="1" indent="-304747" fontAlgn="base">
              <a:buClr>
                <a:srgbClr val="F2B254"/>
              </a:buClr>
              <a:buSzPct val="100000"/>
            </a:pPr>
            <a:r>
              <a:rPr lang="en-US" dirty="0"/>
              <a:t>All contracts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advanced features </a:t>
            </a:r>
            <a:r>
              <a:rPr lang="en-US" dirty="0"/>
              <a:t>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dirty="0"/>
              <a:t> are powered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NEO</a:t>
            </a:r>
            <a:r>
              <a:rPr lang="en-US" dirty="0"/>
              <a:t> </a:t>
            </a:r>
            <a:r>
              <a:rPr lang="en-US" b="0" dirty="0"/>
              <a:t>Smart Contracts 2.0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455" y="1066800"/>
            <a:ext cx="1462157" cy="15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06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16" y="990600"/>
            <a:ext cx="11680996" cy="5715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NeoX</a:t>
            </a:r>
            <a:r>
              <a:rPr lang="en-US" sz="3200" dirty="0"/>
              <a:t> 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/>
              <a:t>can achieve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atomic assets swap </a:t>
            </a:r>
            <a:r>
              <a:rPr lang="en-US" sz="2800" dirty="0"/>
              <a:t>and 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/>
              <a:t>guarantee the operation consistency of smart contracts executed on different chains 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/>
              <a:t>promises to offer interoperability between multiple </a:t>
            </a:r>
            <a:r>
              <a:rPr lang="en-US" sz="2800" dirty="0" err="1"/>
              <a:t>blockchains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NeoFS</a:t>
            </a:r>
            <a:r>
              <a:rPr lang="en-US" sz="2800" dirty="0"/>
              <a:t> 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/>
              <a:t>NEO is implementing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 storage </a:t>
            </a:r>
            <a:r>
              <a:rPr lang="en-US" sz="2800" dirty="0"/>
              <a:t>and sharing on the blockchain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/>
              <a:t>This would make it easy to transfer digital files as part of a contract</a:t>
            </a:r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NeoQS</a:t>
            </a:r>
            <a:r>
              <a:rPr lang="en-US" sz="3200" dirty="0"/>
              <a:t> 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/>
              <a:t>Neo will some day use a lattice-based mechanism (Quantum Safe)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Features Powered by GAS</a:t>
            </a:r>
          </a:p>
        </p:txBody>
      </p:sp>
    </p:spTree>
    <p:extLst>
      <p:ext uri="{BB962C8B-B14F-4D97-AF65-F5344CB8AC3E}">
        <p14:creationId xmlns:p14="http://schemas.microsoft.com/office/powerpoint/2010/main" val="423549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NEO Smart Contract in C# – Example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E85C576-B9D1-4DAE-9B91-6A097924823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55766-33F9-4D04-99DE-4CCF2ED6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22" y="1066800"/>
            <a:ext cx="11067580" cy="54899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 </a:t>
            </a:r>
            <a:r>
              <a:rPr lang="en-US" sz="2250" b="1" noProof="1">
                <a:latin typeface="Consolas" panose="020B0609020204030204" pitchFamily="49" charset="0"/>
              </a:rPr>
              <a:t>Neo.SmartContract.Framework;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</a:t>
            </a:r>
            <a:r>
              <a:rPr lang="en-US" sz="2250" b="1" noProof="1">
                <a:latin typeface="Consolas" panose="020B0609020204030204" pitchFamily="49" charset="0"/>
              </a:rPr>
              <a:t> Neo.SmartContract.Framework.Services.Neo;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namespace</a:t>
            </a:r>
            <a:r>
              <a:rPr lang="en-US" sz="2250" b="1" noProof="1">
                <a:latin typeface="Consolas" panose="020B0609020204030204" pitchFamily="49" charset="0"/>
              </a:rPr>
              <a:t> Neo.SmartContract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50" b="1" noProof="1">
                <a:latin typeface="Consolas" panose="020B0609020204030204" pitchFamily="49" charset="0"/>
              </a:rPr>
              <a:t>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50" b="1" noProof="1">
                <a:latin typeface="Consolas" panose="020B0609020204030204" pitchFamily="49" charset="0"/>
              </a:rPr>
              <a:t>  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</a:t>
            </a:r>
            <a:r>
              <a:rPr lang="en-US" sz="2250" b="1" noProof="1">
                <a:latin typeface="Consolas" panose="020B0609020204030204" pitchFamily="49" charset="0"/>
              </a:rPr>
              <a:t> 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250" b="1" noProof="1">
                <a:latin typeface="Consolas" panose="020B0609020204030204" pitchFamily="49" charset="0"/>
              </a:rPr>
              <a:t> TestContract: SmartContract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50" b="1" noProof="1">
                <a:latin typeface="Consolas" panose="020B0609020204030204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50" b="1" noProof="1">
                <a:latin typeface="Consolas" panose="020B0609020204030204" pitchFamily="49" charset="0"/>
              </a:rPr>
              <a:t>    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</a:t>
            </a:r>
            <a:r>
              <a:rPr lang="en-US" sz="2250" b="1" noProof="1">
                <a:latin typeface="Consolas" panose="020B0609020204030204" pitchFamily="49" charset="0"/>
              </a:rPr>
              <a:t> 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static</a:t>
            </a:r>
            <a:r>
              <a:rPr lang="en-US" sz="2250" b="1" noProof="1">
                <a:latin typeface="Consolas" panose="020B0609020204030204" pitchFamily="49" charset="0"/>
              </a:rPr>
              <a:t> 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sz="2250" b="1" noProof="1">
                <a:latin typeface="Consolas" panose="020B0609020204030204" pitchFamily="49" charset="0"/>
              </a:rPr>
              <a:t> Main (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sz="2250" b="1" noProof="1">
                <a:latin typeface="Consolas" panose="020B0609020204030204" pitchFamily="49" charset="0"/>
              </a:rPr>
              <a:t> a, 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sz="2250" b="1" noProof="1">
                <a:latin typeface="Consolas" panose="020B0609020204030204" pitchFamily="49" charset="0"/>
              </a:rPr>
              <a:t> b, 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sz="2250" b="1" noProof="1">
                <a:latin typeface="Consolas" panose="020B0609020204030204" pitchFamily="49" charset="0"/>
              </a:rPr>
              <a:t> c)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50" b="1" noProof="1">
                <a:latin typeface="Consolas" panose="020B0609020204030204" pitchFamily="49" charset="0"/>
              </a:rPr>
              <a:t>   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50" b="1" noProof="1">
                <a:latin typeface="Consolas" panose="020B0609020204030204" pitchFamily="49" charset="0"/>
              </a:rPr>
              <a:t>      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250" b="1" noProof="1">
                <a:latin typeface="Consolas" panose="020B0609020204030204" pitchFamily="49" charset="0"/>
              </a:rPr>
              <a:t> (a&gt; b) 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sz="2250" b="1" noProof="1">
                <a:latin typeface="Consolas" panose="020B0609020204030204" pitchFamily="49" charset="0"/>
              </a:rPr>
              <a:t> a * sum (b, c);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50" b="1" noProof="1">
                <a:latin typeface="Consolas" panose="020B0609020204030204" pitchFamily="49" charset="0"/>
              </a:rPr>
              <a:t>      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r>
              <a:rPr lang="en-US" sz="2250" b="1" noProof="1">
                <a:latin typeface="Consolas" panose="020B0609020204030204" pitchFamily="49" charset="0"/>
              </a:rPr>
              <a:t> 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sz="2250" b="1" noProof="1">
                <a:latin typeface="Consolas" panose="020B0609020204030204" pitchFamily="49" charset="0"/>
              </a:rPr>
              <a:t> sum (a, b) * c;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50" b="1" noProof="1">
                <a:latin typeface="Consolas" panose="020B0609020204030204" pitchFamily="49" charset="0"/>
              </a:rPr>
              <a:t>    } 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50" b="1" noProof="1">
                <a:latin typeface="Consolas" panose="020B0609020204030204" pitchFamily="49" charset="0"/>
              </a:rPr>
              <a:t>    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</a:t>
            </a:r>
            <a:r>
              <a:rPr lang="en-US" sz="2250" b="1" noProof="1">
                <a:latin typeface="Consolas" panose="020B0609020204030204" pitchFamily="49" charset="0"/>
              </a:rPr>
              <a:t> 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static</a:t>
            </a:r>
            <a:r>
              <a:rPr lang="en-US" sz="2250" b="1" noProof="1">
                <a:latin typeface="Consolas" panose="020B0609020204030204" pitchFamily="49" charset="0"/>
              </a:rPr>
              <a:t> 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sz="2250" b="1" noProof="1">
                <a:latin typeface="Consolas" panose="020B0609020204030204" pitchFamily="49" charset="0"/>
              </a:rPr>
              <a:t> sum (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sz="2250" b="1" noProof="1">
                <a:latin typeface="Consolas" panose="020B0609020204030204" pitchFamily="49" charset="0"/>
              </a:rPr>
              <a:t> a, 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sz="2250" b="1" noProof="1">
                <a:latin typeface="Consolas" panose="020B0609020204030204" pitchFamily="49" charset="0"/>
              </a:rPr>
              <a:t> b) { </a:t>
            </a:r>
            <a:r>
              <a:rPr lang="en-US" sz="22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sz="2250" b="1" noProof="1">
                <a:latin typeface="Consolas" panose="020B0609020204030204" pitchFamily="49" charset="0"/>
              </a:rPr>
              <a:t> a + b;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50" b="1" noProof="1">
                <a:latin typeface="Consolas" panose="020B0609020204030204" pitchFamily="49" charset="0"/>
              </a:rPr>
              <a:t>  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50" b="1" noProof="1">
                <a:latin typeface="Consolas" panose="020B0609020204030204" pitchFamily="49" charset="0"/>
              </a:rPr>
              <a:t>}</a:t>
            </a:r>
            <a:endParaRPr lang="en-US" sz="225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72C7ABD6-4351-4855-B4DC-BE9AE38A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524" y="1981200"/>
            <a:ext cx="2898888" cy="1463964"/>
          </a:xfrm>
          <a:prstGeom prst="wedgeRoundRectCallout">
            <a:avLst>
              <a:gd name="adj1" fmla="val -73994"/>
              <a:gd name="adj2" fmla="val 464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/>
              <a:t>A 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contract method</a:t>
            </a:r>
            <a:r>
              <a:rPr lang="en-US" sz="2500" dirty="0"/>
              <a:t>, which takes 3 parameters</a:t>
            </a:r>
            <a:endParaRPr lang="bg-BG" sz="2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2C7ABD6-4351-4855-B4DC-BE9AE38A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2" y="5845912"/>
            <a:ext cx="3858492" cy="646763"/>
          </a:xfrm>
          <a:prstGeom prst="wedgeRoundRectCallout">
            <a:avLst>
              <a:gd name="adj1" fmla="val -62425"/>
              <a:gd name="adj2" fmla="val -590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The return value is 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endParaRPr lang="bg-BG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NEO vs. Ethereum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31F98-AC7F-4B56-9D43-8750F2BD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91912"/>
            <a:ext cx="10363200" cy="719034"/>
          </a:xfrm>
        </p:spPr>
        <p:txBody>
          <a:bodyPr/>
          <a:lstStyle/>
          <a:p>
            <a:r>
              <a:rPr lang="en-US" dirty="0"/>
              <a:t>A Quick Comparison</a:t>
            </a:r>
          </a:p>
        </p:txBody>
      </p:sp>
      <p:pic>
        <p:nvPicPr>
          <p:cNvPr id="13314" name="Picture 2" descr="C:\Users\FiReDeSiRe\Desktop\Blockchain Camp SoftUni\Day 18\NEO-vs.-Ethere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1" y="1459998"/>
            <a:ext cx="6400802" cy="321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895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dirty="0"/>
              <a:t> are both blockchain projects specifically designed to host smart contracts</a:t>
            </a:r>
            <a:r>
              <a:rPr lang="en-US" b="1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ICO</a:t>
            </a:r>
            <a:r>
              <a:rPr lang="en-US" dirty="0"/>
              <a:t>s, 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DApps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Their respective blockchains are fueled by crypto-assets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dirty="0"/>
              <a:t>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</a:t>
            </a:r>
            <a:r>
              <a:rPr lang="en-US" dirty="0"/>
              <a:t>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dirty="0"/>
              <a:t>)</a:t>
            </a:r>
          </a:p>
          <a:p>
            <a:r>
              <a:rPr lang="en-US" dirty="0"/>
              <a:t>Both the projects are open-source, Turing complete, and have ample community backing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great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responsive teams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NEO &amp; Ethereum Similar?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76" y="5062500"/>
            <a:ext cx="4644422" cy="130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16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pc="200" dirty="0">
                <a:solidFill>
                  <a:schemeClr val="accent1"/>
                </a:solidFill>
              </a:rPr>
              <a:t>NEO </a:t>
            </a:r>
            <a:r>
              <a:rPr lang="en-US" dirty="0"/>
              <a:t>Background: </a:t>
            </a:r>
            <a:r>
              <a:rPr lang="en-US" noProof="1"/>
              <a:t>Antshares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spc="200" dirty="0">
                <a:solidFill>
                  <a:schemeClr val="accent1"/>
                </a:solidFill>
              </a:rPr>
              <a:t>NEO</a:t>
            </a:r>
            <a:r>
              <a:rPr lang="en-US" dirty="0"/>
              <a:t> and </a:t>
            </a:r>
            <a:r>
              <a:rPr lang="en-US" spc="200" dirty="0">
                <a:solidFill>
                  <a:schemeClr val="accent1"/>
                </a:solidFill>
              </a:rPr>
              <a:t>GAS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pc="200" dirty="0">
                <a:solidFill>
                  <a:schemeClr val="accent1"/>
                </a:solidFill>
              </a:rPr>
              <a:t>NEO</a:t>
            </a:r>
            <a:r>
              <a:rPr lang="en-US" dirty="0"/>
              <a:t> Smart Contracts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Comparison between </a:t>
            </a:r>
            <a:r>
              <a:rPr lang="en-US" spc="200" dirty="0">
                <a:solidFill>
                  <a:schemeClr val="accent1"/>
                </a:solidFill>
              </a:rPr>
              <a:t>NEO</a:t>
            </a:r>
            <a:r>
              <a:rPr lang="en-US" dirty="0"/>
              <a:t> and </a:t>
            </a:r>
            <a:r>
              <a:rPr lang="en-US" spc="200" dirty="0">
                <a:solidFill>
                  <a:schemeClr val="accent1"/>
                </a:solidFill>
              </a:rPr>
              <a:t>Ethereum</a:t>
            </a:r>
          </a:p>
          <a:p>
            <a:pPr marL="0" indent="0">
              <a:lnSpc>
                <a:spcPts val="4000"/>
              </a:lnSpc>
              <a:buNone/>
            </a:pPr>
            <a:endParaRPr lang="en-US" sz="28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sz="28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sz="28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sz="28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sz="28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sz="28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238261" y="4129388"/>
            <a:ext cx="2207400" cy="2207400"/>
          </a:xfrm>
          <a:prstGeom prst="rect">
            <a:avLst/>
          </a:prstGeom>
        </p:spPr>
      </p:pic>
      <p:pic>
        <p:nvPicPr>
          <p:cNvPr id="9" name="Picture 3" descr="C:\Users\FiReDeSiRe\Desktop\Blockchain Camp SoftUni\Day 18\NEOContrac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85720"/>
            <a:ext cx="4839856" cy="246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12" y="4178523"/>
            <a:ext cx="2282851" cy="214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C:\Users\FiReDeSiRe\Desktop\Blockchain Camp SoftUni\Day 18\neo-696x40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75" y="4009275"/>
            <a:ext cx="3927274" cy="230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F6C5C-4FC5-463D-9EAB-17CDDA542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46DB-BBE7-45E3-9A70-61BF9ADEA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Ethereum </a:t>
            </a:r>
            <a:r>
              <a:rPr lang="en-US" dirty="0"/>
              <a:t>is completely implemented and stable</a:t>
            </a:r>
          </a:p>
          <a:p>
            <a:pPr lvl="1"/>
            <a:r>
              <a:rPr lang="en-US" dirty="0"/>
              <a:t>Runs in production for years, heavily used every day</a:t>
            </a:r>
          </a:p>
          <a:p>
            <a:pPr lvl="1"/>
            <a:r>
              <a:rPr lang="en-US" dirty="0"/>
              <a:t>Rich documentation, books, tutorials, courses, etc.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dirty="0"/>
              <a:t> is a "promise to build something"</a:t>
            </a:r>
          </a:p>
          <a:p>
            <a:pPr lvl="1"/>
            <a:r>
              <a:rPr lang="en-US" dirty="0"/>
              <a:t>It is still unusable, e.g. the tools are very primitive</a:t>
            </a:r>
          </a:p>
          <a:p>
            <a:pPr lvl="1"/>
            <a:r>
              <a:rPr lang="en-US" dirty="0"/>
              <a:t>Bad documentation, not working, unfinished</a:t>
            </a:r>
          </a:p>
          <a:p>
            <a:pPr lvl="1"/>
            <a:r>
              <a:rPr lang="en-US" dirty="0"/>
              <a:t>Very far from production quality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22AF3D-826A-41C8-A011-4E975B8C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vs. Ethereum</a:t>
            </a:r>
          </a:p>
        </p:txBody>
      </p:sp>
    </p:spTree>
    <p:extLst>
      <p:ext uri="{BB962C8B-B14F-4D97-AF65-F5344CB8AC3E}">
        <p14:creationId xmlns:p14="http://schemas.microsoft.com/office/powerpoint/2010/main" val="91312837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</a:t>
            </a:r>
            <a:r>
              <a:rPr lang="en-US" sz="3200" baseline="30000" dirty="0"/>
              <a:t>st</a:t>
            </a:r>
            <a:r>
              <a:rPr lang="en-US" sz="3200" dirty="0"/>
              <a:t> Difference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Backers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sz="3000" dirty="0"/>
              <a:t> is:</a:t>
            </a:r>
          </a:p>
          <a:p>
            <a:pPr lvl="1" fontAlgn="base">
              <a:lnSpc>
                <a:spcPct val="115000"/>
              </a:lnSpc>
            </a:pPr>
            <a:r>
              <a:rPr lang="en-US" sz="2700" dirty="0"/>
              <a:t>Backed by the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Chinese government</a:t>
            </a:r>
            <a:endParaRPr lang="en-US" sz="2700" dirty="0"/>
          </a:p>
          <a:p>
            <a:pPr lvl="1" fontAlgn="base">
              <a:lnSpc>
                <a:spcPct val="115000"/>
              </a:lnSpc>
            </a:pPr>
            <a:r>
              <a:rPr lang="en-US" sz="2700" dirty="0"/>
              <a:t>Also backed by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WINGS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Alibaba</a:t>
            </a:r>
            <a:r>
              <a:rPr lang="en-US" sz="2700" dirty="0"/>
              <a:t> and others, known as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China’s Ethereum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sz="3000" dirty="0"/>
              <a:t> is:</a:t>
            </a:r>
          </a:p>
          <a:p>
            <a:pPr lvl="1" fontAlgn="base">
              <a:lnSpc>
                <a:spcPct val="115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Not backed </a:t>
            </a:r>
            <a:r>
              <a:rPr lang="en-US" sz="2700" dirty="0"/>
              <a:t>by any nation’s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government</a:t>
            </a:r>
          </a:p>
          <a:p>
            <a:pPr lvl="1" fontAlgn="base">
              <a:lnSpc>
                <a:spcPct val="115000"/>
              </a:lnSpc>
            </a:pPr>
            <a:r>
              <a:rPr lang="en-US" sz="2700" dirty="0"/>
              <a:t>Supported by the 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EEA-Enterprise</a:t>
            </a:r>
            <a:r>
              <a:rPr lang="en-US" sz="2700" dirty="0"/>
              <a:t>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sz="2700" dirty="0"/>
              <a:t>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Alliance</a:t>
            </a:r>
          </a:p>
          <a:p>
            <a:pPr lvl="1" fontAlgn="base">
              <a:lnSpc>
                <a:spcPct val="115000"/>
              </a:lnSpc>
            </a:pPr>
            <a:r>
              <a:rPr lang="en-US" sz="2700" dirty="0"/>
              <a:t>Volumes about its popularity and potential success on the world’s stage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NEO &amp; Ethereum Different?</a:t>
            </a:r>
          </a:p>
        </p:txBody>
      </p:sp>
    </p:spTree>
    <p:extLst>
      <p:ext uri="{BB962C8B-B14F-4D97-AF65-F5344CB8AC3E}">
        <p14:creationId xmlns:p14="http://schemas.microsoft.com/office/powerpoint/2010/main" val="11675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2</a:t>
            </a:r>
            <a:r>
              <a:rPr lang="en-US" sz="3200" baseline="30000" dirty="0"/>
              <a:t>nd</a:t>
            </a:r>
            <a:r>
              <a:rPr lang="en-US" sz="3200" dirty="0"/>
              <a:t> Difference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Consensus Mechanism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sz="3000" dirty="0"/>
              <a:t>:</a:t>
            </a:r>
          </a:p>
          <a:p>
            <a:pPr lvl="1" fontAlgn="base">
              <a:lnSpc>
                <a:spcPct val="115000"/>
              </a:lnSpc>
            </a:pPr>
            <a:r>
              <a:rPr lang="en-US" sz="2800" dirty="0"/>
              <a:t>Uses a</a:t>
            </a:r>
            <a:r>
              <a:rPr lang="en-US" sz="2800" b="1" dirty="0"/>
              <a:t>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delegated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Byzantine Fault Tolerance (aka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dBFT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b="1" dirty="0"/>
              <a:t> </a:t>
            </a:r>
            <a:r>
              <a:rPr lang="en-US" sz="2800" dirty="0"/>
              <a:t>consensus mechanism, which is an improved form of</a:t>
            </a:r>
            <a:r>
              <a:rPr lang="en-US" sz="2800" b="1" i="1" dirty="0"/>
              <a:t> </a:t>
            </a:r>
            <a:r>
              <a:rPr lang="en-US" sz="2800" dirty="0"/>
              <a:t>proof-of-stake</a:t>
            </a:r>
            <a:r>
              <a:rPr lang="en-US" sz="2800" b="1" i="1" dirty="0"/>
              <a:t>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sz="3000" dirty="0"/>
              <a:t>:</a:t>
            </a:r>
          </a:p>
          <a:p>
            <a:pPr lvl="1" fontAlgn="base">
              <a:lnSpc>
                <a:spcPct val="115000"/>
              </a:lnSpc>
            </a:pPr>
            <a:r>
              <a:rPr lang="en-US" sz="2800" dirty="0"/>
              <a:t>Ethereum uses a</a:t>
            </a:r>
            <a:r>
              <a:rPr lang="en-US" sz="2800" b="1" i="1" dirty="0"/>
              <a:t> 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proof-of-work </a:t>
            </a:r>
            <a:r>
              <a:rPr lang="en-US" sz="2800" dirty="0"/>
              <a:t>mechanism </a:t>
            </a:r>
          </a:p>
          <a:p>
            <a:pPr marL="457200" lvl="1" indent="-457200" fontAlgn="base">
              <a:lnSpc>
                <a:spcPct val="115000"/>
              </a:lnSpc>
              <a:buClr>
                <a:srgbClr val="F2B254"/>
              </a:buClr>
              <a:buSzPct val="100000"/>
            </a:pP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dBFT</a:t>
            </a:r>
            <a:r>
              <a:rPr lang="en-US" dirty="0"/>
              <a:t> is believed to be more energy efficient than 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proof-of-work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NEO &amp; Ethereum Different?</a:t>
            </a:r>
          </a:p>
        </p:txBody>
      </p:sp>
    </p:spTree>
    <p:extLst>
      <p:ext uri="{BB962C8B-B14F-4D97-AF65-F5344CB8AC3E}">
        <p14:creationId xmlns:p14="http://schemas.microsoft.com/office/powerpoint/2010/main" val="406589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1151120"/>
            <a:ext cx="11804822" cy="5605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3</a:t>
            </a:r>
            <a:r>
              <a:rPr lang="en-US" sz="3200" baseline="30000" dirty="0"/>
              <a:t>rd</a:t>
            </a:r>
            <a:r>
              <a:rPr lang="en-US" sz="3200" dirty="0"/>
              <a:t>  Difference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Divisibility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sz="3200" dirty="0"/>
              <a:t>:</a:t>
            </a:r>
          </a:p>
          <a:p>
            <a:pPr lvl="1" fontAlgn="base">
              <a:lnSpc>
                <a:spcPct val="115000"/>
              </a:lnSpc>
            </a:pPr>
            <a:r>
              <a:rPr lang="en-US" sz="2700" dirty="0"/>
              <a:t>The native crypto-fuel of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NEO </a:t>
            </a:r>
            <a:r>
              <a:rPr lang="en-US" sz="2700" dirty="0"/>
              <a:t>only exists in whole numbers: 1, 5, 100, 200…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sz="3200" dirty="0"/>
              <a:t>:</a:t>
            </a:r>
          </a:p>
          <a:p>
            <a:pPr lvl="1" fontAlgn="base">
              <a:lnSpc>
                <a:spcPct val="102000"/>
              </a:lnSpc>
            </a:pPr>
            <a:r>
              <a:rPr lang="en-US" sz="2700" dirty="0"/>
              <a:t>The native crypto-fuel of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sz="2700" dirty="0"/>
              <a:t> is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divisible</a:t>
            </a:r>
            <a:r>
              <a:rPr lang="en-US" sz="2700" dirty="0"/>
              <a:t>, e.g. 0.0003 ETH</a:t>
            </a:r>
          </a:p>
          <a:p>
            <a:pPr marL="0" lvl="1" indent="0" fontAlgn="base">
              <a:spcBef>
                <a:spcPts val="1800"/>
              </a:spcBef>
              <a:buClr>
                <a:srgbClr val="F2B254"/>
              </a:buClr>
              <a:buSzPct val="100000"/>
              <a:buNone/>
            </a:pP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Difference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Fueling the Blockchain</a:t>
            </a:r>
          </a:p>
          <a:p>
            <a:pPr lvl="1" fontAlgn="base">
              <a:lnSpc>
                <a:spcPct val="115000"/>
              </a:lnSpc>
            </a:pPr>
            <a:r>
              <a:rPr lang="en-US" sz="2700" dirty="0"/>
              <a:t>NEO produces a special crypto asset called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Neo GAS </a:t>
            </a:r>
            <a:r>
              <a:rPr lang="en-US" sz="2700" dirty="0"/>
              <a:t>used as a fuel</a:t>
            </a:r>
          </a:p>
          <a:p>
            <a:pPr lvl="1" fontAlgn="base">
              <a:lnSpc>
                <a:spcPct val="115000"/>
              </a:lnSpc>
            </a:pPr>
            <a:r>
              <a:rPr lang="en-US" sz="2700" dirty="0"/>
              <a:t>In Ethereum, small units of Ether are used as “</a:t>
            </a:r>
            <a:r>
              <a:rPr lang="en-US" sz="2700" dirty="0">
                <a:hlinkClick r:id="rId2"/>
              </a:rPr>
              <a:t>g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as</a:t>
            </a:r>
            <a:r>
              <a:rPr lang="en-US" sz="2700" dirty="0"/>
              <a:t>” to fuel the network</a:t>
            </a:r>
          </a:p>
          <a:p>
            <a:pPr marL="0" lvl="1" indent="0" fontAlgn="base">
              <a:buClr>
                <a:srgbClr val="F2B254"/>
              </a:buClr>
              <a:buSzPct val="100000"/>
              <a:buNone/>
            </a:pPr>
            <a:endParaRPr lang="en-US" sz="27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NEO &amp; Ethereum Different?</a:t>
            </a:r>
          </a:p>
        </p:txBody>
      </p:sp>
    </p:spTree>
    <p:extLst>
      <p:ext uri="{BB962C8B-B14F-4D97-AF65-F5344CB8AC3E}">
        <p14:creationId xmlns:p14="http://schemas.microsoft.com/office/powerpoint/2010/main" val="111553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1151120"/>
            <a:ext cx="11804822" cy="5605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5</a:t>
            </a:r>
            <a:r>
              <a:rPr lang="en-US" sz="3200" baseline="30000" dirty="0"/>
              <a:t>th</a:t>
            </a:r>
            <a:r>
              <a:rPr lang="en-US" sz="3200" dirty="0"/>
              <a:t> Difference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Smart Contract Languages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NEO’s</a:t>
            </a:r>
            <a:r>
              <a:rPr lang="en-US" sz="2800" dirty="0"/>
              <a:t> smart contracts and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DApps</a:t>
            </a:r>
            <a:r>
              <a:rPr lang="en-US" sz="2800" dirty="0"/>
              <a:t> can be written in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C# and Java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sz="2800" dirty="0"/>
              <a:t> – uses a specialized language called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Solidity</a:t>
            </a:r>
          </a:p>
          <a:p>
            <a:pPr marL="0" lvl="1" indent="0" fontAlgn="base">
              <a:spcBef>
                <a:spcPts val="1800"/>
              </a:spcBef>
              <a:buClr>
                <a:srgbClr val="F2B254"/>
              </a:buClr>
              <a:buSzPct val="100000"/>
              <a:buNone/>
            </a:pPr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Difference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Long Term Goals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sz="2800" dirty="0"/>
              <a:t> is focused on making a smart economy by running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smart contracts and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DApps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sz="2800" dirty="0"/>
              <a:t> is going in the direction of becoming the world’s only supercomputer based on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blockchain</a:t>
            </a:r>
          </a:p>
          <a:p>
            <a:pPr lvl="2"/>
            <a:r>
              <a:rPr lang="en-US" sz="2600" dirty="0"/>
              <a:t>By hosting numerous use cases of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digital identity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computing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decentralized</a:t>
            </a:r>
            <a:r>
              <a:rPr lang="en-US" sz="2600" dirty="0"/>
              <a:t> exchanges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NEO &amp;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dirty="0"/>
              <a:t> Different?</a:t>
            </a:r>
          </a:p>
        </p:txBody>
      </p:sp>
    </p:spTree>
    <p:extLst>
      <p:ext uri="{BB962C8B-B14F-4D97-AF65-F5344CB8AC3E}">
        <p14:creationId xmlns:p14="http://schemas.microsoft.com/office/powerpoint/2010/main" val="8970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1066800"/>
            <a:ext cx="11804822" cy="5689600"/>
          </a:xfrm>
        </p:spPr>
        <p:txBody>
          <a:bodyPr>
            <a:normAutofit/>
          </a:bodyPr>
          <a:lstStyle/>
          <a:p>
            <a:pPr marL="0" lvl="1" indent="0" fontAlgn="base">
              <a:buClr>
                <a:srgbClr val="F2B254"/>
              </a:buClr>
              <a:buSzPct val="100000"/>
              <a:buNone/>
            </a:pPr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 Difference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Throughput</a:t>
            </a:r>
          </a:p>
          <a:p>
            <a:pPr lvl="1"/>
            <a:r>
              <a:rPr lang="en-US" dirty="0"/>
              <a:t>At present,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dirty="0"/>
              <a:t> can handle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10,000 transactions </a:t>
            </a:r>
            <a:r>
              <a:rPr lang="en-US" dirty="0"/>
              <a:t>per second</a:t>
            </a: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dirty="0"/>
              <a:t> can handle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15 transactions </a:t>
            </a:r>
            <a:r>
              <a:rPr lang="en-US" dirty="0"/>
              <a:t>per second</a:t>
            </a:r>
          </a:p>
          <a:p>
            <a:pPr lvl="1"/>
            <a:r>
              <a:rPr lang="en-US" dirty="0"/>
              <a:t>This is currently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NEO’s biggest advantage</a:t>
            </a:r>
          </a:p>
          <a:p>
            <a:pPr marL="0" lvl="1" indent="0" fontAlgn="base">
              <a:buClr>
                <a:srgbClr val="F2B254"/>
              </a:buClr>
              <a:buSzPct val="100000"/>
              <a:buNone/>
            </a:pPr>
            <a:r>
              <a:rPr lang="en-US" dirty="0"/>
              <a:t>8th Difference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Quantum Safe</a:t>
            </a: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sz="3000" dirty="0"/>
              <a:t> is promised to be be quantum computer-proof (still not implemented)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sz="3000" dirty="0"/>
              <a:t>, and every other cryptocurrency, is not quantum computer-proof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NEO &amp; Ethereum Different?</a:t>
            </a:r>
          </a:p>
        </p:txBody>
      </p:sp>
    </p:spTree>
    <p:extLst>
      <p:ext uri="{BB962C8B-B14F-4D97-AF65-F5344CB8AC3E}">
        <p14:creationId xmlns:p14="http://schemas.microsoft.com/office/powerpoint/2010/main" val="340892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5025882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Exercise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08012" y="5856022"/>
            <a:ext cx="10972800" cy="692873"/>
          </a:xfrm>
        </p:spPr>
        <p:txBody>
          <a:bodyPr/>
          <a:lstStyle/>
          <a:p>
            <a:r>
              <a:rPr lang="en-US" dirty="0"/>
              <a:t>Install NEO GUI and Deploy a Contract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C4BC8-7922-4469-BD5E-2D1EA48B8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125" y="914400"/>
            <a:ext cx="5486572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066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6111" y="1143000"/>
            <a:ext cx="11847599" cy="5578479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000" spc="200" dirty="0">
                <a:solidFill>
                  <a:schemeClr val="accent1"/>
                </a:solidFill>
              </a:rPr>
              <a:t>NEO </a:t>
            </a:r>
            <a:r>
              <a:rPr lang="en-US" sz="3000" dirty="0"/>
              <a:t>Background (</a:t>
            </a:r>
            <a:r>
              <a:rPr lang="en-US" sz="3000" noProof="1"/>
              <a:t>Antshares</a:t>
            </a:r>
            <a:r>
              <a:rPr lang="en-US" sz="3000" dirty="0"/>
              <a:t>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000" dirty="0"/>
              <a:t>Coins: </a:t>
            </a:r>
            <a:r>
              <a:rPr lang="en-US" sz="3000" spc="200" dirty="0">
                <a:solidFill>
                  <a:schemeClr val="accent1"/>
                </a:solidFill>
              </a:rPr>
              <a:t>NEO</a:t>
            </a:r>
            <a:r>
              <a:rPr lang="en-US" sz="3000" dirty="0"/>
              <a:t> and </a:t>
            </a:r>
            <a:r>
              <a:rPr lang="en-US" sz="3000" spc="200" dirty="0">
                <a:solidFill>
                  <a:schemeClr val="accent1"/>
                </a:solidFill>
              </a:rPr>
              <a:t>GAS</a:t>
            </a:r>
          </a:p>
          <a:p>
            <a:pPr lvl="1"/>
            <a:r>
              <a:rPr lang="en-US" sz="2800" dirty="0"/>
              <a:t>How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to get and store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sz="2800" dirty="0"/>
              <a:t> ?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800" dirty="0"/>
              <a:t>What 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GAS purpose</a:t>
            </a:r>
            <a:r>
              <a:rPr lang="en-US" sz="2800" dirty="0"/>
              <a:t> ?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000" spc="200" dirty="0">
                <a:solidFill>
                  <a:schemeClr val="accent1"/>
                </a:solidFill>
              </a:rPr>
              <a:t>NEO</a:t>
            </a:r>
            <a:r>
              <a:rPr lang="en-US" sz="3000" dirty="0"/>
              <a:t> Smart Contracts</a:t>
            </a:r>
          </a:p>
          <a:p>
            <a:pPr lvl="1"/>
            <a:r>
              <a:rPr lang="en-US" sz="2800" dirty="0"/>
              <a:t>Advanced features</a:t>
            </a:r>
            <a:br>
              <a:rPr lang="en-US" sz="2800" dirty="0"/>
            </a:br>
            <a:r>
              <a:rPr lang="en-US" sz="2800" dirty="0"/>
              <a:t>powered by GAS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000" dirty="0"/>
              <a:t>Comparison between</a:t>
            </a:r>
            <a:br>
              <a:rPr lang="en-US" sz="3000" dirty="0"/>
            </a:br>
            <a:r>
              <a:rPr lang="en-US" sz="3000" spc="200" dirty="0">
                <a:solidFill>
                  <a:schemeClr val="accent1"/>
                </a:solidFill>
              </a:rPr>
              <a:t>NEO</a:t>
            </a:r>
            <a:r>
              <a:rPr lang="en-US" sz="3000" dirty="0"/>
              <a:t> and </a:t>
            </a:r>
            <a:r>
              <a:rPr lang="en-US" sz="3000" spc="200" dirty="0">
                <a:solidFill>
                  <a:schemeClr val="accent1"/>
                </a:solidFill>
              </a:rPr>
              <a:t>Ethereum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192741"/>
            <a:ext cx="9577597" cy="721659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Summary">
            <a:extLst>
              <a:ext uri="{FF2B5EF4-FFF2-40B4-BE49-F238E27FC236}">
                <a16:creationId xmlns:a16="http://schemas.microsoft.com/office/drawing/2014/main" id="{697EF775-E6E4-48D9-ABD0-A6B3C7831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9892" y="4051819"/>
            <a:ext cx="1554615" cy="2133785"/>
          </a:xfrm>
          <a:prstGeom prst="rect">
            <a:avLst/>
          </a:prstGeom>
        </p:spPr>
      </p:pic>
      <p:pic>
        <p:nvPicPr>
          <p:cNvPr id="15362" name="Picture 2" descr="C:\Users\FiReDeSiRe\Desktop\Blockchain Camp SoftUni\Day 18\smart-contrac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181" y="4230688"/>
            <a:ext cx="4305300" cy="19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FiReDeSiRe\Desktop\Blockchain Camp SoftUni\Day 18\neoCoin20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1480344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FiReDeSiRe\Desktop\Blockchain Camp SoftUni\Day 18\1_l05-kSxgtHmI3VnE4XbsnQ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582" y="1291811"/>
            <a:ext cx="1985925" cy="236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Contracts with NEO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EA5F5-85BF-4AAD-B3A8-2FA06AF94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3C9F-A632-4EB6-B800-88882AFE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14401"/>
            <a:ext cx="11804822" cy="5807076"/>
          </a:xfrm>
        </p:spPr>
        <p:txBody>
          <a:bodyPr>
            <a:normAutofit/>
          </a:bodyPr>
          <a:lstStyle/>
          <a:p>
            <a:r>
              <a:rPr lang="en-US" sz="2600" dirty="0"/>
              <a:t>Antshares </a:t>
            </a:r>
            <a:r>
              <a:rPr lang="en-US" sz="2600" dirty="0" err="1"/>
              <a:t>Rebrana</a:t>
            </a:r>
            <a:r>
              <a:rPr lang="en-US" sz="2600" dirty="0"/>
              <a:t> to NEO </a:t>
            </a:r>
            <a:r>
              <a:rPr lang="en-US" sz="2600" dirty="0">
                <a:hlinkClick r:id="rId2"/>
              </a:rPr>
              <a:t>https://bitcoinmagazine.com/articles/antshares-rebrands-introduces-neo-and-new-smart-economy1/</a:t>
            </a:r>
            <a:endParaRPr lang="en-US" sz="2600" dirty="0"/>
          </a:p>
          <a:p>
            <a:r>
              <a:rPr lang="en-US" sz="2600" dirty="0"/>
              <a:t>NEO Smart Contracts: </a:t>
            </a:r>
            <a:r>
              <a:rPr lang="en-US" sz="2600" dirty="0">
                <a:hlinkClick r:id="rId3"/>
              </a:rPr>
              <a:t>http://docs.neo.org/en-us/</a:t>
            </a:r>
            <a:endParaRPr lang="en-US" sz="2600" dirty="0"/>
          </a:p>
          <a:p>
            <a:r>
              <a:rPr lang="en-US" sz="2600" dirty="0"/>
              <a:t>Neo Smart Economy Concept: </a:t>
            </a:r>
            <a:r>
              <a:rPr lang="en-US" sz="2600" dirty="0">
                <a:hlinkClick r:id="rId4"/>
              </a:rPr>
              <a:t>https://medium.com/@MalcolmLerider/what-is-neo-smart-economy-381a4c6ee286</a:t>
            </a:r>
            <a:endParaRPr lang="en-US" sz="2600" dirty="0"/>
          </a:p>
          <a:p>
            <a:r>
              <a:rPr lang="en-US" sz="2600" dirty="0"/>
              <a:t>NEO and GAS: </a:t>
            </a:r>
            <a:r>
              <a:rPr lang="en-US" sz="2600" dirty="0">
                <a:hlinkClick r:id="rId5"/>
              </a:rPr>
              <a:t>https://coincentral.com/gas-introduction-neogas-crypto-within-neo/</a:t>
            </a:r>
            <a:endParaRPr lang="en-US" sz="2600" dirty="0"/>
          </a:p>
          <a:p>
            <a:r>
              <a:rPr lang="en-US" sz="2600" dirty="0"/>
              <a:t>Advanced Features Powered by GAS: </a:t>
            </a:r>
            <a:r>
              <a:rPr lang="en-US" sz="2600" dirty="0">
                <a:hlinkClick r:id="rId6"/>
              </a:rPr>
              <a:t>https://hackernoon.com/what-is-neo-and-what-is-gas-5b9828a1aa65</a:t>
            </a:r>
            <a:endParaRPr lang="en-US" sz="2600" dirty="0"/>
          </a:p>
          <a:p>
            <a:r>
              <a:rPr lang="en-US" sz="2600" dirty="0"/>
              <a:t>Example of Simple NEO Smart Contract: </a:t>
            </a:r>
            <a:r>
              <a:rPr lang="en-US" sz="2600" dirty="0">
                <a:hlinkClick r:id="rId7"/>
              </a:rPr>
              <a:t>http://docs.neo.org/en-us/sc/test.html</a:t>
            </a:r>
            <a:endParaRPr lang="en-US" sz="2600" dirty="0"/>
          </a:p>
          <a:p>
            <a:r>
              <a:rPr lang="en-US" sz="2600" dirty="0"/>
              <a:t>NEO vs </a:t>
            </a:r>
            <a:r>
              <a:rPr lang="en-US" sz="2600" dirty="0" err="1"/>
              <a:t>Ethereum</a:t>
            </a:r>
            <a:r>
              <a:rPr lang="en-US" sz="2600" dirty="0"/>
              <a:t>: </a:t>
            </a:r>
            <a:r>
              <a:rPr lang="en-US" sz="2600" dirty="0">
                <a:hlinkClick r:id="rId8"/>
              </a:rPr>
              <a:t>https://hackernoon.com/neo-versus-ethereum-why-neo-might-be-2018s-strongest-cryptocurrency-79956138bea3</a:t>
            </a:r>
            <a:endParaRPr lang="en-US" sz="2600" dirty="0"/>
          </a:p>
          <a:p>
            <a:pPr marL="0" indent="0">
              <a:buNone/>
            </a:pPr>
            <a:endParaRPr lang="bg-BG" sz="25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55D198-D05F-44AB-AF75-2696FDF8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870917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Background: Antshares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Antshares Rebrands, NEO Smart Economy</a:t>
            </a:r>
          </a:p>
        </p:txBody>
      </p:sp>
      <p:pic>
        <p:nvPicPr>
          <p:cNvPr id="1027" name="Picture 3" descr="C:\Users\FiReDeSiRe\Desktop\Blockchain Camp SoftUni\Day 18\neoSmart.width-8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877" y="1295400"/>
            <a:ext cx="5856695" cy="327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332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7199399" cy="557035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sz="3200" dirty="0"/>
              <a:t> began life as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AntShares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(ANS) in 2014, founded by </a:t>
            </a:r>
            <a:r>
              <a:rPr lang="en-US" sz="3200" noProof="1"/>
              <a:t>Da Hongfei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Antshares</a:t>
            </a:r>
            <a:r>
              <a:rPr lang="en-US" sz="3200" dirty="0"/>
              <a:t> == the first open-source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blockchain platform </a:t>
            </a:r>
            <a:r>
              <a:rPr lang="en-US" sz="3200" dirty="0"/>
              <a:t>developed in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China</a:t>
            </a:r>
            <a:r>
              <a:rPr lang="en-US" sz="3200" dirty="0"/>
              <a:t> </a:t>
            </a:r>
          </a:p>
          <a:p>
            <a:r>
              <a:rPr lang="en-US" sz="3200" dirty="0"/>
              <a:t>Mid 2017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Antshares</a:t>
            </a:r>
            <a:r>
              <a:rPr lang="en-US" sz="3200" dirty="0"/>
              <a:t> announced a complete rebranding of its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blockchain</a:t>
            </a:r>
            <a:r>
              <a:rPr lang="en-US" sz="3200" dirty="0"/>
              <a:t> solution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NEO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NEO </a:t>
            </a:r>
            <a:r>
              <a:rPr lang="en-US" sz="3200" dirty="0"/>
              <a:t>from Greek language means "newness, novelty and youth"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NEO (</a:t>
            </a:r>
            <a:r>
              <a:rPr lang="en-US" noProof="1"/>
              <a:t>Antshares</a:t>
            </a:r>
            <a:r>
              <a:rPr lang="en-US" dirty="0"/>
              <a:t>)</a:t>
            </a:r>
          </a:p>
        </p:txBody>
      </p:sp>
      <p:pic>
        <p:nvPicPr>
          <p:cNvPr id="6" name="Picture 2" descr="C:\Users\FiReDeSiRe\Desktop\Blockchain Camp SoftUni\Day 18\main-qimg-e0cce6dcbde0faee654e29118d332fcc-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933" y="1309938"/>
            <a:ext cx="3817979" cy="16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iReDeSiRe\Desktop\Blockchain Camp SoftUni\Day 18\19-08-17-How-can-we-make-PROFIT-from-NEO-cryptocurr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4064012"/>
            <a:ext cx="3773505" cy="203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06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54260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dirty="0"/>
              <a:t> developers highlights the strengths of their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advanced smart contract code</a:t>
            </a:r>
            <a:r>
              <a:rPr lang="en-US" dirty="0"/>
              <a:t> and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DApps</a:t>
            </a:r>
          </a:p>
          <a:p>
            <a:r>
              <a:rPr lang="en-US" dirty="0"/>
              <a:t>It 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decentralized commerce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digital identities </a:t>
            </a:r>
            <a:r>
              <a:rPr lang="en-US" dirty="0"/>
              <a:t>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digitization</a:t>
            </a:r>
            <a:r>
              <a:rPr lang="en-US" dirty="0"/>
              <a:t> of many 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assets</a:t>
            </a:r>
            <a:r>
              <a:rPr lang="en-US" dirty="0"/>
              <a:t> </a:t>
            </a:r>
          </a:p>
          <a:p>
            <a:r>
              <a:rPr lang="en-US" dirty="0"/>
              <a:t>This rebranding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Antshares </a:t>
            </a:r>
            <a:r>
              <a:rPr lang="en-US" dirty="0"/>
              <a:t>to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NEO</a:t>
            </a:r>
            <a:r>
              <a:rPr lang="en-US" dirty="0"/>
              <a:t> represents a new direction for the development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China's blockchain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dirty="0"/>
              <a:t>What is New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8692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7713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Blockchain based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economy and trade </a:t>
            </a:r>
          </a:p>
          <a:p>
            <a:pPr lvl="1"/>
            <a:r>
              <a:rPr lang="en-US" sz="3000" dirty="0"/>
              <a:t>Any physical asset can be represented as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Digital Asset </a:t>
            </a:r>
            <a:r>
              <a:rPr lang="en-US" sz="3000" dirty="0"/>
              <a:t>in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NEO blockchain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sz="3200" dirty="0"/>
              <a:t> has the technology to support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Digital Identity</a:t>
            </a:r>
          </a:p>
          <a:p>
            <a:r>
              <a:rPr lang="en-US" sz="3200" dirty="0"/>
              <a:t>Trade agreements are written in programming code using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Smart Contract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NEO Smart Economy?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180" y="4458934"/>
            <a:ext cx="7219632" cy="197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572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88757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The technology underlying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dirty="0"/>
              <a:t> supports multiple types of digital assets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Digital certificates are supported, full legal protection for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digital assets </a:t>
            </a:r>
            <a:r>
              <a:rPr lang="en-US" dirty="0"/>
              <a:t>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NEO platform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Buyers and sellers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digital assets </a:t>
            </a:r>
            <a:r>
              <a:rPr lang="en-US" dirty="0"/>
              <a:t>will be handled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peer-to-peer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Without need of third party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Technical Features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44" y="1219200"/>
            <a:ext cx="147386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056" y="2849937"/>
            <a:ext cx="1462756" cy="138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44" y="4495619"/>
            <a:ext cx="1462756" cy="144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7294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9790199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Turing-complete smart contracts</a:t>
            </a:r>
            <a:r>
              <a:rPr lang="en-US" sz="3100" dirty="0"/>
              <a:t>, with high certainty and finality, support unlimited scalability when run in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</a:rPr>
              <a:t>NeoVM</a:t>
            </a:r>
            <a:endParaRPr lang="en-US" sz="3100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noProof="1">
                <a:solidFill>
                  <a:schemeClr val="tx2">
                    <a:lumMod val="75000"/>
                  </a:schemeClr>
                </a:solidFill>
              </a:rPr>
              <a:t>NeoContract</a:t>
            </a:r>
            <a:r>
              <a:rPr lang="en-US" sz="3100" dirty="0"/>
              <a:t> supports multiple programming languages such as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sz="3100" dirty="0"/>
              <a:t>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sz="3100" dirty="0"/>
              <a:t>, and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endParaRPr lang="en-US" sz="3100" dirty="0"/>
          </a:p>
          <a:p>
            <a:pPr>
              <a:lnSpc>
                <a:spcPct val="100000"/>
              </a:lnSpc>
            </a:pPr>
            <a:r>
              <a:rPr lang="en-US" sz="3100" dirty="0"/>
              <a:t>Developers can rapidly develop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smart</a:t>
            </a:r>
            <a:r>
              <a:rPr lang="en-US" sz="3100" dirty="0"/>
              <a:t>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contracts</a:t>
            </a:r>
            <a:r>
              <a:rPr lang="en-US" sz="3100" dirty="0"/>
              <a:t> based on the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sz="3100" dirty="0"/>
              <a:t>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platform</a:t>
            </a:r>
            <a:r>
              <a:rPr lang="en-US" sz="3100" dirty="0"/>
              <a:t> without learning a unique language</a:t>
            </a:r>
          </a:p>
          <a:p>
            <a:pPr>
              <a:lnSpc>
                <a:spcPct val="100000"/>
              </a:lnSpc>
            </a:pPr>
            <a:r>
              <a:rPr lang="en-US" sz="3100" smtClean="0"/>
              <a:t>provides </a:t>
            </a:r>
            <a:r>
              <a:rPr lang="en-US" sz="3100" dirty="0"/>
              <a:t>shorter startup times and efficient execution</a:t>
            </a:r>
          </a:p>
          <a:p>
            <a:pPr lvl="1">
              <a:lnSpc>
                <a:spcPct val="100000"/>
              </a:lnSpc>
            </a:pPr>
            <a:r>
              <a:rPr lang="en-US" sz="2900" dirty="0"/>
              <a:t>Deterministic calling tree-technology allows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NEO</a:t>
            </a:r>
            <a:r>
              <a:rPr lang="en-US" sz="2900" dirty="0"/>
              <a:t> to achieve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unlimited scalability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Technical Features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1" y="1117600"/>
            <a:ext cx="1360487" cy="141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1" y="2971800"/>
            <a:ext cx="1494896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1" y="4953000"/>
            <a:ext cx="1494896" cy="144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116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2" y="1151121"/>
            <a:ext cx="9485400" cy="5570355"/>
          </a:xfrm>
        </p:spPr>
        <p:txBody>
          <a:bodyPr>
            <a:noAutofit/>
          </a:bodyPr>
          <a:lstStyle/>
          <a:p>
            <a:r>
              <a:rPr lang="en-US" sz="3100" dirty="0"/>
              <a:t>Consensus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nodes</a:t>
            </a:r>
            <a:r>
              <a:rPr lang="en-US" sz="3100" dirty="0"/>
              <a:t> use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Byzantine</a:t>
            </a:r>
            <a:r>
              <a:rPr lang="en-US" sz="3100" dirty="0"/>
              <a:t> Fault Tolerance Algorithm</a:t>
            </a:r>
          </a:p>
          <a:p>
            <a:pPr lvl="1"/>
            <a:r>
              <a:rPr lang="en-US" sz="2900" dirty="0"/>
              <a:t>BFT reaches consensus and ensures the finality of transactions </a:t>
            </a:r>
          </a:p>
          <a:p>
            <a:r>
              <a:rPr lang="en-US" sz="3100" dirty="0"/>
              <a:t>Cross-Chain Assets Swap Protocol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Cryptography</a:t>
            </a:r>
            <a:r>
              <a:rPr lang="en-US" sz="3100" dirty="0"/>
              <a:t> signing and encryption technique to avoid quantum crisis by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Turing encryption</a:t>
            </a:r>
            <a:r>
              <a:rPr lang="en-US" sz="3100" dirty="0"/>
              <a:t> and 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decryption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Technical Features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1" y="1155700"/>
            <a:ext cx="1376363" cy="1416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833" y="2990850"/>
            <a:ext cx="1375266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86" y="4916464"/>
            <a:ext cx="1360488" cy="117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308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5073</TotalTime>
  <Words>1258</Words>
  <Application>Microsoft Office PowerPoint</Application>
  <PresentationFormat>Custom</PresentationFormat>
  <Paragraphs>232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Smart Contracts with NEO</vt:lpstr>
      <vt:lpstr>Table of Contents</vt:lpstr>
      <vt:lpstr>NEO Background: Antshares</vt:lpstr>
      <vt:lpstr>History of NEO (Antshares)</vt:lpstr>
      <vt:lpstr>What is New in NEO?</vt:lpstr>
      <vt:lpstr>What is NEO Smart Economy?</vt:lpstr>
      <vt:lpstr>NEO Technical Features</vt:lpstr>
      <vt:lpstr>NEO Technical Features</vt:lpstr>
      <vt:lpstr>NEO Technical Features</vt:lpstr>
      <vt:lpstr>Coins: NEO and GAS</vt:lpstr>
      <vt:lpstr>NEO Platform Uses Two Separate Tokens</vt:lpstr>
      <vt:lpstr>How to Get and Store GAS?</vt:lpstr>
      <vt:lpstr>What is GAS Purpose?</vt:lpstr>
      <vt:lpstr>NEO Smart Contracts</vt:lpstr>
      <vt:lpstr>NEO Smart Contracts 2.0</vt:lpstr>
      <vt:lpstr>Advanced Features Powered by GAS</vt:lpstr>
      <vt:lpstr>NEO Smart Contract in C# – Example</vt:lpstr>
      <vt:lpstr>NEO vs. Ethereum</vt:lpstr>
      <vt:lpstr>How Are NEO &amp; Ethereum Similar?</vt:lpstr>
      <vt:lpstr>NEO vs. Ethereum</vt:lpstr>
      <vt:lpstr>How Are NEO &amp; Ethereum Different?</vt:lpstr>
      <vt:lpstr>How Are NEO &amp; Ethereum Different?</vt:lpstr>
      <vt:lpstr>How Are NEO &amp; Ethereum Different?</vt:lpstr>
      <vt:lpstr>How Are NEO &amp; Ethereum Different?</vt:lpstr>
      <vt:lpstr>How Are NEO &amp; Ethereum Different?</vt:lpstr>
      <vt:lpstr>Exercise</vt:lpstr>
      <vt:lpstr>Summary</vt:lpstr>
      <vt:lpstr>Smart Contracts with NEO</vt:lpstr>
      <vt:lpstr>Resources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Contracts with NEO</dc:title>
  <dc:subject>Blockchain Academy</dc:subject>
  <dc:creator>SoftUni</dc:creator>
  <cp:keywords>blockchain, training, course, academy</cp:keywords>
  <dc:description>Academy School of Blockchain: http://www.kingsland.academy</dc:description>
  <cp:lastModifiedBy>Jorko</cp:lastModifiedBy>
  <cp:revision>306</cp:revision>
  <dcterms:created xsi:type="dcterms:W3CDTF">2014-01-02T17:00:34Z</dcterms:created>
  <dcterms:modified xsi:type="dcterms:W3CDTF">2018-02-22T10:36:16Z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