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276" r:id="rId4"/>
    <p:sldId id="412" r:id="rId5"/>
    <p:sldId id="353" r:id="rId6"/>
    <p:sldId id="453" r:id="rId7"/>
    <p:sldId id="406" r:id="rId8"/>
    <p:sldId id="428" r:id="rId9"/>
    <p:sldId id="427" r:id="rId10"/>
    <p:sldId id="429" r:id="rId11"/>
    <p:sldId id="424" r:id="rId12"/>
    <p:sldId id="425" r:id="rId13"/>
    <p:sldId id="426" r:id="rId14"/>
    <p:sldId id="454" r:id="rId15"/>
    <p:sldId id="414" r:id="rId16"/>
    <p:sldId id="434" r:id="rId17"/>
    <p:sldId id="415" r:id="rId18"/>
    <p:sldId id="455" r:id="rId19"/>
    <p:sldId id="431" r:id="rId20"/>
    <p:sldId id="421" r:id="rId21"/>
    <p:sldId id="430" r:id="rId22"/>
    <p:sldId id="423" r:id="rId23"/>
    <p:sldId id="422" r:id="rId24"/>
    <p:sldId id="432" r:id="rId25"/>
    <p:sldId id="420" r:id="rId26"/>
    <p:sldId id="435" r:id="rId27"/>
    <p:sldId id="419" r:id="rId28"/>
    <p:sldId id="456" r:id="rId29"/>
    <p:sldId id="433" r:id="rId30"/>
    <p:sldId id="416" r:id="rId31"/>
    <p:sldId id="436" r:id="rId32"/>
    <p:sldId id="437" r:id="rId33"/>
    <p:sldId id="438" r:id="rId34"/>
    <p:sldId id="440" r:id="rId35"/>
    <p:sldId id="439" r:id="rId36"/>
    <p:sldId id="442" r:id="rId37"/>
    <p:sldId id="441" r:id="rId38"/>
    <p:sldId id="443" r:id="rId39"/>
    <p:sldId id="444" r:id="rId40"/>
    <p:sldId id="445" r:id="rId41"/>
    <p:sldId id="447" r:id="rId42"/>
    <p:sldId id="448" r:id="rId43"/>
    <p:sldId id="450" r:id="rId44"/>
    <p:sldId id="449" r:id="rId45"/>
    <p:sldId id="452" r:id="rId46"/>
    <p:sldId id="451" r:id="rId47"/>
    <p:sldId id="457" r:id="rId48"/>
    <p:sldId id="458" r:id="rId49"/>
    <p:sldId id="459" r:id="rId50"/>
    <p:sldId id="401" r:id="rId51"/>
    <p:sldId id="405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2"/>
          </p14:sldIdLst>
        </p14:section>
        <p14:section name="Main Content" id="{BC4A3995-4CED-4320-A673-95328C9C809D}">
          <p14:sldIdLst>
            <p14:sldId id="353"/>
            <p14:sldId id="453"/>
            <p14:sldId id="406"/>
            <p14:sldId id="428"/>
            <p14:sldId id="427"/>
            <p14:sldId id="429"/>
            <p14:sldId id="424"/>
            <p14:sldId id="425"/>
            <p14:sldId id="426"/>
            <p14:sldId id="454"/>
            <p14:sldId id="414"/>
            <p14:sldId id="434"/>
            <p14:sldId id="415"/>
            <p14:sldId id="455"/>
            <p14:sldId id="431"/>
            <p14:sldId id="421"/>
            <p14:sldId id="430"/>
            <p14:sldId id="423"/>
            <p14:sldId id="422"/>
            <p14:sldId id="432"/>
            <p14:sldId id="420"/>
            <p14:sldId id="435"/>
            <p14:sldId id="419"/>
            <p14:sldId id="456"/>
            <p14:sldId id="433"/>
            <p14:sldId id="416"/>
            <p14:sldId id="436"/>
            <p14:sldId id="437"/>
            <p14:sldId id="438"/>
            <p14:sldId id="440"/>
            <p14:sldId id="439"/>
            <p14:sldId id="442"/>
            <p14:sldId id="441"/>
            <p14:sldId id="443"/>
            <p14:sldId id="444"/>
            <p14:sldId id="445"/>
            <p14:sldId id="447"/>
            <p14:sldId id="448"/>
            <p14:sldId id="450"/>
            <p14:sldId id="449"/>
            <p14:sldId id="452"/>
            <p14:sldId id="451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80824" autoAdjust="0"/>
  </p:normalViewPr>
  <p:slideViewPr>
    <p:cSldViewPr>
      <p:cViewPr varScale="1">
        <p:scale>
          <a:sx n="58" d="100"/>
          <a:sy n="58" d="100"/>
        </p:scale>
        <p:origin x="100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sources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https://steemit.com/bitcoin/@chrisstov/crypto-investing-for-beginners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https://www.youtube.com/watch?v=X1upcKsq71E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details on </a:t>
            </a:r>
            <a:r>
              <a:rPr lang="en-US" dirty="0" err="1"/>
              <a:t>dBFT</a:t>
            </a:r>
            <a:r>
              <a:rPr lang="en-US" dirty="0"/>
              <a:t> - percentage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https://cointelegraph.com/news/suddenly-vladimir-putin-meets-vitalik-buterin-endorses-ethereum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sutra.com/hodl-popular-cryptocurrency-term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bitcoin/@chrisstov/bitcoin-adoption-around-the-worl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nchain.com/" TargetMode="External"/><Relationship Id="rId5" Type="http://schemas.openxmlformats.org/officeDocument/2006/relationships/hyperlink" Target="http://coinmap.org/" TargetMode="External"/><Relationship Id="rId4" Type="http://schemas.openxmlformats.org/officeDocument/2006/relationships/hyperlink" Target="http://zerocoin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kr.com/steemit/@rihardszaimonts/neo-price-prediction-2018" TargetMode="External"/><Relationship Id="rId2" Type="http://schemas.openxmlformats.org/officeDocument/2006/relationships/hyperlink" Target="https://blog.ethereum.org/2014/04/10/the-issuance-model-in-ethereu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ernoon.com/neo-versus-ethereum-why-neo-might-be-2018s-strongest-cryptocurrency-79956138bea3" TargetMode="External"/><Relationship Id="rId4" Type="http://schemas.openxmlformats.org/officeDocument/2006/relationships/hyperlink" Target="https://squawker.org/technology/china-detains-bitcoin-executives-as-it-advances-towards-global-economic-rese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video-bitcoin-litecoin-charlie-lee-crypto-better-2017/?utm_content=buffer47c80&amp;utm_medium=social&amp;utm_source=twitter.com&amp;utm_campaign=buffer" TargetMode="External"/><Relationship Id="rId2" Type="http://schemas.openxmlformats.org/officeDocument/2006/relationships/hyperlink" Target="https://en.wikipedia.org/wiki/Liteco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insutra.com/zcash-cryptocurrency/" TargetMode="External"/><Relationship Id="rId4" Type="http://schemas.openxmlformats.org/officeDocument/2006/relationships/hyperlink" Target="https://en.wikipedia.org/wiki/Dash_(cryptocurrency)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legal.io/" TargetMode="External"/><Relationship Id="rId2" Type="http://schemas.openxmlformats.org/officeDocument/2006/relationships/hyperlink" Target="https://en.wikipedia.org/wiki/Tether_(cryptocurrenc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yptonews.chrisstov.com/" TargetMode="External"/><Relationship Id="rId4" Type="http://schemas.openxmlformats.org/officeDocument/2006/relationships/hyperlink" Target="https://www.ecb.europa.eu/pub/annual/special-features/2016/html/index.en.html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itcoin-is-a-bad-b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8863" y="4038600"/>
            <a:ext cx="4308490" cy="239721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Crypto Currencies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and decentralized currencies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267115" y="3806198"/>
            <a:ext cx="3193823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to 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Blockchain Technology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Bitcoin</a:t>
            </a:r>
            <a:r>
              <a:rPr lang="en-US" dirty="0"/>
              <a:t> alternatives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D80D4-8B83-4157-A5D4-D15EE8444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3590">
            <a:off x="294996" y="1863633"/>
            <a:ext cx="4604077" cy="122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E2750-708E-4B5F-8CDB-0F57C1CC1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183">
            <a:off x="6338149" y="3158964"/>
            <a:ext cx="3677446" cy="1365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CF5C0-4CF9-4920-99FB-DE2F71CCA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276">
            <a:off x="2164466" y="3472871"/>
            <a:ext cx="4400871" cy="1263050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6AE950B-F0A7-4AE7-BAA9-06C784B903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29" y="1438371"/>
            <a:ext cx="5478483" cy="1372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crypto </a:t>
            </a:r>
            <a:r>
              <a:rPr lang="en-US" dirty="0">
                <a:solidFill>
                  <a:schemeClr val="accent1"/>
                </a:solidFill>
              </a:rPr>
              <a:t>asset</a:t>
            </a:r>
            <a:r>
              <a:rPr lang="en-US" dirty="0"/>
              <a:t>, that interprets the </a:t>
            </a:r>
            <a:r>
              <a:rPr lang="en-US" noProof="1"/>
              <a:t>Bitcoin</a:t>
            </a:r>
            <a:r>
              <a:rPr lang="en-US" dirty="0"/>
              <a:t> architecture and engineering, but is not bitcoin is considered an </a:t>
            </a:r>
            <a:r>
              <a:rPr lang="en-US" dirty="0">
                <a:solidFill>
                  <a:schemeClr val="accent1"/>
                </a:solidFill>
              </a:rPr>
              <a:t>altcoin</a:t>
            </a:r>
          </a:p>
          <a:p>
            <a:r>
              <a:rPr lang="en-US" dirty="0"/>
              <a:t>The advent of </a:t>
            </a:r>
            <a:r>
              <a:rPr lang="en-US" noProof="1"/>
              <a:t>Bitcoin</a:t>
            </a:r>
            <a:r>
              <a:rPr lang="en-US" dirty="0"/>
              <a:t> motivated strategists and developers to </a:t>
            </a:r>
            <a:r>
              <a:rPr lang="en-US" dirty="0">
                <a:solidFill>
                  <a:schemeClr val="accent1"/>
                </a:solidFill>
              </a:rPr>
              <a:t>experiment</a:t>
            </a:r>
            <a:r>
              <a:rPr lang="en-US" dirty="0"/>
              <a:t> on their own</a:t>
            </a:r>
          </a:p>
          <a:p>
            <a:r>
              <a:rPr lang="en-US" dirty="0"/>
              <a:t>There are feasible alternatives as well as complete copy-cats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</a:t>
            </a:r>
            <a:r>
              <a:rPr lang="en-US" dirty="0"/>
              <a:t> - alts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Altcoin</a:t>
            </a:r>
            <a:r>
              <a:rPr lang="en-GB" dirty="0"/>
              <a:t> issuers change some or all of these features:</a:t>
            </a:r>
          </a:p>
          <a:p>
            <a:pPr lvl="1"/>
            <a:r>
              <a:rPr lang="en-GB" dirty="0"/>
              <a:t>issuance method to less energy intensive processes</a:t>
            </a:r>
          </a:p>
          <a:p>
            <a:pPr lvl="1"/>
            <a:r>
              <a:rPr lang="en-GB" dirty="0"/>
              <a:t>Adding more functions, e.g. smart contracts</a:t>
            </a:r>
          </a:p>
          <a:p>
            <a:pPr lvl="1"/>
            <a:r>
              <a:rPr lang="en-GB" dirty="0"/>
              <a:t>Privacy characteristics of the currency itself</a:t>
            </a:r>
          </a:p>
          <a:p>
            <a:pPr lvl="1"/>
            <a:r>
              <a:rPr lang="en-GB" dirty="0"/>
              <a:t>Monetary supply and issuance rate</a:t>
            </a:r>
          </a:p>
          <a:p>
            <a:pPr lvl="1"/>
            <a:r>
              <a:rPr lang="en-GB" dirty="0"/>
              <a:t>Hashing algorithms or other parameters that secure the system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to </a:t>
            </a:r>
            <a:r>
              <a:rPr lang="en-GB" noProof="1">
                <a:solidFill>
                  <a:schemeClr val="accent1"/>
                </a:solidFill>
              </a:rPr>
              <a:t>metacoins</a:t>
            </a:r>
          </a:p>
          <a:p>
            <a:pPr lvl="1"/>
            <a:r>
              <a:rPr lang="en-GB" dirty="0"/>
              <a:t>Built on top of an existing blockchain system, </a:t>
            </a:r>
          </a:p>
          <a:p>
            <a:pPr lvl="1"/>
            <a:r>
              <a:rPr lang="en-US" dirty="0"/>
              <a:t>Do not have their own blockchain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</a:t>
            </a:r>
            <a:r>
              <a:rPr lang="en-US" dirty="0"/>
              <a:t> &amp; </a:t>
            </a:r>
            <a:r>
              <a:rPr lang="en-US" noProof="1"/>
              <a:t>Metacoins</a:t>
            </a:r>
            <a:r>
              <a:rPr lang="en-US" dirty="0"/>
              <a:t> compared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722812" y="3352800"/>
            <a:ext cx="2971800" cy="2895600"/>
            <a:chOff x="4722812" y="3581400"/>
            <a:chExt cx="2971800" cy="2895600"/>
          </a:xfrm>
        </p:grpSpPr>
        <p:sp>
          <p:nvSpPr>
            <p:cNvPr id="6" name="Oval 5"/>
            <p:cNvSpPr/>
            <p:nvPr/>
          </p:nvSpPr>
          <p:spPr>
            <a:xfrm>
              <a:off x="4722812" y="3581400"/>
              <a:ext cx="2971800" cy="2895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Alt</a:t>
              </a:r>
            </a:p>
            <a:p>
              <a:pPr algn="ctr"/>
              <a:r>
                <a:rPr lang="en-US" sz="2800" dirty="0"/>
                <a:t>coins</a:t>
              </a:r>
            </a:p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  <a:p>
              <a:pPr algn="ctr"/>
              <a:endParaRPr lang="bg-BG" sz="2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942012" y="4800600"/>
              <a:ext cx="1600200" cy="1447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Meta</a:t>
              </a:r>
            </a:p>
            <a:p>
              <a:pPr algn="ctr"/>
              <a:r>
                <a:rPr lang="en-US" sz="2800" dirty="0"/>
                <a:t>coins</a:t>
              </a:r>
              <a:endParaRPr lang="bg-BG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- the crypto silver to the crypto gold -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Nearly identical to BTC</a:t>
            </a:r>
          </a:p>
          <a:p>
            <a:r>
              <a:rPr lang="en-US" dirty="0"/>
              <a:t>Total supply: 84 000 000 units</a:t>
            </a:r>
          </a:p>
          <a:p>
            <a:r>
              <a:rPr lang="en-US" dirty="0"/>
              <a:t>Block time 2.5 min</a:t>
            </a:r>
          </a:p>
          <a:p>
            <a:r>
              <a:rPr lang="en-US" noProof="1"/>
              <a:t>Scrypt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 type of </a:t>
            </a:r>
            <a:r>
              <a:rPr lang="en-US" noProof="1"/>
              <a:t>PoW</a:t>
            </a:r>
            <a:r>
              <a:rPr lang="en-US" dirty="0"/>
              <a:t> consensus</a:t>
            </a:r>
          </a:p>
          <a:p>
            <a:pPr lvl="1"/>
            <a:r>
              <a:rPr lang="en-US" dirty="0"/>
              <a:t>Designed to resist brute-force attacks</a:t>
            </a:r>
          </a:p>
          <a:p>
            <a:pPr lvl="1"/>
            <a:r>
              <a:rPr lang="en-US" dirty="0"/>
              <a:t>Memory intensive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Litecoin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C378B-446F-40A5-ADC8-837A8ACD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200400"/>
            <a:ext cx="4604077" cy="1224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Defacto</a:t>
            </a:r>
            <a:r>
              <a:rPr lang="en-US" dirty="0"/>
              <a:t> first bitcoin fork </a:t>
            </a:r>
          </a:p>
          <a:p>
            <a:r>
              <a:rPr lang="en-US" dirty="0"/>
              <a:t>A very stable network</a:t>
            </a:r>
          </a:p>
          <a:p>
            <a:r>
              <a:rPr lang="en-US" dirty="0"/>
              <a:t>Maintains a higher percentage of coins sent on a daily basis out of total cap, as compared to BTC and alts</a:t>
            </a:r>
          </a:p>
          <a:p>
            <a:r>
              <a:rPr lang="en-US" dirty="0"/>
              <a:t>Charlie Lee mined and bought his coins</a:t>
            </a:r>
          </a:p>
          <a:p>
            <a:pPr lvl="1"/>
            <a:r>
              <a:rPr lang="en-US" dirty="0"/>
              <a:t>No pre-mine, locking or selfish distribution</a:t>
            </a:r>
          </a:p>
          <a:p>
            <a:r>
              <a:rPr lang="en-US" dirty="0"/>
              <a:t>Ended up selling 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Litecoin</a:t>
            </a:r>
            <a:r>
              <a:rPr lang="en-US" dirty="0"/>
              <a:t>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 descr="e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540000" cy="540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noProof="1"/>
              <a:t>Ethereum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bg-BG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812" y="9144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Invented to do everything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Bitcoin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200" dirty="0"/>
              <a:t>Integrate much more than transactional data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hard cap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issued at a constant annual linear rate via the block mining process. This rate is 0.3 times the total annual amount of ETH created in the pre-sale.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/>
                </a:solidFill>
              </a:rPr>
              <a:t>0.3</a:t>
            </a:r>
            <a:r>
              <a:rPr lang="en-US" sz="3200" dirty="0"/>
              <a:t> times </a:t>
            </a:r>
            <a:r>
              <a:rPr lang="en-US" sz="3200" b="1" dirty="0">
                <a:solidFill>
                  <a:schemeClr val="accent1"/>
                </a:solidFill>
              </a:rPr>
              <a:t>60,102,216</a:t>
            </a:r>
            <a:r>
              <a:rPr lang="en-US" sz="3200" b="1" dirty="0"/>
              <a:t> </a:t>
            </a:r>
            <a:r>
              <a:rPr lang="en-US" sz="3200" dirty="0"/>
              <a:t>equals </a:t>
            </a:r>
            <a:r>
              <a:rPr lang="en-US" sz="3200" b="1" dirty="0">
                <a:solidFill>
                  <a:schemeClr val="accent1"/>
                </a:solidFill>
              </a:rPr>
              <a:t>18,030,664.8</a:t>
            </a:r>
            <a:endParaRPr lang="en-US" sz="3200" dirty="0">
              <a:solidFill>
                <a:schemeClr val="accent1"/>
              </a:solidFill>
            </a:endParaRP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Approx </a:t>
            </a:r>
            <a:r>
              <a:rPr lang="en-US" sz="3200" b="1" dirty="0">
                <a:solidFill>
                  <a:schemeClr val="accent1"/>
                </a:solidFill>
              </a:rPr>
              <a:t>18 million</a:t>
            </a:r>
            <a:r>
              <a:rPr lang="en-US" sz="3200" dirty="0"/>
              <a:t> Ether per year.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 facto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platform for blockchain development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  <a:p>
            <a:pPr lvl="1"/>
            <a:r>
              <a:rPr lang="en-US" dirty="0"/>
              <a:t>A sub-unit of </a:t>
            </a:r>
            <a:r>
              <a:rPr lang="en-US" noProof="1"/>
              <a:t>Ethereum</a:t>
            </a:r>
            <a:r>
              <a:rPr lang="en-US" dirty="0"/>
              <a:t>, used as payment for utilizing the blockchain</a:t>
            </a:r>
          </a:p>
          <a:p>
            <a:r>
              <a:rPr lang="en-US" dirty="0"/>
              <a:t>Hal Finney</a:t>
            </a:r>
          </a:p>
          <a:p>
            <a:r>
              <a:rPr lang="en-US" noProof="1"/>
              <a:t>Dal</a:t>
            </a:r>
            <a:r>
              <a:rPr lang="en-US" dirty="0"/>
              <a:t> Wei</a:t>
            </a:r>
          </a:p>
          <a:p>
            <a:r>
              <a:rPr lang="en-GB" dirty="0"/>
              <a:t>https://etherconverter.online/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     Ethereum</a:t>
            </a:r>
            <a:r>
              <a:rPr lang="en-US" dirty="0"/>
              <a:t> - Gas</a:t>
            </a:r>
            <a:endParaRPr lang="bg-BG" dirty="0"/>
          </a:p>
        </p:txBody>
      </p:sp>
      <p:pic>
        <p:nvPicPr>
          <p:cNvPr id="6" name="Content Placeholder 4" descr="eth.png">
            <a:extLst>
              <a:ext uri="{FF2B5EF4-FFF2-40B4-BE49-F238E27FC236}">
                <a16:creationId xmlns:a16="http://schemas.microsoft.com/office/drawing/2014/main" id="{435200DB-261D-4741-B7D7-7AC01C5317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540000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Enterprise Ethereum Alliance</a:t>
            </a:r>
          </a:p>
          <a:p>
            <a:r>
              <a:rPr lang="en-US" noProof="1"/>
              <a:t>ConsenSyS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Dubai</a:t>
            </a:r>
            <a:r>
              <a:rPr lang="en-US" dirty="0"/>
              <a:t> projects</a:t>
            </a:r>
            <a:endParaRPr lang="en-GB" dirty="0"/>
          </a:p>
          <a:p>
            <a:r>
              <a:rPr lang="en-US" dirty="0"/>
              <a:t>The predominant ICO platform, with competition appearing</a:t>
            </a:r>
          </a:p>
          <a:p>
            <a:r>
              <a:rPr lang="en-US" dirty="0"/>
              <a:t>Contentious forks - ETC</a:t>
            </a:r>
          </a:p>
          <a:p>
            <a:r>
              <a:rPr lang="en-US" dirty="0"/>
              <a:t>The more </a:t>
            </a:r>
            <a:r>
              <a:rPr lang="en-US" noProof="1"/>
              <a:t>dApps</a:t>
            </a:r>
            <a:r>
              <a:rPr lang="en-US" dirty="0"/>
              <a:t>, the more demand</a:t>
            </a:r>
          </a:p>
          <a:p>
            <a:r>
              <a:rPr lang="en-US" dirty="0"/>
              <a:t>Hard to find a bearish forecast  </a:t>
            </a:r>
          </a:p>
          <a:p>
            <a:r>
              <a:rPr lang="en-US" dirty="0"/>
              <a:t>Critical </a:t>
            </a:r>
            <a:r>
              <a:rPr lang="en-US" dirty="0">
                <a:solidFill>
                  <a:schemeClr val="accent1"/>
                </a:solidFill>
              </a:rPr>
              <a:t>bugs</a:t>
            </a:r>
            <a:r>
              <a:rPr lang="en-US" dirty="0"/>
              <a:t> remain a </a:t>
            </a:r>
            <a:r>
              <a:rPr lang="en-US" dirty="0">
                <a:solidFill>
                  <a:schemeClr val="accent1"/>
                </a:solidFill>
              </a:rPr>
              <a:t>short-term threat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     Ethereum</a:t>
            </a:r>
            <a:r>
              <a:rPr lang="en-US" dirty="0"/>
              <a:t> (2)</a:t>
            </a:r>
            <a:endParaRPr lang="bg-BG" dirty="0"/>
          </a:p>
        </p:txBody>
      </p:sp>
      <p:pic>
        <p:nvPicPr>
          <p:cNvPr id="5" name="Content Placeholder 4" descr="eth.png">
            <a:extLst>
              <a:ext uri="{FF2B5EF4-FFF2-40B4-BE49-F238E27FC236}">
                <a16:creationId xmlns:a16="http://schemas.microsoft.com/office/drawing/2014/main" id="{A6485DEF-8C44-4186-97EA-5C44606300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540000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 descr="ne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7012" y="228600"/>
            <a:ext cx="453852" cy="540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Neo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“Smart economy”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Specifically developed for government regulation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Digital identity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Digital assets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noProof="1"/>
              <a:t>OnChain</a:t>
            </a:r>
            <a:r>
              <a:rPr lang="en-GB" sz="3400" dirty="0"/>
              <a:t> – business and government integrator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400" dirty="0"/>
              <a:t>Decentralized Network Architecture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400" dirty="0"/>
              <a:t>Backbone – Neo blockchain</a:t>
            </a:r>
            <a:endParaRPr lang="bg-BG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Cryptoeconomics</a:t>
            </a:r>
            <a:r>
              <a:rPr lang="en-US" dirty="0"/>
              <a:t> 101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Altcoins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Banks and cryptocurrencies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National crypto currency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Regulation and legal aspects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Sources and further reading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 will never be as decentralized as other pure </a:t>
            </a:r>
            <a:r>
              <a:rPr lang="en-US" dirty="0" err="1"/>
              <a:t>PoS</a:t>
            </a:r>
            <a:r>
              <a:rPr lang="en-US" dirty="0"/>
              <a:t> platforms.</a:t>
            </a:r>
          </a:p>
          <a:p>
            <a:pPr lvl="1"/>
            <a:r>
              <a:rPr lang="en-US" dirty="0"/>
              <a:t>governance is concentrated in a few dozen </a:t>
            </a:r>
            <a:r>
              <a:rPr lang="en-US" dirty="0" err="1"/>
              <a:t>validators</a:t>
            </a:r>
            <a:r>
              <a:rPr lang="en-US" dirty="0"/>
              <a:t>.</a:t>
            </a:r>
          </a:p>
          <a:p>
            <a:r>
              <a:rPr lang="en-US" dirty="0"/>
              <a:t>Finality</a:t>
            </a:r>
          </a:p>
          <a:p>
            <a:pPr lvl="1"/>
            <a:r>
              <a:rPr lang="en-US" dirty="0"/>
              <a:t>No forking, 66% bookkeeper’s consensus required</a:t>
            </a:r>
          </a:p>
          <a:p>
            <a:pPr lvl="1"/>
            <a:r>
              <a:rPr lang="en-US" dirty="0"/>
              <a:t>All transactions are final </a:t>
            </a:r>
          </a:p>
          <a:p>
            <a:r>
              <a:rPr lang="en-US" dirty="0"/>
              <a:t>GAS = interest</a:t>
            </a:r>
          </a:p>
          <a:p>
            <a:r>
              <a:rPr lang="en-US" dirty="0"/>
              <a:t>Theoretically quantum computer resistant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Neo (2)</a:t>
            </a:r>
            <a:endParaRPr lang="bg-BG" dirty="0"/>
          </a:p>
        </p:txBody>
      </p:sp>
      <p:pic>
        <p:nvPicPr>
          <p:cNvPr id="5" name="Content Placeholder 4" descr="neo.png">
            <a:extLst>
              <a:ext uri="{FF2B5EF4-FFF2-40B4-BE49-F238E27FC236}">
                <a16:creationId xmlns:a16="http://schemas.microsoft.com/office/drawing/2014/main" id="{DC578DCA-0452-4A8C-A18C-65A20D5AB8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2" y="228600"/>
            <a:ext cx="453852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cap: 100 000 000</a:t>
            </a:r>
          </a:p>
          <a:p>
            <a:r>
              <a:rPr lang="en-US" dirty="0"/>
              <a:t>Unlike Ether gas, this is a separate currency</a:t>
            </a:r>
          </a:p>
          <a:p>
            <a:r>
              <a:rPr lang="en-US" dirty="0"/>
              <a:t>Used to fuel the NEO network</a:t>
            </a:r>
          </a:p>
          <a:p>
            <a:r>
              <a:rPr lang="en-US" dirty="0"/>
              <a:t>Storing NEO in your wallet produces GAS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GAS (NEO)</a:t>
            </a:r>
            <a:endParaRPr lang="bg-BG" dirty="0"/>
          </a:p>
        </p:txBody>
      </p:sp>
      <p:pic>
        <p:nvPicPr>
          <p:cNvPr id="5" name="Content Placeholder 4" descr="neo.png">
            <a:extLst>
              <a:ext uri="{FF2B5EF4-FFF2-40B4-BE49-F238E27FC236}">
                <a16:creationId xmlns:a16="http://schemas.microsoft.com/office/drawing/2014/main" id="{2EC6CD0F-3207-42AF-8936-4F1A79F230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453852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February 2014</a:t>
            </a:r>
          </a:p>
          <a:p>
            <a:r>
              <a:rPr lang="en-US" dirty="0"/>
              <a:t>Hard cap 18 900 000 units</a:t>
            </a:r>
          </a:p>
          <a:p>
            <a:r>
              <a:rPr lang="en-US" dirty="0"/>
              <a:t>Two-tier network (</a:t>
            </a:r>
            <a:r>
              <a:rPr lang="en-US" noProof="1"/>
              <a:t>PoW</a:t>
            </a:r>
            <a:r>
              <a:rPr lang="en-US" dirty="0"/>
              <a:t> + </a:t>
            </a:r>
            <a:r>
              <a:rPr lang="en-US" noProof="1"/>
              <a:t>PoS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X11 custom algorithm</a:t>
            </a:r>
          </a:p>
          <a:p>
            <a:pPr lvl="1"/>
            <a:r>
              <a:rPr lang="en-US" noProof="1"/>
              <a:t>Masternode</a:t>
            </a:r>
            <a:r>
              <a:rPr lang="en-US" dirty="0"/>
              <a:t> network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Masternodes</a:t>
            </a:r>
            <a:r>
              <a:rPr lang="en-US" dirty="0"/>
              <a:t> enabled</a:t>
            </a:r>
          </a:p>
          <a:p>
            <a:pPr lvl="1"/>
            <a:r>
              <a:rPr lang="en-US" noProof="1"/>
              <a:t>InstantSend</a:t>
            </a:r>
            <a:r>
              <a:rPr lang="en-US" dirty="0"/>
              <a:t> – lower fees than BTC</a:t>
            </a:r>
          </a:p>
          <a:p>
            <a:pPr lvl="1"/>
            <a:r>
              <a:rPr lang="en-US" noProof="1"/>
              <a:t>PrivateSend</a:t>
            </a:r>
            <a:r>
              <a:rPr lang="en-US" dirty="0"/>
              <a:t> – additional transaction encryption</a:t>
            </a:r>
          </a:p>
          <a:p>
            <a:r>
              <a:rPr lang="en-US" dirty="0"/>
              <a:t>Dash evolution – daily use of Dash</a:t>
            </a:r>
          </a:p>
          <a:p>
            <a:r>
              <a:rPr lang="en-US" dirty="0"/>
              <a:t>No forks, tight community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out as meta-coin</a:t>
            </a:r>
          </a:p>
          <a:p>
            <a:pPr lvl="1"/>
            <a:r>
              <a:rPr lang="en-US" noProof="1"/>
              <a:t>Zerocash</a:t>
            </a:r>
            <a:r>
              <a:rPr lang="en-US" dirty="0"/>
              <a:t> protocol</a:t>
            </a:r>
          </a:p>
          <a:p>
            <a:r>
              <a:rPr lang="en-US" dirty="0"/>
              <a:t>Max supply 21 000 000 units</a:t>
            </a:r>
          </a:p>
          <a:p>
            <a:r>
              <a:rPr lang="en-US" dirty="0"/>
              <a:t>The technology allows transaction that do not contain information about</a:t>
            </a:r>
          </a:p>
          <a:p>
            <a:pPr lvl="1"/>
            <a:r>
              <a:rPr lang="en-US" dirty="0"/>
              <a:t>Sender</a:t>
            </a:r>
          </a:p>
          <a:p>
            <a:pPr lvl="1"/>
            <a:r>
              <a:rPr lang="en-US" dirty="0"/>
              <a:t>Receiver</a:t>
            </a:r>
          </a:p>
          <a:p>
            <a:pPr lvl="1"/>
            <a:r>
              <a:rPr lang="en-US" dirty="0"/>
              <a:t>Amount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ZCash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370ED-D899-4AD0-9EDA-A16885591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495800"/>
            <a:ext cx="4349195" cy="161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additional privacy is optional</a:t>
            </a:r>
          </a:p>
          <a:p>
            <a:r>
              <a:rPr lang="en-US" dirty="0"/>
              <a:t>Not much user friendly for daily use</a:t>
            </a:r>
          </a:p>
          <a:p>
            <a:r>
              <a:rPr lang="en-GB" dirty="0"/>
              <a:t>“Zero-knowledge proofs” allow one party (e.g. the sender) to prove to another (e.g. the receiver) that a given statement is true, while not providing any further information beyond the fact that the statement is true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chemeClr val="accent1"/>
                </a:solidFill>
              </a:rPr>
              <a:t>company</a:t>
            </a:r>
            <a:r>
              <a:rPr lang="en-US" dirty="0"/>
              <a:t> behind the </a:t>
            </a:r>
            <a:r>
              <a:rPr lang="en-US" dirty="0" err="1"/>
              <a:t>cryptocurrency</a:t>
            </a:r>
            <a:endParaRPr lang="en-US" dirty="0"/>
          </a:p>
          <a:p>
            <a:r>
              <a:rPr lang="en-US" dirty="0"/>
              <a:t>Launched in 10.2016, yet to see bugs, forks or other issues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Zcash</a:t>
            </a:r>
            <a:r>
              <a:rPr lang="en-US" dirty="0"/>
              <a:t>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Pegged to USD at 1:1 ratio</a:t>
            </a:r>
          </a:p>
          <a:p>
            <a:r>
              <a:rPr lang="en-US" dirty="0"/>
              <a:t>Backed by USD</a:t>
            </a:r>
          </a:p>
          <a:p>
            <a:pPr lvl="1"/>
            <a:r>
              <a:rPr lang="en-US" dirty="0"/>
              <a:t>Non-programmatically </a:t>
            </a:r>
          </a:p>
          <a:p>
            <a:pPr lvl="1"/>
            <a:r>
              <a:rPr lang="en-US" dirty="0"/>
              <a:t>Just like a currency board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To facilitate crypto transactions</a:t>
            </a:r>
          </a:p>
          <a:p>
            <a:pPr lvl="1"/>
            <a:r>
              <a:rPr lang="en-US" dirty="0"/>
              <a:t>To hide from regulatory bodies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Tether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official audit reports exist, yet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Tether - audits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Banks and </a:t>
            </a:r>
            <a:r>
              <a:rPr lang="en-US" noProof="1"/>
              <a:t>cryptocurrency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street sign&#10;&#10;Description generated with very high confidence">
            <a:extLst>
              <a:ext uri="{FF2B5EF4-FFF2-40B4-BE49-F238E27FC236}">
                <a16:creationId xmlns:a16="http://schemas.microsoft.com/office/drawing/2014/main" id="{98B23082-E1FB-4BB3-A473-E29BB29B3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59" y="1749258"/>
            <a:ext cx="5029200" cy="28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compare at all?</a:t>
            </a:r>
          </a:p>
          <a:p>
            <a:pPr lvl="1"/>
            <a:r>
              <a:rPr lang="en-US" dirty="0"/>
              <a:t>Monetary unit with no central issuer</a:t>
            </a:r>
          </a:p>
          <a:p>
            <a:r>
              <a:rPr lang="en-US" dirty="0"/>
              <a:t>Cryptocurrencies do have a monetary policy </a:t>
            </a:r>
          </a:p>
          <a:p>
            <a:pPr lvl="1"/>
            <a:r>
              <a:rPr lang="en-US" dirty="0"/>
              <a:t>This is where the similarities end</a:t>
            </a:r>
          </a:p>
          <a:p>
            <a:r>
              <a:rPr lang="en-US" dirty="0"/>
              <a:t>Cryptocurrencies will always be volatile as compared to fiat</a:t>
            </a:r>
          </a:p>
          <a:p>
            <a:r>
              <a:rPr lang="en-US" dirty="0"/>
              <a:t>Do not mistake digital/electronic money for </a:t>
            </a:r>
            <a:r>
              <a:rPr lang="en-US" dirty="0" err="1"/>
              <a:t>cryptocurrency</a:t>
            </a:r>
            <a:endParaRPr lang="en-US" dirty="0"/>
          </a:p>
          <a:p>
            <a:pPr lvl="1"/>
            <a:r>
              <a:rPr lang="en-US" dirty="0"/>
              <a:t>Crypto is a type of digital money</a:t>
            </a:r>
          </a:p>
          <a:p>
            <a:pPr lvl="1"/>
            <a:r>
              <a:rPr lang="en-US" dirty="0"/>
              <a:t>Not all digital money are crypto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Cryptocurrencies and central banks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#B</a:t>
            </a:r>
            <a:r>
              <a:rPr lang="bg-BG" sz="11500" b="1" dirty="0"/>
              <a:t>-</a:t>
            </a:r>
            <a:r>
              <a:rPr lang="en-US" sz="11500" b="1" dirty="0"/>
              <a:t>Chain-Intro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  <a:p>
            <a:pPr lvl="1"/>
            <a:r>
              <a:rPr lang="en-US" dirty="0"/>
              <a:t>banking not threatened by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Assert no sufficient scale for “systemic” impact</a:t>
            </a:r>
          </a:p>
          <a:p>
            <a:r>
              <a:rPr lang="en-US" dirty="0"/>
              <a:t>2017:</a:t>
            </a:r>
          </a:p>
          <a:p>
            <a:pPr lvl="1"/>
            <a:r>
              <a:rPr lang="en-US" dirty="0"/>
              <a:t>The underlying tech is recognized as “payment system innovation”</a:t>
            </a:r>
          </a:p>
          <a:p>
            <a:pPr lvl="1"/>
            <a:r>
              <a:rPr lang="en-US" dirty="0"/>
              <a:t>Clear ambition to </a:t>
            </a:r>
            <a:r>
              <a:rPr lang="en-US" b="1" dirty="0">
                <a:solidFill>
                  <a:schemeClr val="accent1"/>
                </a:solidFill>
              </a:rPr>
              <a:t>separate</a:t>
            </a:r>
            <a:r>
              <a:rPr lang="en-US" dirty="0"/>
              <a:t> </a:t>
            </a:r>
            <a:r>
              <a:rPr lang="en-US" noProof="1"/>
              <a:t>cryptocurrency</a:t>
            </a:r>
            <a:r>
              <a:rPr lang="en-US" dirty="0"/>
              <a:t> from technology</a:t>
            </a:r>
          </a:p>
          <a:p>
            <a:r>
              <a:rPr lang="en-US" dirty="0"/>
              <a:t>“Financial stability issues” possible in case of large-scale usage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 - Federal Reserve Bank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risk of no central authority</a:t>
            </a:r>
          </a:p>
          <a:p>
            <a:pPr lvl="1"/>
            <a:r>
              <a:rPr lang="en-US" sz="2800" dirty="0"/>
              <a:t>to act as the lender of the last resort and</a:t>
            </a:r>
          </a:p>
          <a:p>
            <a:pPr lvl="1"/>
            <a:r>
              <a:rPr lang="en-US" sz="2800" dirty="0"/>
              <a:t>support the monetary system</a:t>
            </a:r>
          </a:p>
          <a:p>
            <a:r>
              <a:rPr lang="en-US" sz="3200" dirty="0"/>
              <a:t>Same clear distinction between specific implementations and DLT</a:t>
            </a:r>
          </a:p>
          <a:p>
            <a:r>
              <a:rPr lang="en-US" sz="3200" dirty="0"/>
              <a:t>The impact areas:</a:t>
            </a:r>
          </a:p>
          <a:p>
            <a:pPr lvl="1"/>
            <a:r>
              <a:rPr lang="en-US" sz="2800" dirty="0"/>
              <a:t>Price stability</a:t>
            </a:r>
          </a:p>
          <a:p>
            <a:pPr lvl="1"/>
            <a:r>
              <a:rPr lang="en-US" sz="2800" dirty="0"/>
              <a:t>Financial stability</a:t>
            </a:r>
          </a:p>
          <a:p>
            <a:pPr lvl="1"/>
            <a:r>
              <a:rPr lang="en-US" sz="2800" dirty="0"/>
              <a:t>Payment stability</a:t>
            </a:r>
          </a:p>
          <a:p>
            <a:r>
              <a:rPr lang="en-US" sz="3200" dirty="0"/>
              <a:t>Overall shared sentiment among FED, ECB, BOJ, BOC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- European Central Bank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 of account must be preserved (Euro)</a:t>
            </a:r>
          </a:p>
          <a:p>
            <a:r>
              <a:rPr lang="en-US" dirty="0"/>
              <a:t>The main risk is mass scale high volume cashing out</a:t>
            </a:r>
          </a:p>
          <a:p>
            <a:r>
              <a:rPr lang="en-US" dirty="0"/>
              <a:t>Overall relation between virtual and real money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Price Stability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(coin) supply</a:t>
            </a:r>
          </a:p>
          <a:p>
            <a:r>
              <a:rPr lang="en-US" dirty="0"/>
              <a:t>Exchange rate</a:t>
            </a:r>
          </a:p>
          <a:p>
            <a:pPr lvl="1"/>
            <a:r>
              <a:rPr lang="en-US" dirty="0"/>
              <a:t>To fiat</a:t>
            </a:r>
          </a:p>
          <a:p>
            <a:pPr lvl="1"/>
            <a:r>
              <a:rPr lang="en-US" dirty="0"/>
              <a:t>To crypto</a:t>
            </a:r>
          </a:p>
          <a:p>
            <a:r>
              <a:rPr lang="en-US" dirty="0"/>
              <a:t>Network attacks</a:t>
            </a:r>
            <a:endParaRPr lang="bg-BG" dirty="0"/>
          </a:p>
          <a:p>
            <a:r>
              <a:rPr lang="en-US" dirty="0"/>
              <a:t>Connection interface</a:t>
            </a:r>
          </a:p>
          <a:p>
            <a:pPr lvl="1"/>
            <a:r>
              <a:rPr lang="en-US" dirty="0"/>
              <a:t>The lack of it is a good thing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Financial Stability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A2E68-A734-4391-9D4F-0636B158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38400"/>
            <a:ext cx="502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types of risks:</a:t>
            </a:r>
          </a:p>
          <a:p>
            <a:pPr lvl="1"/>
            <a:r>
              <a:rPr lang="en-US" dirty="0"/>
              <a:t>Credit</a:t>
            </a:r>
          </a:p>
          <a:p>
            <a:pPr lvl="1"/>
            <a:r>
              <a:rPr lang="en-US" dirty="0"/>
              <a:t>Liquidity</a:t>
            </a:r>
          </a:p>
          <a:p>
            <a:r>
              <a:rPr lang="en-US" dirty="0"/>
              <a:t>Payment stability is in question only if cryptocurrencies step out of the “virtual communities”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Payment Stability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National </a:t>
            </a:r>
            <a:r>
              <a:rPr lang="en-US" noProof="1"/>
              <a:t>Cryptocurrency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Employing all good crypto practices</a:t>
            </a:r>
          </a:p>
          <a:p>
            <a:pPr lvl="1"/>
            <a:r>
              <a:rPr lang="en-US" sz="3400" dirty="0"/>
              <a:t>Privacy</a:t>
            </a:r>
          </a:p>
          <a:p>
            <a:pPr lvl="1"/>
            <a:r>
              <a:rPr lang="en-US" sz="3400" dirty="0"/>
              <a:t>Security</a:t>
            </a:r>
          </a:p>
          <a:p>
            <a:pPr lvl="1"/>
            <a:r>
              <a:rPr lang="en-US" sz="3400" noProof="1"/>
              <a:t>Anonimity</a:t>
            </a:r>
          </a:p>
          <a:p>
            <a:r>
              <a:rPr lang="en-US" dirty="0"/>
              <a:t>Setting a blockchain environment that is</a:t>
            </a:r>
          </a:p>
          <a:p>
            <a:pPr lvl="1"/>
            <a:r>
              <a:rPr lang="en-US" sz="3400" dirty="0"/>
              <a:t>Private</a:t>
            </a:r>
          </a:p>
          <a:p>
            <a:pPr lvl="1"/>
            <a:r>
              <a:rPr lang="en-US" sz="3400" noProof="1"/>
              <a:t>Permissioned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issuer (the bank)</a:t>
            </a:r>
          </a:p>
          <a:p>
            <a:r>
              <a:rPr lang="en-US" dirty="0"/>
              <a:t>No cap on max supply</a:t>
            </a:r>
          </a:p>
          <a:p>
            <a:r>
              <a:rPr lang="en-US" dirty="0"/>
              <a:t>Complimentary to national fiat?</a:t>
            </a:r>
          </a:p>
          <a:p>
            <a:r>
              <a:rPr lang="en-US" dirty="0"/>
              <a:t>Pegged or variable exchange rate </a:t>
            </a:r>
            <a:endParaRPr lang="bg-BG" dirty="0"/>
          </a:p>
          <a:p>
            <a:r>
              <a:rPr lang="en-US" dirty="0"/>
              <a:t>Increased adoption of the main national currency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cash</a:t>
            </a:r>
          </a:p>
          <a:p>
            <a:r>
              <a:rPr lang="en-US" dirty="0"/>
              <a:t>Introduce digital cash </a:t>
            </a:r>
          </a:p>
          <a:p>
            <a:r>
              <a:rPr lang="en-US" dirty="0"/>
              <a:t>Simplify payments, e.g. taxes</a:t>
            </a:r>
          </a:p>
          <a:p>
            <a:r>
              <a:rPr lang="en-US" dirty="0"/>
              <a:t>Less volatility</a:t>
            </a:r>
          </a:p>
          <a:p>
            <a:r>
              <a:rPr lang="en-US" dirty="0"/>
              <a:t>Avoid sanctions - Russia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2EE3D-2D74-4803-B931-6B1E81D9A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22" y="1676400"/>
            <a:ext cx="5239173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	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Legal Aspects</a:t>
            </a:r>
            <a:endParaRPr lang="bg-BG" dirty="0"/>
          </a:p>
        </p:txBody>
      </p:sp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4253ACF5-A731-4C1A-9EA4-C9200E19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2" y="1600200"/>
            <a:ext cx="7543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/>
              <a:t>Cryptoeconomics</a:t>
            </a:r>
            <a:r>
              <a:rPr lang="en-US" dirty="0"/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B771C-5BB0-417B-A5C5-FFE32F7E2D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59" y="1295400"/>
            <a:ext cx="464820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economies – </a:t>
            </a:r>
            <a:r>
              <a:rPr lang="en-US" b="1" dirty="0">
                <a:solidFill>
                  <a:schemeClr val="accent1"/>
                </a:solidFill>
              </a:rPr>
              <a:t>permissive</a:t>
            </a:r>
          </a:p>
          <a:p>
            <a:pPr lvl="1"/>
            <a:r>
              <a:rPr lang="en-US" dirty="0"/>
              <a:t>USA</a:t>
            </a:r>
          </a:p>
          <a:p>
            <a:pPr lvl="1"/>
            <a:r>
              <a:rPr lang="en-US" dirty="0"/>
              <a:t>EU</a:t>
            </a:r>
          </a:p>
          <a:p>
            <a:r>
              <a:rPr lang="en-US" dirty="0"/>
              <a:t>Capital controlled economies – </a:t>
            </a:r>
            <a:r>
              <a:rPr lang="en-US" b="1" dirty="0">
                <a:solidFill>
                  <a:schemeClr val="accent1"/>
                </a:solidFill>
              </a:rPr>
              <a:t>contentious</a:t>
            </a:r>
          </a:p>
          <a:p>
            <a:pPr lvl="1"/>
            <a:r>
              <a:rPr lang="en-US" dirty="0"/>
              <a:t>Russia</a:t>
            </a:r>
          </a:p>
          <a:p>
            <a:pPr lvl="1"/>
            <a:r>
              <a:rPr lang="en-US" dirty="0"/>
              <a:t>China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Unknown</a:t>
            </a:r>
          </a:p>
          <a:p>
            <a:pPr lvl="1"/>
            <a:r>
              <a:rPr lang="en-US" dirty="0"/>
              <a:t>African countries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  <a:p>
            <a:pPr lvl="1"/>
            <a:r>
              <a:rPr lang="en-US" dirty="0"/>
              <a:t>All proceeds are taxable</a:t>
            </a:r>
          </a:p>
          <a:p>
            <a:r>
              <a:rPr lang="en-US" dirty="0"/>
              <a:t>EU</a:t>
            </a:r>
          </a:p>
          <a:p>
            <a:pPr lvl="1"/>
            <a:r>
              <a:rPr lang="en-US" dirty="0"/>
              <a:t>Transaction exempt from VAT</a:t>
            </a:r>
          </a:p>
          <a:p>
            <a:r>
              <a:rPr lang="en-US" dirty="0"/>
              <a:t>France</a:t>
            </a:r>
          </a:p>
          <a:p>
            <a:pPr lvl="1"/>
            <a:r>
              <a:rPr lang="en-US" dirty="0"/>
              <a:t>Threshold</a:t>
            </a:r>
          </a:p>
          <a:p>
            <a:r>
              <a:rPr lang="en-US" dirty="0"/>
              <a:t>Russia</a:t>
            </a:r>
          </a:p>
          <a:p>
            <a:pPr lvl="1"/>
            <a:r>
              <a:rPr lang="en-US" dirty="0"/>
              <a:t>Will regulate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tax exemptions will nurture adoption at national level</a:t>
            </a:r>
          </a:p>
          <a:p>
            <a:r>
              <a:rPr lang="en-US" dirty="0"/>
              <a:t>Modest regulation will not hinder adoption</a:t>
            </a:r>
          </a:p>
          <a:p>
            <a:r>
              <a:rPr lang="en-US" dirty="0"/>
              <a:t>Heavy regulation puts everything in the hands of the state</a:t>
            </a:r>
          </a:p>
          <a:p>
            <a:r>
              <a:rPr lang="en-US" dirty="0"/>
              <a:t>Lawmakers and policymakers have struggled to regulate cryptocurrencies due to their decentralized nature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pPr>
              <a:buNone/>
            </a:pPr>
            <a:r>
              <a:rPr lang="en-US" dirty="0"/>
              <a:t>“</a:t>
            </a:r>
            <a:r>
              <a:rPr lang="en-US" i="1" dirty="0"/>
              <a:t>All issuers selling securities to the public must comply with the registration provisions of the securities laws, including issuers who seek to raise funds using </a:t>
            </a:r>
            <a:r>
              <a:rPr lang="en-US" i="1" noProof="1"/>
              <a:t>bitcoin</a:t>
            </a:r>
            <a:r>
              <a:rPr lang="en-US" i="1" dirty="0"/>
              <a:t>.” </a:t>
            </a:r>
          </a:p>
          <a:p>
            <a:pPr algn="r">
              <a:buNone/>
            </a:pPr>
            <a:r>
              <a:rPr lang="en-US" dirty="0"/>
              <a:t>SEC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Securities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EAB37-4C94-4259-947B-61651A9A5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3749676"/>
            <a:ext cx="2971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top 50 coins on coinmarketcap.com</a:t>
            </a:r>
          </a:p>
          <a:p>
            <a:r>
              <a:rPr lang="en-US" dirty="0"/>
              <a:t>Choose 3 or more, depending on your budget</a:t>
            </a:r>
          </a:p>
          <a:p>
            <a:r>
              <a:rPr lang="en-US" dirty="0"/>
              <a:t>Research their project statements and white papers</a:t>
            </a:r>
          </a:p>
          <a:p>
            <a:r>
              <a:rPr lang="en-US" dirty="0"/>
              <a:t>Make an investment plan on how to distribute a $1000 over the 3 cryptocurrencies</a:t>
            </a:r>
          </a:p>
          <a:p>
            <a:r>
              <a:rPr lang="en-US" dirty="0"/>
              <a:t>Buy some of these coins and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#</a:t>
            </a:r>
            <a:r>
              <a:rPr lang="en-US" dirty="0" err="1">
                <a:solidFill>
                  <a:schemeClr val="accent1"/>
                </a:solidFill>
                <a:hlinkClick r:id="rId2"/>
              </a:rPr>
              <a:t>hodl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478279"/>
          </a:xfrm>
        </p:spPr>
        <p:txBody>
          <a:bodyPr>
            <a:noAutofit/>
          </a:bodyPr>
          <a:lstStyle/>
          <a:p>
            <a:r>
              <a:rPr lang="en-US" sz="3600" noProof="1">
                <a:hlinkClick r:id="rId3"/>
              </a:rPr>
              <a:t>Bitcoin</a:t>
            </a:r>
            <a:r>
              <a:rPr lang="en-US" sz="3600" dirty="0">
                <a:hlinkClick r:id="rId3"/>
              </a:rPr>
              <a:t> adoption around the world</a:t>
            </a:r>
            <a:endParaRPr lang="en-US" sz="3600" dirty="0"/>
          </a:p>
          <a:p>
            <a:pPr lvl="1"/>
            <a:r>
              <a:rPr lang="en-US" dirty="0"/>
              <a:t>A summary as of 07.2017</a:t>
            </a:r>
            <a:endParaRPr lang="en-GB" dirty="0"/>
          </a:p>
          <a:p>
            <a:r>
              <a:rPr lang="en-GB" sz="3600" noProof="1">
                <a:hlinkClick r:id="rId4"/>
              </a:rPr>
              <a:t>Zerocoin</a:t>
            </a:r>
            <a:endParaRPr lang="en-GB" sz="3600" noProof="1"/>
          </a:p>
          <a:p>
            <a:pPr lvl="1"/>
            <a:r>
              <a:rPr lang="en-GB" dirty="0"/>
              <a:t>Project website</a:t>
            </a:r>
          </a:p>
          <a:p>
            <a:r>
              <a:rPr lang="en-GB" sz="3600" dirty="0">
                <a:hlinkClick r:id="rId5"/>
              </a:rPr>
              <a:t>Coinmap.org</a:t>
            </a:r>
            <a:endParaRPr lang="en-GB" sz="3600" dirty="0"/>
          </a:p>
          <a:p>
            <a:pPr lvl="1"/>
            <a:r>
              <a:rPr lang="en-GB" dirty="0"/>
              <a:t>A map of business accepting </a:t>
            </a:r>
            <a:r>
              <a:rPr lang="en-GB" noProof="1"/>
              <a:t>bitcoin</a:t>
            </a:r>
          </a:p>
          <a:p>
            <a:r>
              <a:rPr lang="en-GB" sz="3600" dirty="0">
                <a:hlinkClick r:id="rId6"/>
              </a:rPr>
              <a:t>Onchain.com</a:t>
            </a:r>
            <a:endParaRPr lang="en-GB" sz="3600" dirty="0"/>
          </a:p>
          <a:p>
            <a:pPr lvl="1"/>
            <a:r>
              <a:rPr lang="en-US" dirty="0"/>
              <a:t>One of China’s leading blockchain technology companies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7411" y="1303521"/>
            <a:ext cx="4910223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The issuance model in </a:t>
            </a:r>
            <a:r>
              <a:rPr lang="en-US" sz="3200" dirty="0" err="1">
                <a:hlinkClick r:id="rId2"/>
              </a:rPr>
              <a:t>ethereum</a:t>
            </a:r>
            <a:endParaRPr lang="en-US" sz="3200" dirty="0"/>
          </a:p>
          <a:p>
            <a:pPr lvl="1"/>
            <a:r>
              <a:rPr lang="en-US" dirty="0"/>
              <a:t>Article on the </a:t>
            </a:r>
            <a:r>
              <a:rPr lang="en-US" noProof="1"/>
              <a:t>Ethereum</a:t>
            </a:r>
            <a:r>
              <a:rPr lang="en-US" dirty="0"/>
              <a:t> blog</a:t>
            </a:r>
            <a:endParaRPr lang="en-GB" dirty="0"/>
          </a:p>
          <a:p>
            <a:r>
              <a:rPr lang="en-GB" sz="3200" dirty="0">
                <a:hlinkClick r:id="rId3"/>
              </a:rPr>
              <a:t>Neo price prediction – 2018</a:t>
            </a:r>
            <a:endParaRPr lang="en-GB" sz="3200" dirty="0"/>
          </a:p>
          <a:p>
            <a:pPr lvl="1"/>
            <a:r>
              <a:rPr lang="en-GB" dirty="0"/>
              <a:t>Article on S. Korean </a:t>
            </a:r>
            <a:r>
              <a:rPr lang="en-GB" noProof="1"/>
              <a:t>SteemIt</a:t>
            </a:r>
          </a:p>
          <a:p>
            <a:r>
              <a:rPr lang="en-US" sz="3200" dirty="0">
                <a:hlinkClick r:id="rId4"/>
              </a:rPr>
              <a:t>China detains bitcoin executives</a:t>
            </a:r>
            <a:endParaRPr lang="en-US" sz="3200" dirty="0"/>
          </a:p>
          <a:p>
            <a:pPr lvl="1"/>
            <a:r>
              <a:rPr lang="en-US" dirty="0"/>
              <a:t>A summary of what the Chinese government is doing</a:t>
            </a:r>
            <a:endParaRPr lang="en-GB" dirty="0"/>
          </a:p>
          <a:p>
            <a:r>
              <a:rPr lang="en-GB" sz="3200" dirty="0">
                <a:hlinkClick r:id="rId5"/>
              </a:rPr>
              <a:t>Neo versus </a:t>
            </a:r>
            <a:r>
              <a:rPr lang="en-GB" sz="3200" dirty="0" err="1">
                <a:hlinkClick r:id="rId5"/>
              </a:rPr>
              <a:t>Ethereum</a:t>
            </a:r>
            <a:endParaRPr lang="en-GB" sz="3200" dirty="0"/>
          </a:p>
          <a:p>
            <a:pPr lvl="1"/>
            <a:r>
              <a:rPr lang="en-GB" dirty="0"/>
              <a:t>Comparison of the networks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err="1">
                <a:hlinkClick r:id="rId2"/>
              </a:rPr>
              <a:t>Litecoin</a:t>
            </a:r>
            <a:endParaRPr lang="en-GB" sz="3600" dirty="0"/>
          </a:p>
          <a:p>
            <a:pPr lvl="1"/>
            <a:r>
              <a:rPr lang="en-GB" dirty="0"/>
              <a:t>Wiki article</a:t>
            </a:r>
          </a:p>
          <a:p>
            <a:r>
              <a:rPr lang="en-US" sz="3600" dirty="0">
                <a:hlinkClick r:id="rId3"/>
              </a:rPr>
              <a:t>An Interview with Charlie Lee</a:t>
            </a:r>
            <a:endParaRPr lang="en-US" sz="3600" dirty="0"/>
          </a:p>
          <a:p>
            <a:pPr lvl="1"/>
            <a:r>
              <a:rPr lang="en-US" noProof="1"/>
              <a:t>Litecoin’s</a:t>
            </a:r>
            <a:r>
              <a:rPr lang="en-US" dirty="0"/>
              <a:t> founder</a:t>
            </a:r>
            <a:endParaRPr lang="en-GB" dirty="0"/>
          </a:p>
          <a:p>
            <a:pPr lvl="0">
              <a:defRPr/>
            </a:pPr>
            <a:r>
              <a:rPr lang="en-GB" sz="3600" dirty="0">
                <a:hlinkClick r:id="rId4"/>
              </a:rPr>
              <a:t>Dash</a:t>
            </a:r>
            <a:endParaRPr lang="en-GB" sz="3600" dirty="0"/>
          </a:p>
          <a:p>
            <a:pPr lvl="1">
              <a:defRPr/>
            </a:pPr>
            <a:r>
              <a:rPr lang="en-GB" dirty="0"/>
              <a:t>Project website</a:t>
            </a:r>
          </a:p>
          <a:p>
            <a:pPr>
              <a:defRPr/>
            </a:pPr>
            <a:r>
              <a:rPr lang="en-GB" sz="3600" dirty="0" err="1">
                <a:hlinkClick r:id="rId5"/>
              </a:rPr>
              <a:t>Zcash</a:t>
            </a:r>
            <a:endParaRPr lang="en-GB" sz="3600" dirty="0"/>
          </a:p>
          <a:p>
            <a:pPr marL="609494" lvl="2" indent="-304747">
              <a:buClr>
                <a:srgbClr val="F2B254"/>
              </a:buClr>
              <a:buSzPct val="100000"/>
              <a:defRPr/>
            </a:pPr>
            <a:r>
              <a:rPr lang="en-GB" sz="3200" dirty="0"/>
              <a:t>Project website</a:t>
            </a:r>
          </a:p>
          <a:p>
            <a:pPr>
              <a:defRPr/>
            </a:pPr>
            <a:endParaRPr lang="en-GB" sz="3600" dirty="0"/>
          </a:p>
          <a:p>
            <a:pPr lvl="0">
              <a:defRPr/>
            </a:pPr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(2)</a:t>
            </a:r>
            <a:endParaRPr lang="bg-B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GB" sz="3600" dirty="0">
                <a:hlinkClick r:id="rId2"/>
              </a:rPr>
              <a:t>Tether</a:t>
            </a:r>
            <a:endParaRPr lang="en-GB" sz="3600" dirty="0"/>
          </a:p>
          <a:p>
            <a:pPr lvl="1">
              <a:defRPr/>
            </a:pPr>
            <a:r>
              <a:rPr lang="en-GB" dirty="0"/>
              <a:t>Project website</a:t>
            </a:r>
          </a:p>
          <a:p>
            <a:pPr lvl="0">
              <a:defRPr/>
            </a:pPr>
            <a:r>
              <a:rPr lang="en-GB" sz="3600" dirty="0">
                <a:hlinkClick r:id="rId3"/>
              </a:rPr>
              <a:t>http://bitlegal.io/</a:t>
            </a:r>
            <a:r>
              <a:rPr lang="en-GB" sz="3600" dirty="0"/>
              <a:t>	</a:t>
            </a:r>
          </a:p>
          <a:p>
            <a:pPr lvl="1">
              <a:defRPr/>
            </a:pPr>
            <a:r>
              <a:rPr lang="en-GB" dirty="0"/>
              <a:t>Map of government attitude towards crypto</a:t>
            </a:r>
          </a:p>
          <a:p>
            <a:pPr lvl="0">
              <a:defRPr/>
            </a:pPr>
            <a:r>
              <a:rPr lang="en-GB" sz="3600" dirty="0">
                <a:hlinkClick r:id="rId4"/>
              </a:rPr>
              <a:t>A statement from ECB on DLT</a:t>
            </a:r>
            <a:endParaRPr lang="en-GB" sz="3600" dirty="0"/>
          </a:p>
          <a:p>
            <a:pPr lvl="1">
              <a:defRPr/>
            </a:pPr>
            <a:r>
              <a:rPr lang="en-GB" dirty="0"/>
              <a:t>EBS website</a:t>
            </a:r>
          </a:p>
          <a:p>
            <a:r>
              <a:rPr lang="en-US" sz="3600" dirty="0">
                <a:solidFill>
                  <a:schemeClr val="accent1"/>
                </a:solidFill>
                <a:hlinkClick r:id="rId5"/>
              </a:rPr>
              <a:t>A collection of important news on </a:t>
            </a:r>
            <a:r>
              <a:rPr lang="en-US" sz="3600" noProof="1">
                <a:solidFill>
                  <a:schemeClr val="accent1"/>
                </a:solidFill>
                <a:hlinkClick r:id="rId5"/>
              </a:rPr>
              <a:t>Bitcoin</a:t>
            </a:r>
            <a:r>
              <a:rPr lang="en-US" sz="3600" dirty="0">
                <a:solidFill>
                  <a:schemeClr val="accent1"/>
                </a:solidFill>
                <a:hlinkClick r:id="rId5"/>
              </a:rPr>
              <a:t> and blockchain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 personal selection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(3)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Currencies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i="1" dirty="0"/>
              <a:t>The process of </a:t>
            </a:r>
            <a:r>
              <a:rPr lang="en-US" sz="3600" i="1" dirty="0">
                <a:solidFill>
                  <a:schemeClr val="accent1"/>
                </a:solidFill>
              </a:rPr>
              <a:t>implementing</a:t>
            </a:r>
            <a:r>
              <a:rPr lang="en-US" sz="3600" i="1" dirty="0"/>
              <a:t> a </a:t>
            </a:r>
            <a:r>
              <a:rPr lang="en-US" sz="3600" i="1" dirty="0">
                <a:solidFill>
                  <a:schemeClr val="accent1"/>
                </a:solidFill>
              </a:rPr>
              <a:t>crypto asset </a:t>
            </a:r>
            <a:r>
              <a:rPr lang="en-US" sz="3600" i="1" dirty="0"/>
              <a:t>via, or on top of a blockchain. Tokens can be tied or pegged to a tangible, physical or currency asset.</a:t>
            </a:r>
            <a:endParaRPr lang="bg-BG" sz="36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Every crypto coin relies </a:t>
            </a:r>
            <a:r>
              <a:rPr lang="en-US" dirty="0">
                <a:solidFill>
                  <a:schemeClr val="accent1"/>
                </a:solidFill>
              </a:rPr>
              <a:t>heavily</a:t>
            </a:r>
            <a:r>
              <a:rPr lang="en-US" dirty="0"/>
              <a:t> on community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Fans/supporters/miners can make or break a coin</a:t>
            </a:r>
          </a:p>
          <a:p>
            <a:pPr>
              <a:lnSpc>
                <a:spcPct val="100000"/>
              </a:lnSpc>
            </a:pPr>
            <a:r>
              <a:rPr lang="en-US" dirty="0"/>
              <a:t>1513 cryptocurrencies / 164 official national currencies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1377 December 2017s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700 cryptocurrencies in November 2016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matters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type </a:t>
            </a:r>
          </a:p>
          <a:p>
            <a:pPr lvl="1"/>
            <a:r>
              <a:rPr lang="en-US" dirty="0"/>
              <a:t>Coin or token</a:t>
            </a:r>
          </a:p>
          <a:p>
            <a:r>
              <a:rPr lang="en-US" dirty="0"/>
              <a:t>By consensus protocol</a:t>
            </a:r>
          </a:p>
          <a:p>
            <a:pPr lvl="1"/>
            <a:r>
              <a:rPr lang="en-US" noProof="1"/>
              <a:t>PoW</a:t>
            </a:r>
            <a:r>
              <a:rPr lang="en-US" dirty="0"/>
              <a:t>, </a:t>
            </a:r>
            <a:r>
              <a:rPr lang="en-US" noProof="1"/>
              <a:t>PoS</a:t>
            </a:r>
            <a:r>
              <a:rPr lang="en-US" dirty="0"/>
              <a:t>, etc.</a:t>
            </a:r>
          </a:p>
          <a:p>
            <a:r>
              <a:rPr lang="en-US" dirty="0"/>
              <a:t>By type of supply </a:t>
            </a:r>
          </a:p>
          <a:p>
            <a:pPr lvl="1"/>
            <a:r>
              <a:rPr lang="en-US" dirty="0"/>
              <a:t>Mineable or pre-mined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	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46655-2C01-4AE1-B9AD-59F82FA6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274664"/>
            <a:ext cx="44577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market cap value </a:t>
            </a:r>
            <a:r>
              <a:rPr lang="en-US" dirty="0"/>
              <a:t>of a certain coin is a very general performance metric</a:t>
            </a:r>
          </a:p>
          <a:p>
            <a:r>
              <a:rPr lang="en-US" dirty="0"/>
              <a:t>It does not account for:</a:t>
            </a:r>
          </a:p>
          <a:p>
            <a:pPr lvl="1"/>
            <a:r>
              <a:rPr lang="en-US" dirty="0"/>
              <a:t>Public or merchant adoption</a:t>
            </a:r>
          </a:p>
          <a:p>
            <a:pPr lvl="1"/>
            <a:r>
              <a:rPr lang="en-US" dirty="0"/>
              <a:t>Development progress</a:t>
            </a:r>
          </a:p>
          <a:p>
            <a:pPr lvl="1"/>
            <a:r>
              <a:rPr lang="en-US" dirty="0"/>
              <a:t>Market distribution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1619E-EC9B-49F0-A31F-1106DE75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048000"/>
            <a:ext cx="4162690" cy="29312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thorough analysis approach might include:</a:t>
            </a:r>
          </a:p>
          <a:p>
            <a:pPr lvl="1"/>
            <a:r>
              <a:rPr lang="en-US" dirty="0"/>
              <a:t>Hash rate </a:t>
            </a:r>
          </a:p>
          <a:p>
            <a:pPr lvl="1"/>
            <a:r>
              <a:rPr lang="en-US" dirty="0"/>
              <a:t>Hash rate distribution</a:t>
            </a:r>
          </a:p>
          <a:p>
            <a:pPr lvl="1"/>
            <a:r>
              <a:rPr lang="en-US" dirty="0"/>
              <a:t>Wallet creation growth rate </a:t>
            </a:r>
          </a:p>
          <a:p>
            <a:pPr lvl="1"/>
            <a:r>
              <a:rPr lang="en-US" dirty="0"/>
              <a:t>Merchant acceptance</a:t>
            </a:r>
          </a:p>
          <a:p>
            <a:pPr lvl="1"/>
            <a:r>
              <a:rPr lang="en-US" dirty="0"/>
              <a:t>Trade distribution over at least two exchanges</a:t>
            </a:r>
          </a:p>
          <a:p>
            <a:r>
              <a:rPr lang="en-US" dirty="0"/>
              <a:t>White paper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14777</TotalTime>
  <Words>1869</Words>
  <Application>Microsoft Office PowerPoint</Application>
  <PresentationFormat>Custom</PresentationFormat>
  <Paragraphs>402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Wingdings</vt:lpstr>
      <vt:lpstr>Wingdings 2</vt:lpstr>
      <vt:lpstr>SoftUni 16x9</vt:lpstr>
      <vt:lpstr>Crypto Currencies</vt:lpstr>
      <vt:lpstr>Table of Contents</vt:lpstr>
      <vt:lpstr>Questions</vt:lpstr>
      <vt:lpstr>Cryptoeconomics 101</vt:lpstr>
      <vt:lpstr>Tokenization</vt:lpstr>
      <vt:lpstr>Community matters</vt:lpstr>
      <vt:lpstr>Classification </vt:lpstr>
      <vt:lpstr>Metrics</vt:lpstr>
      <vt:lpstr>Metrics (2)</vt:lpstr>
      <vt:lpstr>Altcoins</vt:lpstr>
      <vt:lpstr>Altcoins - alts</vt:lpstr>
      <vt:lpstr>Altcoins (2)</vt:lpstr>
      <vt:lpstr>Altcoins &amp; Metacoins compared</vt:lpstr>
      <vt:lpstr>Litecoin</vt:lpstr>
      <vt:lpstr>Litecoin (2)</vt:lpstr>
      <vt:lpstr>     Ethereum</vt:lpstr>
      <vt:lpstr>     Ethereum - Gas</vt:lpstr>
      <vt:lpstr>     Ethereum (2)</vt:lpstr>
      <vt:lpstr>    Neo</vt:lpstr>
      <vt:lpstr>    Neo (2)</vt:lpstr>
      <vt:lpstr>    GAS (NEO)</vt:lpstr>
      <vt:lpstr>Dash</vt:lpstr>
      <vt:lpstr>Dash (2)</vt:lpstr>
      <vt:lpstr>ZCash</vt:lpstr>
      <vt:lpstr>Zcash (2)</vt:lpstr>
      <vt:lpstr>Tether</vt:lpstr>
      <vt:lpstr>Tether - audits</vt:lpstr>
      <vt:lpstr>Banks and cryptocurrency</vt:lpstr>
      <vt:lpstr>Cryptocurrencies and central banks</vt:lpstr>
      <vt:lpstr>FED - Federal Reserve Bank</vt:lpstr>
      <vt:lpstr>ECB - European Central Bank</vt:lpstr>
      <vt:lpstr>Impact Area – Price Stability</vt:lpstr>
      <vt:lpstr>Impact Area – Financial Stability</vt:lpstr>
      <vt:lpstr>Impact Area – Payment Stability</vt:lpstr>
      <vt:lpstr>National Cryptocurrency</vt:lpstr>
      <vt:lpstr>Definition</vt:lpstr>
      <vt:lpstr>Features</vt:lpstr>
      <vt:lpstr>Why</vt:lpstr>
      <vt:lpstr>Regulation </vt:lpstr>
      <vt:lpstr>Classification</vt:lpstr>
      <vt:lpstr>Taxation</vt:lpstr>
      <vt:lpstr>Taxation (2)</vt:lpstr>
      <vt:lpstr>Securities</vt:lpstr>
      <vt:lpstr>Homework</vt:lpstr>
      <vt:lpstr>Sources and Further Reading</vt:lpstr>
      <vt:lpstr>Sources and Further Reading</vt:lpstr>
      <vt:lpstr>Sources and Further Reading (2)</vt:lpstr>
      <vt:lpstr>Sources and Further Reading (3)</vt:lpstr>
      <vt:lpstr>Crypto Currencies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Valentin Dimitrov</cp:lastModifiedBy>
  <cp:revision>123</cp:revision>
  <dcterms:created xsi:type="dcterms:W3CDTF">2014-01-02T17:00:34Z</dcterms:created>
  <dcterms:modified xsi:type="dcterms:W3CDTF">2018-02-08T15:23:25Z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