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6"/>
  </p:notesMasterIdLst>
  <p:handoutMasterIdLst>
    <p:handoutMasterId r:id="rId57"/>
  </p:handoutMasterIdLst>
  <p:sldIdLst>
    <p:sldId id="274" r:id="rId3"/>
    <p:sldId id="276" r:id="rId4"/>
    <p:sldId id="412" r:id="rId5"/>
    <p:sldId id="402" r:id="rId6"/>
    <p:sldId id="353" r:id="rId7"/>
    <p:sldId id="406" r:id="rId8"/>
    <p:sldId id="450" r:id="rId9"/>
    <p:sldId id="414" r:id="rId10"/>
    <p:sldId id="415" r:id="rId11"/>
    <p:sldId id="445" r:id="rId12"/>
    <p:sldId id="439" r:id="rId13"/>
    <p:sldId id="444" r:id="rId14"/>
    <p:sldId id="416" r:id="rId15"/>
    <p:sldId id="417" r:id="rId16"/>
    <p:sldId id="418" r:id="rId17"/>
    <p:sldId id="419" r:id="rId18"/>
    <p:sldId id="407" r:id="rId19"/>
    <p:sldId id="420" r:id="rId20"/>
    <p:sldId id="421" r:id="rId21"/>
    <p:sldId id="446" r:id="rId22"/>
    <p:sldId id="422" r:id="rId23"/>
    <p:sldId id="424" r:id="rId24"/>
    <p:sldId id="427" r:id="rId25"/>
    <p:sldId id="458" r:id="rId26"/>
    <p:sldId id="425" r:id="rId27"/>
    <p:sldId id="426" r:id="rId28"/>
    <p:sldId id="448" r:id="rId29"/>
    <p:sldId id="428" r:id="rId30"/>
    <p:sldId id="429" r:id="rId31"/>
    <p:sldId id="443" r:id="rId32"/>
    <p:sldId id="440" r:id="rId33"/>
    <p:sldId id="430" r:id="rId34"/>
    <p:sldId id="431" r:id="rId35"/>
    <p:sldId id="432" r:id="rId36"/>
    <p:sldId id="433" r:id="rId37"/>
    <p:sldId id="441" r:id="rId38"/>
    <p:sldId id="434" r:id="rId39"/>
    <p:sldId id="437" r:id="rId40"/>
    <p:sldId id="454" r:id="rId41"/>
    <p:sldId id="456" r:id="rId42"/>
    <p:sldId id="455" r:id="rId43"/>
    <p:sldId id="449" r:id="rId44"/>
    <p:sldId id="457" r:id="rId45"/>
    <p:sldId id="459" r:id="rId46"/>
    <p:sldId id="442" r:id="rId47"/>
    <p:sldId id="438" r:id="rId48"/>
    <p:sldId id="452" r:id="rId49"/>
    <p:sldId id="451" r:id="rId50"/>
    <p:sldId id="453" r:id="rId51"/>
    <p:sldId id="349" r:id="rId52"/>
    <p:sldId id="447" r:id="rId53"/>
    <p:sldId id="401" r:id="rId54"/>
    <p:sldId id="405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2"/>
          </p14:sldIdLst>
        </p14:section>
        <p14:section name="Main Content" id="{BC4A3995-4CED-4320-A673-95328C9C809D}">
          <p14:sldIdLst>
            <p14:sldId id="402"/>
            <p14:sldId id="353"/>
            <p14:sldId id="406"/>
            <p14:sldId id="450"/>
            <p14:sldId id="414"/>
            <p14:sldId id="415"/>
            <p14:sldId id="445"/>
            <p14:sldId id="439"/>
            <p14:sldId id="444"/>
            <p14:sldId id="416"/>
            <p14:sldId id="417"/>
            <p14:sldId id="418"/>
            <p14:sldId id="419"/>
            <p14:sldId id="407"/>
            <p14:sldId id="420"/>
            <p14:sldId id="421"/>
            <p14:sldId id="446"/>
            <p14:sldId id="422"/>
            <p14:sldId id="424"/>
            <p14:sldId id="427"/>
            <p14:sldId id="458"/>
            <p14:sldId id="425"/>
            <p14:sldId id="426"/>
            <p14:sldId id="448"/>
            <p14:sldId id="428"/>
            <p14:sldId id="429"/>
            <p14:sldId id="443"/>
            <p14:sldId id="440"/>
            <p14:sldId id="430"/>
            <p14:sldId id="431"/>
            <p14:sldId id="432"/>
            <p14:sldId id="433"/>
            <p14:sldId id="441"/>
            <p14:sldId id="434"/>
            <p14:sldId id="437"/>
            <p14:sldId id="454"/>
            <p14:sldId id="456"/>
            <p14:sldId id="455"/>
            <p14:sldId id="449"/>
            <p14:sldId id="457"/>
            <p14:sldId id="459"/>
            <p14:sldId id="442"/>
            <p14:sldId id="438"/>
            <p14:sldId id="452"/>
            <p14:sldId id="451"/>
            <p14:sldId id="453"/>
          </p14:sldIdLst>
        </p14:section>
        <p14:section name="Conclusion" id="{10E03AB1-9AA8-4E86-9A64-D741901E50A2}">
          <p14:sldIdLst>
            <p14:sldId id="349"/>
            <p14:sldId id="447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F0D9"/>
    <a:srgbClr val="FFA72A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82616" autoAdjust="0"/>
  </p:normalViewPr>
  <p:slideViewPr>
    <p:cSldViewPr>
      <p:cViewPr varScale="1">
        <p:scale>
          <a:sx n="71" d="100"/>
          <a:sy n="71" d="100"/>
        </p:scale>
        <p:origin x="16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picture source: http://www.stevenswater.com/cms-data/gallery/hipwig/soil_layers.jpg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-&gt; </a:t>
            </a:r>
            <a:r>
              <a:rPr lang="bg-BG" dirty="0"/>
              <a:t>опорна точки,</a:t>
            </a:r>
            <a:r>
              <a:rPr lang="bg-BG" baseline="0" dirty="0"/>
              <a:t> участници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asswordsgenerator.net/sha256-hash-generato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k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unenumerated.blogspot.bg/2017/02/money-blockchains-and-social-scalability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blockchain101/" TargetMode="External"/><Relationship Id="rId5" Type="http://schemas.openxmlformats.org/officeDocument/2006/relationships/hyperlink" Target="https://blockchainhub.net/blockchains-and-distributed-ledger-technologies-in-general/" TargetMode="External"/><Relationship Id="rId4" Type="http://schemas.openxmlformats.org/officeDocument/2006/relationships/hyperlink" Target="https://blockchainhub.net/blockchain-technology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riacetic/the-four-layers-of-the-blockchain-dc1376efa10f" TargetMode="External"/><Relationship Id="rId2" Type="http://schemas.openxmlformats.org/officeDocument/2006/relationships/hyperlink" Target="https://www.slideshare.net/gavofyork/blockchain-what-and-wh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nsensus_(computer_science)" TargetMode="External"/><Relationship Id="rId4" Type="http://schemas.openxmlformats.org/officeDocument/2006/relationships/hyperlink" Target="https://blockgeeks.com/guides/what-is-blockchain-technology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ghto.com/2014/09/mining-bitcoin-with-pencil-and-paper.html" TargetMode="External"/><Relationship Id="rId2" Type="http://schemas.openxmlformats.org/officeDocument/2006/relationships/hyperlink" Target="https://medium.com/all-things-ledger/decoding-the-enigma-of-bitcoin-mining-f8b2697bc4e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Blockchain-Revolution-Technology-Changing-Business/dp/1101980133" TargetMode="External"/><Relationship Id="rId5" Type="http://schemas.openxmlformats.org/officeDocument/2006/relationships/hyperlink" Target="https://softuni.bg/trainings/1822/blockchain-community-meetup" TargetMode="External"/><Relationship Id="rId4" Type="http://schemas.openxmlformats.org/officeDocument/2006/relationships/hyperlink" Target="https://en.wikipedia.org/wiki/Tor_(anonymity_network)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don_tapscott_how_the_blockchain_is_changing_money_and_business?language=bg" TargetMode="External"/><Relationship Id="rId2" Type="http://schemas.openxmlformats.org/officeDocument/2006/relationships/hyperlink" Target="https://www.amazon.com/Blockchain-Revolution-Technology-Changing-Business/dp/11019801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yptonews.chrisstov.com/" TargetMode="External"/><Relationship Id="rId4" Type="http://schemas.openxmlformats.org/officeDocument/2006/relationships/hyperlink" Target="https://www.youtube.com/user/aantono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.ee/~lipmaa/crypto/link/timestamp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nenumerated.blogspot.bg/2005/12/bit-gol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Introduction to Blockchain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Introduction to Blockchain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055305" y="3806198"/>
            <a:ext cx="161742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Blockchain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3" name="Picture 2" descr="A picture containing table, sitting, floor&#10;&#10;Description generated with high confidence">
            <a:extLst>
              <a:ext uri="{FF2B5EF4-FFF2-40B4-BE49-F238E27FC236}">
                <a16:creationId xmlns:a16="http://schemas.microsoft.com/office/drawing/2014/main" id="{36704690-AD07-4970-B054-586BE88F468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22" y="3744905"/>
            <a:ext cx="3670403" cy="24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6) To verify that Alice </a:t>
            </a:r>
            <a:r>
              <a:rPr lang="en-US" dirty="0">
                <a:solidFill>
                  <a:schemeClr val="accent1"/>
                </a:solidFill>
              </a:rPr>
              <a:t>is the owner </a:t>
            </a:r>
            <a:r>
              <a:rPr lang="en-US" dirty="0"/>
              <a:t>of a particular string of bit gold, Bob </a:t>
            </a:r>
            <a:r>
              <a:rPr lang="en-US" dirty="0">
                <a:solidFill>
                  <a:schemeClr val="accent1"/>
                </a:solidFill>
              </a:rPr>
              <a:t>checks the </a:t>
            </a:r>
            <a:r>
              <a:rPr lang="en-US" dirty="0" err="1">
                <a:solidFill>
                  <a:schemeClr val="accent1"/>
                </a:solidFill>
              </a:rPr>
              <a:t>unforgeable</a:t>
            </a:r>
            <a:r>
              <a:rPr lang="en-US" dirty="0">
                <a:solidFill>
                  <a:schemeClr val="accent1"/>
                </a:solidFill>
              </a:rPr>
              <a:t> chain of title </a:t>
            </a:r>
            <a:r>
              <a:rPr lang="en-US" dirty="0"/>
              <a:t>in the bit gold title registry.</a:t>
            </a:r>
          </a:p>
          <a:p>
            <a:r>
              <a:rPr lang="en-US" dirty="0"/>
              <a:t>7) To assay the value of a string of bit gold, Bob checks and verifies the challenge bits, the proof of work string, and the timestamp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Gold – How Does It Work?(3)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Blockchain Knowledge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617912" y="2514600"/>
            <a:ext cx="4953000" cy="38862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i="1" dirty="0">
                <a:solidFill>
                  <a:schemeClr val="accent1"/>
                </a:solidFill>
              </a:rPr>
              <a:t>A distributed ledger</a:t>
            </a:r>
          </a:p>
          <a:p>
            <a:pPr algn="ctr">
              <a:buNone/>
            </a:pPr>
            <a:endParaRPr lang="bg-BG" sz="1800" i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  <p:pic>
        <p:nvPicPr>
          <p:cNvPr id="13" name="Picture 12" descr="1_EkOosLKK7lIHf_7iX8Uxc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7412" y="3124200"/>
            <a:ext cx="953670" cy="545753"/>
          </a:xfrm>
          <a:prstGeom prst="rect">
            <a:avLst/>
          </a:prstGeom>
        </p:spPr>
      </p:pic>
      <p:pic>
        <p:nvPicPr>
          <p:cNvPr id="14" name="Picture 13" descr="1_EkOosLKK7lIHf_7iX8Uxc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0812" y="3124200"/>
            <a:ext cx="953670" cy="545753"/>
          </a:xfrm>
          <a:prstGeom prst="rect">
            <a:avLst/>
          </a:prstGeom>
        </p:spPr>
      </p:pic>
      <p:pic>
        <p:nvPicPr>
          <p:cNvPr id="15" name="Picture 14" descr="1_EkOosLKK7lIHf_7iX8Uxc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7212" y="2286000"/>
            <a:ext cx="953670" cy="545753"/>
          </a:xfrm>
          <a:prstGeom prst="rect">
            <a:avLst/>
          </a:prstGeom>
        </p:spPr>
      </p:pic>
      <p:pic>
        <p:nvPicPr>
          <p:cNvPr id="16" name="Picture 15" descr="1_EkOosLKK7lIHf_7iX8Uxc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0812" y="5029200"/>
            <a:ext cx="953670" cy="545753"/>
          </a:xfrm>
          <a:prstGeom prst="rect">
            <a:avLst/>
          </a:prstGeom>
        </p:spPr>
      </p:pic>
      <p:pic>
        <p:nvPicPr>
          <p:cNvPr id="17" name="Picture 16" descr="1_EkOosLKK7lIHf_7iX8Uxc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7412" y="5029200"/>
            <a:ext cx="953670" cy="545753"/>
          </a:xfrm>
          <a:prstGeom prst="rect">
            <a:avLst/>
          </a:prstGeom>
        </p:spPr>
      </p:pic>
      <p:pic>
        <p:nvPicPr>
          <p:cNvPr id="18" name="Picture 17" descr="1_EkOosLKK7lIHf_7iX8Uxc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1012" y="6019800"/>
            <a:ext cx="953670" cy="545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combines technologies that have been available for  decades:</a:t>
            </a:r>
          </a:p>
          <a:p>
            <a:pPr lvl="1"/>
            <a:r>
              <a:rPr lang="en-US" dirty="0"/>
              <a:t>P2P networking - a 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  <a:r>
              <a:rPr lang="en-US" dirty="0"/>
              <a:t> application architecture</a:t>
            </a:r>
          </a:p>
          <a:p>
            <a:pPr lvl="1"/>
            <a:r>
              <a:rPr lang="en-US" dirty="0"/>
              <a:t>Cryptography  - the science of </a:t>
            </a:r>
            <a:r>
              <a:rPr lang="en-US" dirty="0">
                <a:solidFill>
                  <a:schemeClr val="accent1"/>
                </a:solidFill>
              </a:rPr>
              <a:t>securely</a:t>
            </a:r>
            <a:r>
              <a:rPr lang="en-US" dirty="0"/>
              <a:t> communicating data</a:t>
            </a:r>
          </a:p>
          <a:p>
            <a:pPr lvl="1"/>
            <a:r>
              <a:rPr lang="en-US" dirty="0"/>
              <a:t>Distributed networking – </a:t>
            </a:r>
            <a:r>
              <a:rPr lang="en-US" dirty="0">
                <a:solidFill>
                  <a:schemeClr val="accent1"/>
                </a:solidFill>
              </a:rPr>
              <a:t>data spread out </a:t>
            </a:r>
            <a:r>
              <a:rPr lang="en-US" dirty="0"/>
              <a:t>across more than one computer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Technologies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  <a:r>
              <a:rPr lang="en-US" dirty="0"/>
              <a:t> database</a:t>
            </a:r>
          </a:p>
          <a:p>
            <a:r>
              <a:rPr lang="en-US" dirty="0"/>
              <a:t> Maintains a </a:t>
            </a:r>
            <a:r>
              <a:rPr lang="en-US" dirty="0">
                <a:solidFill>
                  <a:schemeClr val="accent1"/>
                </a:solidFill>
              </a:rPr>
              <a:t>growing list </a:t>
            </a:r>
            <a:r>
              <a:rPr lang="en-US" dirty="0"/>
              <a:t>of ordered records - </a:t>
            </a:r>
            <a:r>
              <a:rPr lang="en-US" dirty="0">
                <a:solidFill>
                  <a:schemeClr val="accent1"/>
                </a:solidFill>
              </a:rPr>
              <a:t>blocks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Each block has a </a:t>
            </a:r>
            <a:r>
              <a:rPr lang="en-US" dirty="0">
                <a:solidFill>
                  <a:schemeClr val="accent1"/>
                </a:solidFill>
              </a:rPr>
              <a:t>timestamp</a:t>
            </a:r>
            <a:r>
              <a:rPr lang="en-US" dirty="0"/>
              <a:t> and a </a:t>
            </a:r>
            <a:r>
              <a:rPr lang="en-US" dirty="0">
                <a:solidFill>
                  <a:schemeClr val="accent1"/>
                </a:solidFill>
              </a:rPr>
              <a:t>link</a:t>
            </a:r>
            <a:r>
              <a:rPr lang="en-US" dirty="0"/>
              <a:t> to a previous block.</a:t>
            </a:r>
          </a:p>
          <a:p>
            <a:r>
              <a:rPr lang="en-US" dirty="0"/>
              <a:t>Trustless but trustworthy system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Eliminating the need of a </a:t>
            </a:r>
            <a:r>
              <a:rPr lang="en-US" dirty="0">
                <a:solidFill>
                  <a:schemeClr val="accent1"/>
                </a:solidFill>
              </a:rPr>
              <a:t>middleman</a:t>
            </a:r>
            <a:r>
              <a:rPr lang="en-US" dirty="0"/>
              <a:t> of any sort</a:t>
            </a:r>
          </a:p>
          <a:p>
            <a:pPr lvl="1"/>
            <a:r>
              <a:rPr lang="en-US" dirty="0"/>
              <a:t>recording transactions, establishing identity</a:t>
            </a:r>
          </a:p>
          <a:p>
            <a:r>
              <a:rPr lang="en-US" dirty="0"/>
              <a:t>Can be used to </a:t>
            </a:r>
            <a:r>
              <a:rPr lang="en-US" dirty="0">
                <a:solidFill>
                  <a:schemeClr val="accent1"/>
                </a:solidFill>
              </a:rPr>
              <a:t>store any kind of digital information</a:t>
            </a:r>
            <a:r>
              <a:rPr lang="en-US" dirty="0"/>
              <a:t>, including computer code (not only </a:t>
            </a:r>
            <a:r>
              <a:rPr lang="en-US" dirty="0" err="1"/>
              <a:t>bitcoins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Business logic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/ private transactions and history</a:t>
            </a:r>
          </a:p>
          <a:p>
            <a:r>
              <a:rPr lang="en-US" dirty="0"/>
              <a:t> Distributed</a:t>
            </a:r>
          </a:p>
          <a:p>
            <a:r>
              <a:rPr lang="en-US" dirty="0"/>
              <a:t> Cryptographically secure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Achievement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</a:t>
            </a:r>
          </a:p>
        </p:txBody>
      </p:sp>
      <p:sp>
        <p:nvSpPr>
          <p:cNvPr id="42" name="Rectangle: Rounded Corners 13"/>
          <p:cNvSpPr/>
          <p:nvPr/>
        </p:nvSpPr>
        <p:spPr>
          <a:xfrm>
            <a:off x="8913812" y="1905000"/>
            <a:ext cx="720000" cy="72000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4" name="Rectangle: Rounded Corners 13"/>
          <p:cNvSpPr/>
          <p:nvPr/>
        </p:nvSpPr>
        <p:spPr>
          <a:xfrm>
            <a:off x="8913812" y="3200400"/>
            <a:ext cx="720000" cy="72000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10590213" y="3352800"/>
            <a:ext cx="1447799" cy="1055608"/>
          </a:xfrm>
          <a:prstGeom prst="wedgeRoundRectCallout">
            <a:avLst>
              <a:gd name="adj1" fmla="val -72402"/>
              <a:gd name="adj2" fmla="val 39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rgbClr val="FFFFFF"/>
                </a:solidFill>
              </a:rPr>
              <a:t>Blockchain </a:t>
            </a:r>
          </a:p>
          <a:p>
            <a:pPr algn="ctr"/>
            <a:r>
              <a:rPr lang="en-US" sz="2000" noProof="1">
                <a:solidFill>
                  <a:srgbClr val="FFFFFF"/>
                </a:solidFill>
              </a:rPr>
              <a:t>height</a:t>
            </a: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10514012" y="1524000"/>
            <a:ext cx="1447799" cy="990600"/>
          </a:xfrm>
          <a:prstGeom prst="wedgeRoundRectCallout">
            <a:avLst>
              <a:gd name="adj1" fmla="val -81278"/>
              <a:gd name="adj2" fmla="val 341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rgbClr val="FFFFFF"/>
                </a:solidFill>
              </a:rPr>
              <a:t>Tip</a:t>
            </a:r>
            <a:endParaRPr lang="en-US" noProof="1">
              <a:solidFill>
                <a:srgbClr val="FFFFFF"/>
              </a:solidFill>
            </a:endParaRPr>
          </a:p>
        </p:txBody>
      </p:sp>
      <p:sp>
        <p:nvSpPr>
          <p:cNvPr id="7" name="Arrow: Right 6"/>
          <p:cNvSpPr/>
          <p:nvPr/>
        </p:nvSpPr>
        <p:spPr>
          <a:xfrm rot="16200000">
            <a:off x="9061431" y="5414982"/>
            <a:ext cx="466766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Rectangle: Rounded Corners 13"/>
          <p:cNvSpPr/>
          <p:nvPr/>
        </p:nvSpPr>
        <p:spPr>
          <a:xfrm>
            <a:off x="8913812" y="5791200"/>
            <a:ext cx="720000" cy="72000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8913812" y="4495800"/>
            <a:ext cx="720000" cy="72000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6" name="Arrow: Right 6"/>
          <p:cNvSpPr/>
          <p:nvPr/>
        </p:nvSpPr>
        <p:spPr>
          <a:xfrm rot="16200000">
            <a:off x="9061430" y="2824182"/>
            <a:ext cx="466766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Arrow: Right 6"/>
          <p:cNvSpPr/>
          <p:nvPr/>
        </p:nvSpPr>
        <p:spPr>
          <a:xfrm rot="16200000">
            <a:off x="9061430" y="4119582"/>
            <a:ext cx="466766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10514012" y="5410200"/>
            <a:ext cx="1371599" cy="990600"/>
          </a:xfrm>
          <a:prstGeom prst="wedgeRoundRectCallout">
            <a:avLst>
              <a:gd name="adj1" fmla="val -76806"/>
              <a:gd name="adj2" fmla="val 366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rgbClr val="FFFFFF"/>
                </a:solidFill>
              </a:rPr>
              <a:t>Genesis block</a:t>
            </a:r>
          </a:p>
        </p:txBody>
      </p:sp>
      <p:sp>
        <p:nvSpPr>
          <p:cNvPr id="51" name="Left Brace 50"/>
          <p:cNvSpPr/>
          <p:nvPr/>
        </p:nvSpPr>
        <p:spPr>
          <a:xfrm rot="10800000">
            <a:off x="9599612" y="1828800"/>
            <a:ext cx="457200" cy="48768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18599" cy="55703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</a:t>
            </a:r>
            <a:r>
              <a:rPr lang="en-US" sz="3600" dirty="0"/>
              <a:t>ack-linked structure of </a:t>
            </a:r>
            <a:r>
              <a:rPr lang="en-US" sz="3600" dirty="0">
                <a:solidFill>
                  <a:schemeClr val="accent1"/>
                </a:solidFill>
              </a:rPr>
              <a:t>ordered data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Often visualized as </a:t>
            </a:r>
            <a:r>
              <a:rPr lang="en-US" sz="3600" dirty="0">
                <a:solidFill>
                  <a:schemeClr val="accent1"/>
                </a:solidFill>
              </a:rPr>
              <a:t>vertical stack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Each block </a:t>
            </a:r>
            <a:r>
              <a:rPr lang="en-US" sz="3600" dirty="0">
                <a:solidFill>
                  <a:schemeClr val="accent1"/>
                </a:solidFill>
              </a:rPr>
              <a:t>on top</a:t>
            </a:r>
            <a:r>
              <a:rPr lang="en-US" sz="3600" dirty="0"/>
              <a:t> of the other (</a:t>
            </a:r>
            <a:r>
              <a:rPr lang="en-US" sz="3600" i="1" dirty="0"/>
              <a:t>remember this please</a:t>
            </a:r>
            <a:r>
              <a:rPr lang="en-US" sz="3600" dirty="0"/>
              <a:t>)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9" grpId="0" animBg="1"/>
      <p:bldP spid="50" grpId="0" animBg="1"/>
      <p:bldP spid="7" grpId="0" animBg="1"/>
      <p:bldP spid="35" grpId="0" animBg="1"/>
      <p:bldP spid="36" grpId="0" animBg="1"/>
      <p:bldP spid="46" grpId="0" animBg="1"/>
      <p:bldP spid="47" grpId="0" animBg="1"/>
      <p:bldP spid="48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Each block is identified by a hash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SHA256 – </a:t>
            </a:r>
            <a:r>
              <a:rPr lang="en-US" sz="3000" dirty="0" err="1"/>
              <a:t>bitcoin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Each block references the previous one – the parent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Each block contains its parent hash in its header 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Aspects</a:t>
            </a:r>
            <a:endParaRPr lang="bg-BG" dirty="0"/>
          </a:p>
        </p:txBody>
      </p:sp>
      <p:pic>
        <p:nvPicPr>
          <p:cNvPr id="5" name="Picture 2" descr="Резултат с изображение за merkle 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983" y="3581400"/>
            <a:ext cx="7730859" cy="2990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 The </a:t>
            </a:r>
            <a:r>
              <a:rPr lang="en-US" sz="3600" b="1" dirty="0">
                <a:solidFill>
                  <a:schemeClr val="accent1"/>
                </a:solidFill>
              </a:rPr>
              <a:t>sequence of hashes</a:t>
            </a:r>
            <a:r>
              <a:rPr lang="en-US" sz="3600" b="1" dirty="0"/>
              <a:t> linking each block to its parent </a:t>
            </a:r>
            <a:r>
              <a:rPr lang="en-US" sz="3600" b="1" dirty="0">
                <a:solidFill>
                  <a:schemeClr val="accent1"/>
                </a:solidFill>
              </a:rPr>
              <a:t>creates a chain</a:t>
            </a:r>
            <a:r>
              <a:rPr lang="en-US" sz="3600" b="1" dirty="0"/>
              <a:t> going back all the way to the first block ever created, known as </a:t>
            </a:r>
            <a:r>
              <a:rPr lang="en-US" sz="3600" b="1" dirty="0">
                <a:solidFill>
                  <a:schemeClr val="accent1"/>
                </a:solidFill>
              </a:rPr>
              <a:t>the genesis block</a:t>
            </a:r>
            <a:r>
              <a:rPr lang="en-US" sz="3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When the parent is </a:t>
            </a:r>
            <a:r>
              <a:rPr lang="en-US" sz="3600" dirty="0">
                <a:solidFill>
                  <a:schemeClr val="accent1"/>
                </a:solidFill>
              </a:rPr>
              <a:t>modified</a:t>
            </a:r>
            <a:r>
              <a:rPr lang="en-US" sz="3600" dirty="0"/>
              <a:t> in any way, its hash changes.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This </a:t>
            </a:r>
            <a:r>
              <a:rPr lang="en-US" sz="3600" b="1" dirty="0">
                <a:solidFill>
                  <a:schemeClr val="accent1"/>
                </a:solidFill>
              </a:rPr>
              <a:t>change affects</a:t>
            </a:r>
            <a:r>
              <a:rPr lang="en-US" sz="3600" b="1" dirty="0"/>
              <a:t> the child block and all subsequent blocks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hlinkClick r:id="rId3"/>
              </a:rPr>
              <a:t>An example SHA256 generator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Relation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History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Core knowledge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Blockchain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Applications and implementations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Resources &amp; further 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1219200"/>
            <a:ext cx="9067800" cy="113877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400" i="1" dirty="0">
                <a:solidFill>
                  <a:schemeClr val="accent1"/>
                </a:solidFill>
              </a:rPr>
              <a:t>Think of a  big pot filled with soil – the surface is soft, but the deeper you go, the more stable it gets</a:t>
            </a:r>
          </a:p>
        </p:txBody>
      </p:sp>
      <p:pic>
        <p:nvPicPr>
          <p:cNvPr id="6" name="Picture 5" descr="soil_laye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012" y="2590800"/>
            <a:ext cx="5238750" cy="3914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also of </a:t>
            </a:r>
            <a:r>
              <a:rPr lang="en-US" dirty="0">
                <a:solidFill>
                  <a:schemeClr val="accent1"/>
                </a:solidFill>
              </a:rPr>
              <a:t>pages</a:t>
            </a:r>
            <a:r>
              <a:rPr lang="en-US" dirty="0"/>
              <a:t> in a </a:t>
            </a:r>
            <a:r>
              <a:rPr lang="en-US" dirty="0">
                <a:solidFill>
                  <a:schemeClr val="accent1"/>
                </a:solidFill>
              </a:rPr>
              <a:t>book</a:t>
            </a:r>
          </a:p>
          <a:p>
            <a:r>
              <a:rPr lang="en-US" dirty="0"/>
              <a:t>Blockchains by definition are: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Linear </a:t>
            </a:r>
            <a:r>
              <a:rPr lang="en-US" dirty="0"/>
              <a:t>(but can have branches)</a:t>
            </a:r>
          </a:p>
          <a:p>
            <a:pPr lvl="1"/>
            <a:r>
              <a:rPr lang="en-US" dirty="0"/>
              <a:t>grow in </a:t>
            </a:r>
            <a:r>
              <a:rPr lang="en-US" dirty="0">
                <a:solidFill>
                  <a:schemeClr val="accent1"/>
                </a:solidFill>
              </a:rPr>
              <a:t>chronological order</a:t>
            </a:r>
          </a:p>
          <a:p>
            <a:r>
              <a:rPr lang="en-US" dirty="0"/>
              <a:t>Blockchains are P2P networks, with each </a:t>
            </a:r>
            <a:r>
              <a:rPr lang="en-US" dirty="0">
                <a:solidFill>
                  <a:schemeClr val="accent1"/>
                </a:solidFill>
              </a:rPr>
              <a:t>peer</a:t>
            </a:r>
            <a:r>
              <a:rPr lang="en-US" dirty="0"/>
              <a:t> holding a </a:t>
            </a:r>
            <a:r>
              <a:rPr lang="en-US" dirty="0">
                <a:solidFill>
                  <a:schemeClr val="accent1"/>
                </a:solidFill>
              </a:rPr>
              <a:t>copy</a:t>
            </a:r>
            <a:r>
              <a:rPr lang="en-US" dirty="0"/>
              <a:t> of the ledger </a:t>
            </a:r>
          </a:p>
          <a:p>
            <a:pPr lvl="1"/>
            <a:r>
              <a:rPr lang="en-US" dirty="0"/>
              <a:t>contrast to client-server model (centralized)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Ledger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  <a:endParaRPr lang="bg-BG" dirty="0"/>
          </a:p>
        </p:txBody>
      </p:sp>
      <p:sp>
        <p:nvSpPr>
          <p:cNvPr id="7" name="Rounded Rectangle 6"/>
          <p:cNvSpPr/>
          <p:nvPr/>
        </p:nvSpPr>
        <p:spPr>
          <a:xfrm>
            <a:off x="455612" y="2743200"/>
            <a:ext cx="3048040" cy="1476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ounded Rectangle 7"/>
          <p:cNvSpPr/>
          <p:nvPr/>
        </p:nvSpPr>
        <p:spPr>
          <a:xfrm>
            <a:off x="4570412" y="2743200"/>
            <a:ext cx="3071834" cy="15001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ounded Rectangle 8"/>
          <p:cNvSpPr/>
          <p:nvPr/>
        </p:nvSpPr>
        <p:spPr>
          <a:xfrm>
            <a:off x="8685212" y="2743200"/>
            <a:ext cx="3071834" cy="15001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Arrow Connector 9"/>
          <p:cNvCxnSpPr>
            <a:stCxn id="7" idx="3"/>
            <a:endCxn id="37" idx="1"/>
          </p:cNvCxnSpPr>
          <p:nvPr/>
        </p:nvCxnSpPr>
        <p:spPr>
          <a:xfrm flipV="1">
            <a:off x="3503652" y="3338514"/>
            <a:ext cx="1219160" cy="142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7642246" y="3386142"/>
            <a:ext cx="1071570" cy="1071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79834" y="6215082"/>
            <a:ext cx="633418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Tx01</a:t>
            </a:r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94214" y="6215082"/>
            <a:ext cx="633418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Tx02</a:t>
            </a:r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22908" y="6215082"/>
            <a:ext cx="633418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Tx03</a:t>
            </a:r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37288" y="6215082"/>
            <a:ext cx="714380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Tx04</a:t>
            </a:r>
            <a:endParaRPr lang="bg-BG" sz="1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22908" y="5500702"/>
            <a:ext cx="633418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Hash3</a:t>
            </a:r>
            <a:endParaRPr lang="bg-BG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79834" y="5500702"/>
            <a:ext cx="633418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Hash0</a:t>
            </a:r>
            <a:endParaRPr lang="bg-BG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94214" y="5500702"/>
            <a:ext cx="633418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Hash1</a:t>
            </a:r>
            <a:endParaRPr lang="bg-BG" sz="1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65586" y="4714884"/>
            <a:ext cx="785818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Hash01</a:t>
            </a:r>
            <a:endParaRPr lang="bg-BG" sz="12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37288" y="5500702"/>
            <a:ext cx="714380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Hash4</a:t>
            </a:r>
            <a:endParaRPr lang="bg-BG" sz="12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37222" y="4714884"/>
            <a:ext cx="785818" cy="3667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Hash34</a:t>
            </a:r>
            <a:endParaRPr lang="bg-BG" sz="12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2" idx="0"/>
            <a:endCxn id="17" idx="2"/>
          </p:cNvCxnSpPr>
          <p:nvPr/>
        </p:nvCxnSpPr>
        <p:spPr>
          <a:xfrm rot="5400000" flipH="1" flipV="1">
            <a:off x="4022710" y="6041249"/>
            <a:ext cx="3476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0"/>
            <a:endCxn id="18" idx="2"/>
          </p:cNvCxnSpPr>
          <p:nvPr/>
        </p:nvCxnSpPr>
        <p:spPr>
          <a:xfrm rot="5400000" flipH="1" flipV="1">
            <a:off x="4737090" y="6041249"/>
            <a:ext cx="3476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0"/>
            <a:endCxn id="16" idx="2"/>
          </p:cNvCxnSpPr>
          <p:nvPr/>
        </p:nvCxnSpPr>
        <p:spPr>
          <a:xfrm rot="5400000" flipH="1" flipV="1">
            <a:off x="5665784" y="6041249"/>
            <a:ext cx="3476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19" idx="2"/>
          </p:cNvCxnSpPr>
          <p:nvPr/>
        </p:nvCxnSpPr>
        <p:spPr>
          <a:xfrm rot="5400000" flipH="1" flipV="1">
            <a:off x="4167967" y="5110174"/>
            <a:ext cx="419104" cy="361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0"/>
            <a:endCxn id="19" idx="2"/>
          </p:cNvCxnSpPr>
          <p:nvPr/>
        </p:nvCxnSpPr>
        <p:spPr>
          <a:xfrm rot="16200000" flipV="1">
            <a:off x="4525157" y="5114936"/>
            <a:ext cx="419104" cy="3524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22812" y="3657600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Tx_Root</a:t>
            </a:r>
            <a:endParaRPr lang="bg-BG" sz="2000" dirty="0"/>
          </a:p>
        </p:txBody>
      </p:sp>
      <p:cxnSp>
        <p:nvCxnSpPr>
          <p:cNvPr id="28" name="Straight Arrow Connector 27"/>
          <p:cNvCxnSpPr>
            <a:stCxn id="15" idx="0"/>
            <a:endCxn id="20" idx="2"/>
          </p:cNvCxnSpPr>
          <p:nvPr/>
        </p:nvCxnSpPr>
        <p:spPr>
          <a:xfrm rot="5400000" flipH="1" flipV="1">
            <a:off x="6420645" y="6041249"/>
            <a:ext cx="34766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0"/>
            <a:endCxn id="16" idx="0"/>
          </p:cNvCxnSpPr>
          <p:nvPr/>
        </p:nvCxnSpPr>
        <p:spPr>
          <a:xfrm rot="5400000" flipH="1" flipV="1">
            <a:off x="5839617" y="5500702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21" idx="2"/>
          </p:cNvCxnSpPr>
          <p:nvPr/>
        </p:nvCxnSpPr>
        <p:spPr>
          <a:xfrm rot="5400000" flipH="1" flipV="1">
            <a:off x="5775322" y="5145893"/>
            <a:ext cx="419104" cy="2905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  <a:endCxn id="21" idx="2"/>
          </p:cNvCxnSpPr>
          <p:nvPr/>
        </p:nvCxnSpPr>
        <p:spPr>
          <a:xfrm rot="16200000" flipV="1">
            <a:off x="6152753" y="5058976"/>
            <a:ext cx="419104" cy="4643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08066" y="2786058"/>
            <a:ext cx="128588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20</a:t>
            </a:r>
            <a:endParaRPr lang="bg-BG" dirty="0"/>
          </a:p>
        </p:txBody>
      </p:sp>
      <p:sp>
        <p:nvSpPr>
          <p:cNvPr id="33" name="Rounded Rectangle 32"/>
          <p:cNvSpPr/>
          <p:nvPr/>
        </p:nvSpPr>
        <p:spPr>
          <a:xfrm>
            <a:off x="5408612" y="2819400"/>
            <a:ext cx="128588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21</a:t>
            </a:r>
            <a:endParaRPr lang="bg-BG" dirty="0"/>
          </a:p>
        </p:txBody>
      </p:sp>
      <p:sp>
        <p:nvSpPr>
          <p:cNvPr id="34" name="Rounded Rectangle 33"/>
          <p:cNvSpPr/>
          <p:nvPr/>
        </p:nvSpPr>
        <p:spPr>
          <a:xfrm>
            <a:off x="9523412" y="2819400"/>
            <a:ext cx="128588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22</a:t>
            </a:r>
            <a:endParaRPr lang="bg-BG" dirty="0"/>
          </a:p>
        </p:txBody>
      </p:sp>
      <p:sp>
        <p:nvSpPr>
          <p:cNvPr id="35" name="Rounded Rectangle 34"/>
          <p:cNvSpPr/>
          <p:nvPr/>
        </p:nvSpPr>
        <p:spPr>
          <a:xfrm>
            <a:off x="6246812" y="3657600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  <a:endParaRPr lang="bg-BG" dirty="0"/>
          </a:p>
        </p:txBody>
      </p:sp>
      <p:sp>
        <p:nvSpPr>
          <p:cNvPr id="36" name="Rounded Rectangle 35"/>
          <p:cNvSpPr/>
          <p:nvPr/>
        </p:nvSpPr>
        <p:spPr>
          <a:xfrm>
            <a:off x="6246812" y="3124200"/>
            <a:ext cx="12811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Timestamp</a:t>
            </a:r>
            <a:endParaRPr lang="bg-BG" sz="1800" dirty="0"/>
          </a:p>
        </p:txBody>
      </p:sp>
      <p:sp>
        <p:nvSpPr>
          <p:cNvPr id="37" name="Rounded Rectangle 36"/>
          <p:cNvSpPr/>
          <p:nvPr/>
        </p:nvSpPr>
        <p:spPr>
          <a:xfrm>
            <a:off x="4722812" y="3124200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PrevHash</a:t>
            </a:r>
            <a:endParaRPr lang="bg-BG" sz="2000" dirty="0"/>
          </a:p>
        </p:txBody>
      </p:sp>
      <p:cxnSp>
        <p:nvCxnSpPr>
          <p:cNvPr id="38" name="Straight Arrow Connector 37"/>
          <p:cNvCxnSpPr>
            <a:stCxn id="19" idx="0"/>
            <a:endCxn id="27" idx="2"/>
          </p:cNvCxnSpPr>
          <p:nvPr/>
        </p:nvCxnSpPr>
        <p:spPr>
          <a:xfrm flipV="1">
            <a:off x="4558495" y="4086228"/>
            <a:ext cx="771540" cy="6286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0"/>
            <a:endCxn id="27" idx="2"/>
          </p:cNvCxnSpPr>
          <p:nvPr/>
        </p:nvCxnSpPr>
        <p:spPr>
          <a:xfrm flipH="1" flipV="1">
            <a:off x="5330035" y="4086228"/>
            <a:ext cx="800096" cy="6286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61412" y="3200400"/>
            <a:ext cx="121444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PrevHash</a:t>
            </a:r>
            <a:endParaRPr lang="bg-BG" sz="2000" dirty="0"/>
          </a:p>
        </p:txBody>
      </p:sp>
      <p:sp>
        <p:nvSpPr>
          <p:cNvPr id="45" name="Left Brace 44"/>
          <p:cNvSpPr/>
          <p:nvPr/>
        </p:nvSpPr>
        <p:spPr>
          <a:xfrm>
            <a:off x="3503612" y="4572000"/>
            <a:ext cx="533400" cy="14478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AutoShape 7"/>
          <p:cNvSpPr>
            <a:spLocks noGrp="1" noChangeArrowheads="1"/>
          </p:cNvSpPr>
          <p:nvPr>
            <p:ph idx="1"/>
          </p:nvPr>
        </p:nvSpPr>
        <p:spPr bwMode="auto">
          <a:xfrm>
            <a:off x="1141412" y="4724400"/>
            <a:ext cx="1371600" cy="762000"/>
          </a:xfrm>
          <a:prstGeom prst="wedgeRoundRectCallout">
            <a:avLst>
              <a:gd name="adj1" fmla="val 103686"/>
              <a:gd name="adj2" fmla="val 263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800" noProof="1"/>
              <a:t>Double </a:t>
            </a:r>
          </a:p>
          <a:p>
            <a:pPr algn="ctr">
              <a:buNone/>
            </a:pPr>
            <a:r>
              <a:rPr lang="en-US" sz="1800" noProof="1"/>
              <a:t>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5" grpId="0" animBg="1"/>
      <p:bldP spid="4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Previous hash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hash of the previous (parent) block in the chain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approximate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creation time </a:t>
            </a:r>
            <a:r>
              <a:rPr lang="en-US" dirty="0"/>
              <a:t>of this block (seconds from Unix Epoch)</a:t>
            </a:r>
          </a:p>
          <a:p>
            <a:r>
              <a:rPr lang="en-US" dirty="0" err="1"/>
              <a:t>Tx</a:t>
            </a:r>
            <a:r>
              <a:rPr lang="en-US" dirty="0"/>
              <a:t> root (</a:t>
            </a:r>
            <a:r>
              <a:rPr lang="en-GB" dirty="0" err="1">
                <a:hlinkClick r:id="rId2"/>
              </a:rPr>
              <a:t>Merkle</a:t>
            </a:r>
            <a:r>
              <a:rPr lang="en-GB" dirty="0">
                <a:hlinkClick r:id="rId2"/>
              </a:rPr>
              <a:t> </a:t>
            </a:r>
            <a:r>
              <a:rPr lang="en-GB" dirty="0"/>
              <a:t>root / root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hash of the root </a:t>
            </a:r>
            <a:r>
              <a:rPr lang="en-US" dirty="0"/>
              <a:t>of the </a:t>
            </a:r>
            <a:r>
              <a:rPr lang="en-US" dirty="0" err="1"/>
              <a:t>Merkle</a:t>
            </a:r>
            <a:r>
              <a:rPr lang="en-US" dirty="0"/>
              <a:t> tree of this block’s transactions</a:t>
            </a:r>
          </a:p>
          <a:p>
            <a:r>
              <a:rPr lang="en-US" dirty="0"/>
              <a:t>Nonce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counter</a:t>
            </a:r>
            <a:r>
              <a:rPr lang="en-US" dirty="0"/>
              <a:t> used for the Proof-of-Work algorithm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  - Terminology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between peers can be</a:t>
            </a:r>
          </a:p>
          <a:p>
            <a:pPr lvl="1"/>
            <a:r>
              <a:rPr lang="en-US" dirty="0"/>
              <a:t>Over local network</a:t>
            </a:r>
          </a:p>
          <a:p>
            <a:pPr lvl="1"/>
            <a:r>
              <a:rPr lang="en-US" dirty="0"/>
              <a:t>Internet-based</a:t>
            </a:r>
          </a:p>
          <a:p>
            <a:r>
              <a:rPr lang="en-US" dirty="0"/>
              <a:t>Blockchains can exist locally</a:t>
            </a:r>
          </a:p>
          <a:p>
            <a:pPr lvl="1"/>
            <a:r>
              <a:rPr lang="en-US" dirty="0"/>
              <a:t>Not open to the wide Internet</a:t>
            </a:r>
          </a:p>
          <a:p>
            <a:r>
              <a:rPr lang="en-US" dirty="0"/>
              <a:t>Running two full-nodes in a local network</a:t>
            </a:r>
          </a:p>
          <a:p>
            <a:pPr lvl="1"/>
            <a:r>
              <a:rPr lang="en-US" dirty="0"/>
              <a:t>If no internet, the blockchain will continue to grow locally, if there are transactions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Connectivity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6770"/>
          <a:stretch>
            <a:fillRect/>
          </a:stretch>
        </p:blipFill>
        <p:spPr bwMode="auto">
          <a:xfrm>
            <a:off x="1039812" y="2140744"/>
            <a:ext cx="43688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48508" r="2482"/>
          <a:stretch>
            <a:fillRect/>
          </a:stretch>
        </p:blipFill>
        <p:spPr bwMode="auto">
          <a:xfrm>
            <a:off x="6018212" y="2133600"/>
            <a:ext cx="4953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sz="3600" dirty="0"/>
              <a:t>By definition blockchains are </a:t>
            </a:r>
            <a:r>
              <a:rPr lang="en-US" sz="3600" b="1" i="1" dirty="0">
                <a:solidFill>
                  <a:schemeClr val="accent1"/>
                </a:solidFill>
              </a:rPr>
              <a:t>decentralized</a:t>
            </a:r>
            <a:r>
              <a:rPr lang="en-US" sz="3600" dirty="0"/>
              <a:t> and </a:t>
            </a:r>
            <a:r>
              <a:rPr lang="en-US" sz="3600" b="1" i="1" dirty="0">
                <a:solidFill>
                  <a:schemeClr val="accent1"/>
                </a:solidFill>
              </a:rPr>
              <a:t>distributed</a:t>
            </a:r>
            <a:r>
              <a:rPr lang="en-US" sz="3600" b="1" i="1" dirty="0"/>
              <a:t> </a:t>
            </a:r>
            <a:r>
              <a:rPr lang="en-US" sz="3600" dirty="0"/>
              <a:t> </a:t>
            </a:r>
          </a:p>
          <a:p>
            <a:pPr marL="457200" lvl="2"/>
            <a:r>
              <a:rPr lang="en-US" sz="3600" dirty="0"/>
              <a:t> i.e. a list of transactions is </a:t>
            </a:r>
            <a:r>
              <a:rPr lang="en-US" sz="3600" dirty="0">
                <a:solidFill>
                  <a:schemeClr val="accent1"/>
                </a:solidFill>
              </a:rPr>
              <a:t>replicated</a:t>
            </a:r>
            <a:r>
              <a:rPr lang="en-US" sz="3600" dirty="0"/>
              <a:t> across a number of computers(nodes), rather than being stored on a central server.</a:t>
            </a:r>
            <a:endParaRPr lang="en-US" sz="3600" b="1" i="1" dirty="0"/>
          </a:p>
          <a:p>
            <a:r>
              <a:rPr lang="en-US" sz="3600" dirty="0"/>
              <a:t> If a certain blockchain </a:t>
            </a:r>
            <a:r>
              <a:rPr lang="en-US" sz="3600" dirty="0">
                <a:solidFill>
                  <a:schemeClr val="accent1"/>
                </a:solidFill>
              </a:rPr>
              <a:t>does not possess </a:t>
            </a:r>
            <a:r>
              <a:rPr lang="en-US" sz="3600" dirty="0"/>
              <a:t>this attributes it is:</a:t>
            </a:r>
          </a:p>
          <a:p>
            <a:pPr lvl="1"/>
            <a:r>
              <a:rPr lang="en-US" sz="3600" dirty="0"/>
              <a:t> Either a </a:t>
            </a:r>
            <a:r>
              <a:rPr lang="en-US" sz="3600" dirty="0">
                <a:solidFill>
                  <a:schemeClr val="accent1"/>
                </a:solidFill>
              </a:rPr>
              <a:t>private</a:t>
            </a:r>
            <a:r>
              <a:rPr lang="en-US" sz="3600" dirty="0"/>
              <a:t> blockchain</a:t>
            </a:r>
          </a:p>
          <a:p>
            <a:pPr lvl="1"/>
            <a:r>
              <a:rPr lang="en-US" sz="3600" dirty="0"/>
              <a:t> Or a </a:t>
            </a:r>
            <a:r>
              <a:rPr lang="en-US" sz="3600" dirty="0">
                <a:solidFill>
                  <a:schemeClr val="accent1"/>
                </a:solidFill>
              </a:rPr>
              <a:t>database</a:t>
            </a:r>
            <a:r>
              <a:rPr lang="en-US" sz="3600" dirty="0"/>
              <a:t> incorrectly termed as a ”blockchain”</a:t>
            </a:r>
          </a:p>
          <a:p>
            <a:pPr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nodes </a:t>
            </a:r>
          </a:p>
          <a:p>
            <a:pPr lvl="1"/>
            <a:r>
              <a:rPr lang="en-US" dirty="0"/>
              <a:t>Keep a </a:t>
            </a:r>
            <a:r>
              <a:rPr lang="en-US" dirty="0">
                <a:solidFill>
                  <a:schemeClr val="accent1"/>
                </a:solidFill>
              </a:rPr>
              <a:t>complete</a:t>
            </a:r>
            <a:r>
              <a:rPr lang="en-US" dirty="0"/>
              <a:t> copy of the blockchain. </a:t>
            </a:r>
          </a:p>
          <a:p>
            <a:r>
              <a:rPr lang="en-US" sz="3200" dirty="0"/>
              <a:t>Miners in a network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Create new blocks </a:t>
            </a:r>
            <a:r>
              <a:rPr lang="en-US" dirty="0"/>
              <a:t>by running specialized hardware (ASIC) to solve the Proof-of-Work algorithm</a:t>
            </a:r>
          </a:p>
          <a:p>
            <a:r>
              <a:rPr lang="en-US" sz="3200" dirty="0"/>
              <a:t>Simplified Payment Verification (SPV)</a:t>
            </a:r>
          </a:p>
          <a:p>
            <a:pPr lvl="1"/>
            <a:r>
              <a:rPr lang="en-US" dirty="0"/>
              <a:t>SPV nodes </a:t>
            </a:r>
            <a:r>
              <a:rPr lang="en-US" dirty="0">
                <a:solidFill>
                  <a:schemeClr val="accent1"/>
                </a:solidFill>
              </a:rPr>
              <a:t>don’t have all transactions </a:t>
            </a:r>
            <a:r>
              <a:rPr lang="en-US" dirty="0"/>
              <a:t>and do not download full blocks, </a:t>
            </a:r>
            <a:r>
              <a:rPr lang="en-US" dirty="0">
                <a:solidFill>
                  <a:schemeClr val="accent1"/>
                </a:solidFill>
              </a:rPr>
              <a:t>just block headers</a:t>
            </a:r>
            <a:r>
              <a:rPr lang="en-US" dirty="0"/>
              <a:t>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(3)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fundamental problem in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of multi-agent systems. </a:t>
            </a:r>
          </a:p>
          <a:p>
            <a:r>
              <a:rPr lang="en-US" dirty="0"/>
              <a:t>In most cases represented by BFT problem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408612" y="41910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Oval 5"/>
          <p:cNvSpPr/>
          <p:nvPr/>
        </p:nvSpPr>
        <p:spPr>
          <a:xfrm>
            <a:off x="5522912" y="2667000"/>
            <a:ext cx="11430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TextBox 6"/>
          <p:cNvSpPr txBox="1"/>
          <p:nvPr/>
        </p:nvSpPr>
        <p:spPr>
          <a:xfrm>
            <a:off x="5789612" y="2895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G1</a:t>
            </a:r>
            <a:endParaRPr lang="bg-BG" sz="2800" dirty="0"/>
          </a:p>
        </p:txBody>
      </p:sp>
      <p:sp>
        <p:nvSpPr>
          <p:cNvPr id="8" name="Oval 7"/>
          <p:cNvSpPr/>
          <p:nvPr/>
        </p:nvSpPr>
        <p:spPr>
          <a:xfrm>
            <a:off x="3351212" y="5105400"/>
            <a:ext cx="11430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Oval 8"/>
          <p:cNvSpPr/>
          <p:nvPr/>
        </p:nvSpPr>
        <p:spPr>
          <a:xfrm>
            <a:off x="7694612" y="5181600"/>
            <a:ext cx="1143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3503612" y="5334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G2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3212" y="5410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G3</a:t>
            </a:r>
            <a:endParaRPr lang="bg-BG" sz="2800" dirty="0"/>
          </a:p>
        </p:txBody>
      </p:sp>
      <p:sp>
        <p:nvSpPr>
          <p:cNvPr id="14" name="Right Arrow 13"/>
          <p:cNvSpPr/>
          <p:nvPr/>
        </p:nvSpPr>
        <p:spPr>
          <a:xfrm rot="2958462">
            <a:off x="6414148" y="4114234"/>
            <a:ext cx="1928705" cy="1803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Right Arrow 14"/>
          <p:cNvSpPr/>
          <p:nvPr/>
        </p:nvSpPr>
        <p:spPr>
          <a:xfrm rot="8093039">
            <a:off x="3817055" y="4085745"/>
            <a:ext cx="1928705" cy="1803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Box 15"/>
          <p:cNvSpPr txBox="1"/>
          <p:nvPr/>
        </p:nvSpPr>
        <p:spPr>
          <a:xfrm>
            <a:off x="5484812" y="4419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city</a:t>
            </a:r>
            <a:endParaRPr lang="bg-BG" sz="2800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5180012" y="5638800"/>
            <a:ext cx="1928705" cy="1803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579812" y="36576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attack</a:t>
            </a:r>
            <a:endParaRPr lang="bg-BG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466012" y="3657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attack</a:t>
            </a:r>
            <a:endParaRPr lang="bg-BG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561012" y="6019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retreat</a:t>
            </a:r>
            <a:endParaRPr lang="bg-BG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7812" y="5334000"/>
            <a:ext cx="381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/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 The consensus protocol does two things: </a:t>
            </a:r>
          </a:p>
          <a:p>
            <a:pPr lvl="1"/>
            <a:r>
              <a:rPr lang="en-US" dirty="0"/>
              <a:t>ensures that the next block in a blockchain is the one and only version of the truth</a:t>
            </a:r>
          </a:p>
          <a:p>
            <a:pPr lvl="1"/>
            <a:r>
              <a:rPr lang="en-US" dirty="0"/>
              <a:t>keeps powerful adversaries from derailing the system and successfully forking the chain</a:t>
            </a:r>
          </a:p>
          <a:p>
            <a:r>
              <a:rPr lang="en-US" sz="3200" dirty="0"/>
              <a:t>Currently, in </a:t>
            </a:r>
            <a:r>
              <a:rPr lang="en-US" sz="3200" dirty="0" err="1"/>
              <a:t>Bitcoin</a:t>
            </a:r>
            <a:r>
              <a:rPr lang="en-US" sz="3200" dirty="0"/>
              <a:t>, the SHA256 hashing must produce a sequence starting with 18 zeros. The number of zeros is set by the difficulty. </a:t>
            </a:r>
          </a:p>
          <a:p>
            <a:r>
              <a:rPr lang="en-US" sz="3200" dirty="0"/>
              <a:t> What are the chances to have a hash starting with 0? And 2^n - for every subsequent zero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B-Chain-Intro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Ledger</a:t>
            </a:r>
          </a:p>
          <a:p>
            <a:r>
              <a:rPr lang="en-US" dirty="0"/>
              <a:t>Smart Contract</a:t>
            </a:r>
          </a:p>
          <a:p>
            <a:r>
              <a:rPr lang="en-US" dirty="0"/>
              <a:t>Peer Network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Systems Management</a:t>
            </a:r>
          </a:p>
          <a:p>
            <a:r>
              <a:rPr lang="en-US" dirty="0"/>
              <a:t>Wallet</a:t>
            </a:r>
          </a:p>
          <a:p>
            <a:r>
              <a:rPr lang="en-US" dirty="0"/>
              <a:t>Systems Integration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Blockchain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central authority</a:t>
            </a:r>
          </a:p>
          <a:p>
            <a:r>
              <a:rPr lang="en-US" dirty="0"/>
              <a:t>Anyone can:</a:t>
            </a:r>
          </a:p>
          <a:p>
            <a:pPr lvl="1"/>
            <a:r>
              <a:rPr lang="en-US" sz="3400" dirty="0"/>
              <a:t>Read</a:t>
            </a:r>
          </a:p>
          <a:p>
            <a:pPr lvl="1"/>
            <a:r>
              <a:rPr lang="en-US" sz="3400" dirty="0"/>
              <a:t>Write </a:t>
            </a:r>
          </a:p>
          <a:p>
            <a:pPr lvl="1"/>
            <a:r>
              <a:rPr lang="en-US" sz="3400" dirty="0"/>
              <a:t>Verify transactions by participating in the consensus mechanism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Blockchains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dirty="0" err="1"/>
              <a:t>permissioned</a:t>
            </a:r>
            <a:endParaRPr lang="en-US" dirty="0"/>
          </a:p>
          <a:p>
            <a:r>
              <a:rPr lang="en-US" dirty="0"/>
              <a:t>Write permissions are centralized</a:t>
            </a:r>
          </a:p>
          <a:p>
            <a:pPr lvl="1"/>
            <a:r>
              <a:rPr lang="en-US" dirty="0"/>
              <a:t>Single person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Group</a:t>
            </a:r>
          </a:p>
          <a:p>
            <a:r>
              <a:rPr lang="en-US" dirty="0"/>
              <a:t>Read access could be restricted</a:t>
            </a:r>
          </a:p>
          <a:p>
            <a:pPr lvl="1"/>
            <a:r>
              <a:rPr lang="en-US" dirty="0"/>
              <a:t>Could be granted to outside people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Blockchains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Hybrids between public and private ones</a:t>
            </a:r>
          </a:p>
          <a:p>
            <a:r>
              <a:rPr lang="en-US" dirty="0"/>
              <a:t>No central authority</a:t>
            </a:r>
          </a:p>
          <a:p>
            <a:r>
              <a:rPr lang="en-US" dirty="0"/>
              <a:t>Only selected participants can </a:t>
            </a:r>
            <a:r>
              <a:rPr lang="en-US" b="1" dirty="0">
                <a:solidFill>
                  <a:schemeClr val="accent1"/>
                </a:solidFill>
              </a:rPr>
              <a:t>write or verify transactions</a:t>
            </a:r>
            <a:r>
              <a:rPr lang="en-US" dirty="0"/>
              <a:t>.</a:t>
            </a:r>
          </a:p>
          <a:p>
            <a:r>
              <a:rPr lang="en-US" dirty="0"/>
              <a:t>Read access can be public or not.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 Blockchains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  <a:endParaRPr lang="bg-BG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95479"/>
              </p:ext>
            </p:extLst>
          </p:nvPr>
        </p:nvGraphicFramePr>
        <p:xfrm>
          <a:off x="874712" y="1981200"/>
          <a:ext cx="10439400" cy="822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Type</a:t>
                      </a:r>
                      <a:r>
                        <a:rPr lang="en-US" baseline="0" dirty="0"/>
                        <a:t>     property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</a:t>
                      </a:r>
                    </a:p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Hybrid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34729"/>
              </p:ext>
            </p:extLst>
          </p:nvPr>
        </p:nvGraphicFramePr>
        <p:xfrm>
          <a:off x="874712" y="2895600"/>
          <a:ext cx="10439402" cy="45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Permissioned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62452"/>
              </p:ext>
            </p:extLst>
          </p:nvPr>
        </p:nvGraphicFramePr>
        <p:xfrm>
          <a:off x="874712" y="3352800"/>
          <a:ext cx="104394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Partially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47595"/>
              </p:ext>
            </p:extLst>
          </p:nvPr>
        </p:nvGraphicFramePr>
        <p:xfrm>
          <a:off x="874712" y="3810000"/>
          <a:ext cx="10439402" cy="45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Trustless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09749"/>
              </p:ext>
            </p:extLst>
          </p:nvPr>
        </p:nvGraphicFramePr>
        <p:xfrm>
          <a:off x="874712" y="4267200"/>
          <a:ext cx="104394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15382"/>
              </p:ext>
            </p:extLst>
          </p:nvPr>
        </p:nvGraphicFramePr>
        <p:xfrm>
          <a:off x="874712" y="4724400"/>
          <a:ext cx="10439402" cy="45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BTC, ETH, etc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 use case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use case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48109"/>
              </p:ext>
            </p:extLst>
          </p:nvPr>
        </p:nvGraphicFramePr>
        <p:xfrm>
          <a:off x="874712" y="5181600"/>
          <a:ext cx="104394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PoW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PoS</a:t>
                      </a:r>
                      <a:r>
                        <a:rPr lang="en-US" baseline="0" dirty="0"/>
                        <a:t>, Native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Native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Applications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web (onion protocol)</a:t>
            </a:r>
          </a:p>
          <a:p>
            <a:pPr lvl="1"/>
            <a:r>
              <a:rPr lang="en-US" dirty="0"/>
              <a:t>Developed in mid ’90s</a:t>
            </a:r>
          </a:p>
          <a:p>
            <a:pPr lvl="1"/>
            <a:r>
              <a:rPr lang="en-US" dirty="0"/>
              <a:t>Boomed in 2012 and 2013 with Silk Road</a:t>
            </a:r>
          </a:p>
          <a:p>
            <a:r>
              <a:rPr lang="en-US" dirty="0"/>
              <a:t>Terrorist funding</a:t>
            </a:r>
          </a:p>
          <a:p>
            <a:r>
              <a:rPr lang="en-US" dirty="0"/>
              <a:t>Money laundering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</a:t>
            </a:r>
            <a:endParaRPr lang="bg-BG" dirty="0"/>
          </a:p>
        </p:txBody>
      </p:sp>
      <p:pic>
        <p:nvPicPr>
          <p:cNvPr id="5" name="Picture 4" descr="33op4ib.jpg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rcRect l="25871" r="24111"/>
          <a:stretch>
            <a:fillRect/>
          </a:stretch>
        </p:blipFill>
        <p:spPr>
          <a:xfrm>
            <a:off x="8685212" y="1905000"/>
            <a:ext cx="3048000" cy="3427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3700012" y="4491201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shipment of goods</a:t>
            </a:r>
          </a:p>
          <a:p>
            <a:r>
              <a:rPr lang="en-US" dirty="0"/>
              <a:t>Guarantee arrival and processing</a:t>
            </a:r>
          </a:p>
          <a:p>
            <a:r>
              <a:rPr lang="en-US" dirty="0"/>
              <a:t>Streamline payment processes</a:t>
            </a:r>
          </a:p>
          <a:p>
            <a:r>
              <a:rPr lang="en-US" dirty="0"/>
              <a:t>Improve inventory management</a:t>
            </a:r>
          </a:p>
          <a:p>
            <a:r>
              <a:rPr lang="en-US" dirty="0"/>
              <a:t>IBM &amp; </a:t>
            </a:r>
            <a:r>
              <a:rPr lang="en-US" dirty="0" err="1"/>
              <a:t>Maersk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E3BDCB-E66C-4ACE-B5A4-612CC3C7F13F}"/>
              </a:ext>
            </a:extLst>
          </p:cNvPr>
          <p:cNvGrpSpPr/>
          <p:nvPr/>
        </p:nvGrpSpPr>
        <p:grpSpPr>
          <a:xfrm>
            <a:off x="7770812" y="3884192"/>
            <a:ext cx="2820987" cy="1410494"/>
            <a:chOff x="8646317" y="1484864"/>
            <a:chExt cx="2820987" cy="1410494"/>
          </a:xfrm>
        </p:grpSpPr>
        <p:pic>
          <p:nvPicPr>
            <p:cNvPr id="5" name="Picture 4" descr="truck-39103_640.pn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46317" y="1484864"/>
              <a:ext cx="2820987" cy="1410494"/>
            </a:xfrm>
            <a:prstGeom prst="rect">
              <a:avLst/>
            </a:prstGeom>
          </p:spPr>
        </p:pic>
        <p:pic>
          <p:nvPicPr>
            <p:cNvPr id="6" name="Picture 5" descr="bitcoi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9611" y="1732911"/>
              <a:ext cx="457200" cy="457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 process automation</a:t>
            </a:r>
          </a:p>
          <a:p>
            <a:r>
              <a:rPr lang="en-US" dirty="0"/>
              <a:t>Trigger-based processes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Condition</a:t>
            </a:r>
          </a:p>
          <a:p>
            <a:r>
              <a:rPr lang="en-US" dirty="0"/>
              <a:t>Data insights</a:t>
            </a:r>
          </a:p>
          <a:p>
            <a:r>
              <a:rPr lang="en-US" dirty="0"/>
              <a:t>IBM, MetLife and </a:t>
            </a:r>
            <a:r>
              <a:rPr lang="en-US" dirty="0" err="1"/>
              <a:t>Majesco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	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45D02E-275C-4F32-B092-D7E8A57BA31E}"/>
              </a:ext>
            </a:extLst>
          </p:cNvPr>
          <p:cNvGrpSpPr/>
          <p:nvPr/>
        </p:nvGrpSpPr>
        <p:grpSpPr>
          <a:xfrm>
            <a:off x="7694612" y="3276600"/>
            <a:ext cx="2743200" cy="2743200"/>
            <a:chOff x="9252034" y="990600"/>
            <a:chExt cx="2743200" cy="2743200"/>
          </a:xfrm>
        </p:grpSpPr>
        <p:pic>
          <p:nvPicPr>
            <p:cNvPr id="5" name="Picture 4" descr="screen-1318354_960_720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52034" y="990600"/>
              <a:ext cx="2743200" cy="2743200"/>
            </a:xfrm>
            <a:prstGeom prst="rect">
              <a:avLst/>
            </a:prstGeom>
          </p:spPr>
        </p:pic>
        <p:pic>
          <p:nvPicPr>
            <p:cNvPr id="6" name="Picture 5" descr="bitcoi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8834" y="1600200"/>
              <a:ext cx="609600" cy="609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6502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1212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8475" y="1981200"/>
            <a:ext cx="1719221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that feeds data to smart contracts</a:t>
            </a:r>
          </a:p>
          <a:p>
            <a:r>
              <a:rPr lang="en-US" dirty="0"/>
              <a:t>In most cases it is off chain</a:t>
            </a:r>
          </a:p>
          <a:p>
            <a:r>
              <a:rPr lang="en-US" dirty="0"/>
              <a:t>Enables smart contract interaction with real-world data</a:t>
            </a:r>
          </a:p>
          <a:p>
            <a:r>
              <a:rPr lang="en-US" dirty="0"/>
              <a:t>Prediction markets</a:t>
            </a:r>
          </a:p>
          <a:p>
            <a:r>
              <a:rPr lang="en-US" dirty="0" err="1"/>
              <a:t>Oraclize</a:t>
            </a:r>
            <a:r>
              <a:rPr lang="en-US" dirty="0"/>
              <a:t>, </a:t>
            </a:r>
            <a:r>
              <a:rPr lang="en-US" dirty="0" err="1"/>
              <a:t>Aeternity</a:t>
            </a:r>
            <a:r>
              <a:rPr lang="en-US" dirty="0"/>
              <a:t>, Augur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Oracles</a:t>
            </a:r>
            <a:endParaRPr lang="bg-BG" dirty="0"/>
          </a:p>
        </p:txBody>
      </p:sp>
      <p:pic>
        <p:nvPicPr>
          <p:cNvPr id="5" name="Picture 4" descr="2000px-Blackbox.svg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72265" y="5029200"/>
            <a:ext cx="7841118" cy="136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DAOs</a:t>
            </a:r>
          </a:p>
          <a:p>
            <a:r>
              <a:rPr lang="en-US" dirty="0"/>
              <a:t>Blockchain digital identity</a:t>
            </a:r>
          </a:p>
          <a:p>
            <a:r>
              <a:rPr lang="en-US" dirty="0"/>
              <a:t>Election systems replicated on the blockchain </a:t>
            </a:r>
          </a:p>
          <a:p>
            <a:pPr lvl="1"/>
            <a:r>
              <a:rPr lang="en-US" dirty="0"/>
              <a:t>Proportional vote</a:t>
            </a:r>
          </a:p>
          <a:p>
            <a:pPr lvl="1"/>
            <a:r>
              <a:rPr lang="en-US" dirty="0"/>
              <a:t>Majority vote</a:t>
            </a:r>
          </a:p>
          <a:p>
            <a:r>
              <a:rPr lang="en-US" dirty="0"/>
              <a:t>Digital identity</a:t>
            </a:r>
          </a:p>
          <a:p>
            <a:r>
              <a:rPr lang="en-US" dirty="0"/>
              <a:t>Immutable, crime resistant, transparent</a:t>
            </a:r>
          </a:p>
          <a:p>
            <a:pPr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</a:t>
            </a:r>
            <a:endParaRPr lang="bg-BG" dirty="0"/>
          </a:p>
        </p:txBody>
      </p:sp>
      <p:pic>
        <p:nvPicPr>
          <p:cNvPr id="5" name="Picture 4" descr="check-box-1294836_640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47212" y="2895600"/>
            <a:ext cx="1882745" cy="1744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On-chain business logic </a:t>
            </a:r>
          </a:p>
          <a:p>
            <a:r>
              <a:rPr lang="en-US" dirty="0"/>
              <a:t>Off-chain data</a:t>
            </a:r>
          </a:p>
          <a:p>
            <a:r>
              <a:rPr lang="en-US" dirty="0"/>
              <a:t>Pay-per-read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  <a:endParaRPr lang="bg-BG" dirty="0"/>
          </a:p>
        </p:txBody>
      </p:sp>
      <p:pic>
        <p:nvPicPr>
          <p:cNvPr id="6" name="Picture 5" descr="cabinet-2027377_640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47012" y="3276600"/>
            <a:ext cx="2086332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blockchains</a:t>
            </a:r>
          </a:p>
          <a:p>
            <a:pPr lvl="1"/>
            <a:r>
              <a:rPr lang="en-US" dirty="0"/>
              <a:t>In parallel to </a:t>
            </a:r>
            <a:r>
              <a:rPr lang="en-US" dirty="0" err="1"/>
              <a:t>bitcoin’s</a:t>
            </a:r>
            <a:r>
              <a:rPr lang="en-US" dirty="0"/>
              <a:t> or other</a:t>
            </a:r>
          </a:p>
          <a:p>
            <a:r>
              <a:rPr lang="en-US" dirty="0"/>
              <a:t>Send crypto to an address on a blockchain</a:t>
            </a:r>
          </a:p>
          <a:p>
            <a:r>
              <a:rPr lang="en-US" dirty="0"/>
              <a:t>The balance of this address is the basis for the </a:t>
            </a:r>
            <a:r>
              <a:rPr lang="en-US" dirty="0" err="1"/>
              <a:t>sidechain</a:t>
            </a:r>
            <a:r>
              <a:rPr lang="en-US" dirty="0"/>
              <a:t>-based token</a:t>
            </a:r>
          </a:p>
          <a:p>
            <a:r>
              <a:rPr lang="en-US" dirty="0"/>
              <a:t>Extend functionality and interoperability </a:t>
            </a:r>
          </a:p>
          <a:p>
            <a:r>
              <a:rPr lang="en-US" dirty="0"/>
              <a:t>Transfer value off-chain</a:t>
            </a:r>
          </a:p>
          <a:p>
            <a:r>
              <a:rPr lang="en-US" dirty="0"/>
              <a:t>Drivechain.info, Elements Project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Sidechains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Sidechains – Example Schema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1979612" y="228600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B1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51212" y="228600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B2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2812" y="228600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B3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18412" y="3810000"/>
            <a:ext cx="7620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DFFFF"/>
                </a:solidFill>
              </a:rPr>
              <a:t>S3</a:t>
            </a:r>
            <a:endParaRPr lang="bg-BG" sz="2800" dirty="0">
              <a:solidFill>
                <a:srgbClr val="FD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70612" y="3810000"/>
            <a:ext cx="7620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DFFFF"/>
                </a:solidFill>
              </a:rPr>
              <a:t>S2</a:t>
            </a:r>
            <a:endParaRPr lang="bg-BG" sz="2800" dirty="0">
              <a:solidFill>
                <a:srgbClr val="FD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22812" y="3810000"/>
            <a:ext cx="7620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DFFFF"/>
                </a:solidFill>
              </a:rPr>
              <a:t>S1</a:t>
            </a:r>
            <a:endParaRPr lang="bg-BG" sz="2800" dirty="0">
              <a:solidFill>
                <a:srgbClr val="FD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18412" y="228600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B5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70612" y="2286000"/>
            <a:ext cx="762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B4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817812" y="2438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2" name="Right Arrow 21"/>
          <p:cNvSpPr/>
          <p:nvPr/>
        </p:nvSpPr>
        <p:spPr>
          <a:xfrm>
            <a:off x="4189412" y="2438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3" name="Right Arrow 22"/>
          <p:cNvSpPr/>
          <p:nvPr/>
        </p:nvSpPr>
        <p:spPr>
          <a:xfrm>
            <a:off x="7085012" y="2438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ight Arrow 23"/>
          <p:cNvSpPr/>
          <p:nvPr/>
        </p:nvSpPr>
        <p:spPr>
          <a:xfrm>
            <a:off x="5637212" y="2438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5" name="Down Arrow 24"/>
          <p:cNvSpPr/>
          <p:nvPr/>
        </p:nvSpPr>
        <p:spPr>
          <a:xfrm>
            <a:off x="4875212" y="3048000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6" name="Right Arrow 25"/>
          <p:cNvSpPr/>
          <p:nvPr/>
        </p:nvSpPr>
        <p:spPr>
          <a:xfrm>
            <a:off x="5637212" y="3962400"/>
            <a:ext cx="457200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Right Arrow 26"/>
          <p:cNvSpPr/>
          <p:nvPr/>
        </p:nvSpPr>
        <p:spPr>
          <a:xfrm>
            <a:off x="7085012" y="3962400"/>
            <a:ext cx="457200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Having in the mind the nature of blockchain, think about:</a:t>
            </a:r>
          </a:p>
          <a:p>
            <a:pPr lvl="1" fontAlgn="base"/>
            <a:r>
              <a:rPr lang="en-US" dirty="0"/>
              <a:t>What happens with the network if access to the Internet stops? </a:t>
            </a:r>
          </a:p>
          <a:p>
            <a:pPr lvl="1" fontAlgn="base">
              <a:buNone/>
            </a:pPr>
            <a:r>
              <a:rPr lang="en-US" dirty="0"/>
              <a:t>What happens to the blockchain? Does it continue to exist?</a:t>
            </a:r>
          </a:p>
          <a:p>
            <a:pPr lvl="1" fontAlgn="base">
              <a:buNone/>
            </a:pPr>
            <a:r>
              <a:rPr lang="en-US" dirty="0"/>
              <a:t>Hint: </a:t>
            </a:r>
            <a:r>
              <a:rPr lang="en-US" dirty="0">
                <a:hlinkClick r:id="rId3" action="ppaction://hlinksldjump"/>
              </a:rPr>
              <a:t>blockchain connectivity</a:t>
            </a:r>
            <a:endParaRPr lang="en-US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hlinkClick r:id="rId3"/>
              </a:rPr>
              <a:t>Nick </a:t>
            </a:r>
            <a:r>
              <a:rPr lang="en-GB" sz="3200" dirty="0" err="1">
                <a:hlinkClick r:id="rId3"/>
              </a:rPr>
              <a:t>Szabo</a:t>
            </a:r>
            <a:r>
              <a:rPr lang="en-GB" sz="3200" dirty="0">
                <a:hlinkClick r:id="rId3"/>
              </a:rPr>
              <a:t> – Money, Blockchains and Social Scalability</a:t>
            </a:r>
          </a:p>
          <a:p>
            <a:pPr lvl="1"/>
            <a:r>
              <a:rPr lang="en-GB" dirty="0"/>
              <a:t>One of </a:t>
            </a:r>
            <a:r>
              <a:rPr lang="en-GB" dirty="0" err="1"/>
              <a:t>Szabo’s</a:t>
            </a:r>
            <a:r>
              <a:rPr lang="en-GB" dirty="0"/>
              <a:t> most recent analysis of the </a:t>
            </a:r>
            <a:r>
              <a:rPr lang="en-GB" dirty="0" err="1"/>
              <a:t>Bitcoin</a:t>
            </a:r>
            <a:r>
              <a:rPr lang="en-GB" dirty="0"/>
              <a:t> system</a:t>
            </a:r>
            <a:endParaRPr lang="en-GB" dirty="0">
              <a:hlinkClick r:id="rId3"/>
            </a:endParaRPr>
          </a:p>
          <a:p>
            <a:r>
              <a:rPr lang="en-GB" sz="3200" dirty="0">
                <a:hlinkClick r:id="rId4"/>
              </a:rPr>
              <a:t>Blockchain Hub – Blockchain Technology</a:t>
            </a:r>
            <a:endParaRPr lang="en-GB" sz="3200" dirty="0"/>
          </a:p>
          <a:p>
            <a:pPr lvl="1"/>
            <a:r>
              <a:rPr lang="en-GB" dirty="0"/>
              <a:t>Short introductory article</a:t>
            </a:r>
          </a:p>
          <a:p>
            <a:r>
              <a:rPr lang="en-US" sz="3200" dirty="0">
                <a:hlinkClick r:id="rId5"/>
              </a:rPr>
              <a:t>Blockchain Hub – Blockchains and Distributed Ledger Technologies</a:t>
            </a:r>
            <a:endParaRPr lang="en-GB" sz="3200" dirty="0"/>
          </a:p>
          <a:p>
            <a:pPr lvl="1"/>
            <a:r>
              <a:rPr lang="en-GB" dirty="0"/>
              <a:t>More on blockchain types</a:t>
            </a:r>
            <a:endParaRPr lang="en-GB" dirty="0">
              <a:hlinkClick r:id="rId6"/>
            </a:endParaRPr>
          </a:p>
          <a:p>
            <a:r>
              <a:rPr lang="en-GB" sz="3200" dirty="0" err="1">
                <a:hlinkClick r:id="rId6"/>
              </a:rPr>
              <a:t>Udemy</a:t>
            </a:r>
            <a:r>
              <a:rPr lang="en-GB" sz="3200" dirty="0">
                <a:hlinkClick r:id="rId6"/>
              </a:rPr>
              <a:t> – Blockchain 101 </a:t>
            </a:r>
            <a:endParaRPr lang="en-GB" sz="3200" dirty="0"/>
          </a:p>
          <a:p>
            <a:pPr lvl="1"/>
            <a:r>
              <a:rPr lang="en-GB" dirty="0"/>
              <a:t>A great overview, delivered by Hudson Jameson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Gavin Wood – Blockchain What and Why</a:t>
            </a:r>
            <a:endParaRPr lang="en-US" sz="3200" dirty="0"/>
          </a:p>
          <a:p>
            <a:pPr lvl="1"/>
            <a:r>
              <a:rPr lang="en-GB" dirty="0"/>
              <a:t>A concise introduction by one of </a:t>
            </a:r>
            <a:r>
              <a:rPr lang="en-GB" dirty="0" err="1"/>
              <a:t>Ethereum’s</a:t>
            </a:r>
            <a:r>
              <a:rPr lang="en-GB" dirty="0"/>
              <a:t> founders</a:t>
            </a:r>
          </a:p>
          <a:p>
            <a:r>
              <a:rPr lang="en-GB" sz="3200" dirty="0">
                <a:hlinkClick r:id="rId3"/>
              </a:rPr>
              <a:t>The Four Layers of the Blockchain</a:t>
            </a:r>
            <a:endParaRPr lang="en-GB" sz="3200" dirty="0"/>
          </a:p>
          <a:p>
            <a:pPr lvl="1"/>
            <a:r>
              <a:rPr lang="en-GB" dirty="0"/>
              <a:t>An analysis that also discusses applications</a:t>
            </a:r>
            <a:endParaRPr lang="en-GB" dirty="0">
              <a:hlinkClick r:id="rId4"/>
            </a:endParaRPr>
          </a:p>
          <a:p>
            <a:r>
              <a:rPr lang="en-GB" sz="3200" dirty="0" err="1">
                <a:hlinkClick r:id="rId4"/>
              </a:rPr>
              <a:t>Blockgeeks</a:t>
            </a:r>
            <a:r>
              <a:rPr lang="en-GB" sz="3200" dirty="0">
                <a:hlinkClick r:id="rId4"/>
              </a:rPr>
              <a:t> – What is Blockchain Technology</a:t>
            </a:r>
            <a:endParaRPr lang="en-GB" sz="3200" dirty="0"/>
          </a:p>
          <a:p>
            <a:pPr lvl="1"/>
            <a:r>
              <a:rPr lang="en-GB" dirty="0"/>
              <a:t>Another introductory article</a:t>
            </a:r>
            <a:endParaRPr lang="en-GB" dirty="0">
              <a:hlinkClick r:id="rId5"/>
            </a:endParaRPr>
          </a:p>
          <a:p>
            <a:r>
              <a:rPr lang="en-GB" sz="3200" dirty="0">
                <a:hlinkClick r:id="rId5"/>
              </a:rPr>
              <a:t>Consensus in Computer Science</a:t>
            </a:r>
            <a:endParaRPr lang="en-GB" sz="3200" dirty="0"/>
          </a:p>
          <a:p>
            <a:pPr lvl="1"/>
            <a:r>
              <a:rPr lang="en-GB" dirty="0"/>
              <a:t>The wiki article on consensus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hlinkClick r:id="rId2"/>
              </a:rPr>
              <a:t>Decoding the Enigma of </a:t>
            </a:r>
            <a:r>
              <a:rPr lang="en-GB" sz="3200" dirty="0" err="1">
                <a:hlinkClick r:id="rId2"/>
              </a:rPr>
              <a:t>Bitcoin</a:t>
            </a:r>
            <a:r>
              <a:rPr lang="en-GB" sz="3200" dirty="0">
                <a:hlinkClick r:id="rId2"/>
              </a:rPr>
              <a:t> Mining</a:t>
            </a:r>
            <a:r>
              <a:rPr lang="en-GB" sz="3200" dirty="0"/>
              <a:t> </a:t>
            </a:r>
          </a:p>
          <a:p>
            <a:pPr lvl="1"/>
            <a:r>
              <a:rPr lang="en-GB" dirty="0"/>
              <a:t>This article focuses on mining and validation</a:t>
            </a:r>
          </a:p>
          <a:p>
            <a:r>
              <a:rPr lang="en-GB" sz="3200" dirty="0">
                <a:hlinkClick r:id="rId3"/>
              </a:rPr>
              <a:t>Mining </a:t>
            </a:r>
            <a:r>
              <a:rPr lang="en-GB" sz="3200" dirty="0" err="1">
                <a:hlinkClick r:id="rId3"/>
              </a:rPr>
              <a:t>Bitcoin</a:t>
            </a:r>
            <a:r>
              <a:rPr lang="en-GB" sz="3200" dirty="0">
                <a:hlinkClick r:id="rId3"/>
              </a:rPr>
              <a:t> with Pencil and Paper</a:t>
            </a:r>
            <a:r>
              <a:rPr lang="en-GB" sz="3200" dirty="0"/>
              <a:t> </a:t>
            </a:r>
          </a:p>
          <a:p>
            <a:pPr lvl="1"/>
            <a:r>
              <a:rPr lang="en-GB" dirty="0"/>
              <a:t>For the more math-oriented - how to calculate hashes by hand</a:t>
            </a:r>
          </a:p>
          <a:p>
            <a:r>
              <a:rPr lang="en-GB" sz="3200" dirty="0">
                <a:hlinkClick r:id="rId4"/>
              </a:rPr>
              <a:t>Tor </a:t>
            </a:r>
            <a:r>
              <a:rPr lang="en-GB" sz="3200" dirty="0" err="1">
                <a:hlinkClick r:id="rId4"/>
              </a:rPr>
              <a:t>Anonimity</a:t>
            </a:r>
            <a:r>
              <a:rPr lang="en-GB" sz="3200" dirty="0">
                <a:hlinkClick r:id="rId4"/>
              </a:rPr>
              <a:t> Network</a:t>
            </a:r>
          </a:p>
          <a:p>
            <a:pPr lvl="1"/>
            <a:r>
              <a:rPr lang="en-GB" dirty="0"/>
              <a:t>The wiki article on the Tor Network</a:t>
            </a:r>
            <a:endParaRPr lang="en-GB" dirty="0">
              <a:hlinkClick r:id="rId4"/>
            </a:endParaRPr>
          </a:p>
          <a:p>
            <a:r>
              <a:rPr lang="en-GB" sz="3200" dirty="0" err="1">
                <a:hlinkClick r:id="rId5"/>
              </a:rPr>
              <a:t>SoftUni</a:t>
            </a:r>
            <a:r>
              <a:rPr lang="en-GB" sz="3200" dirty="0">
                <a:hlinkClick r:id="rId5"/>
              </a:rPr>
              <a:t> Blockchain </a:t>
            </a:r>
            <a:r>
              <a:rPr lang="en-GB" sz="3200" dirty="0" err="1">
                <a:hlinkClick r:id="rId5"/>
              </a:rPr>
              <a:t>Meetup</a:t>
            </a:r>
            <a:r>
              <a:rPr lang="en-GB" sz="3200" dirty="0">
                <a:hlinkClick r:id="rId5"/>
              </a:rPr>
              <a:t> – November 2017</a:t>
            </a:r>
            <a:endParaRPr lang="en-GB" sz="3200" dirty="0"/>
          </a:p>
          <a:p>
            <a:pPr lvl="1"/>
            <a:r>
              <a:rPr lang="en-GB" dirty="0"/>
              <a:t>Check out the presentations</a:t>
            </a:r>
            <a:endParaRPr lang="en-GB" dirty="0">
              <a:hlinkClick r:id="rId6"/>
            </a:endParaRP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(3)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hlinkClick r:id="rId2"/>
              </a:rPr>
              <a:t>Don </a:t>
            </a:r>
            <a:r>
              <a:rPr lang="en-GB" sz="3200" dirty="0" err="1">
                <a:hlinkClick r:id="rId2"/>
              </a:rPr>
              <a:t>Tapscott</a:t>
            </a:r>
            <a:r>
              <a:rPr lang="en-GB" sz="3200" dirty="0">
                <a:hlinkClick r:id="rId2"/>
              </a:rPr>
              <a:t> – Blockchain Revolution</a:t>
            </a:r>
          </a:p>
          <a:p>
            <a:pPr lvl="1"/>
            <a:r>
              <a:rPr lang="en-GB" dirty="0"/>
              <a:t>One of the definitive books on the topic</a:t>
            </a:r>
            <a:endParaRPr lang="en-GB" dirty="0">
              <a:hlinkClick r:id="rId2"/>
            </a:endParaRPr>
          </a:p>
          <a:p>
            <a:r>
              <a:rPr lang="en-US" sz="3200" dirty="0">
                <a:hlinkClick r:id="rId3"/>
              </a:rPr>
              <a:t>How the Blockchain Is Changing Money and Business</a:t>
            </a:r>
            <a:endParaRPr lang="en-US" sz="3200" dirty="0"/>
          </a:p>
          <a:p>
            <a:pPr lvl="1"/>
            <a:r>
              <a:rPr lang="en-US" dirty="0"/>
              <a:t>A very straightforward explanation of blockchain</a:t>
            </a:r>
          </a:p>
          <a:p>
            <a:r>
              <a:rPr lang="en-GB" sz="3200" dirty="0">
                <a:hlinkClick r:id="rId4"/>
              </a:rPr>
              <a:t>Andreas M. Antonopoulos on YouTube</a:t>
            </a:r>
            <a:endParaRPr lang="en-GB" sz="3200" dirty="0"/>
          </a:p>
          <a:p>
            <a:pPr lvl="1"/>
            <a:r>
              <a:rPr lang="en-GB" dirty="0"/>
              <a:t>What you watch, it is worth it</a:t>
            </a:r>
          </a:p>
          <a:p>
            <a:r>
              <a:rPr lang="en-US" sz="3200" dirty="0">
                <a:hlinkClick r:id="rId5"/>
              </a:rPr>
              <a:t>A collection of important news on </a:t>
            </a:r>
            <a:r>
              <a:rPr lang="en-US" sz="3200" dirty="0" err="1">
                <a:hlinkClick r:id="rId5"/>
              </a:rPr>
              <a:t>Bitcoin</a:t>
            </a:r>
            <a:r>
              <a:rPr lang="en-US" sz="3200" dirty="0">
                <a:hlinkClick r:id="rId5"/>
              </a:rPr>
              <a:t> and blockchain</a:t>
            </a:r>
            <a:endParaRPr lang="en-US" sz="3200" dirty="0"/>
          </a:p>
          <a:p>
            <a:pPr lvl="1"/>
            <a:r>
              <a:rPr lang="en-US" dirty="0"/>
              <a:t>My personal collection</a:t>
            </a:r>
            <a:endParaRPr lang="en-GB" dirty="0"/>
          </a:p>
          <a:p>
            <a:pPr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Further Reading (4)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 History of Blockchain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987F37-D806-4EE5-9D6F-2DBC819796CA}"/>
              </a:ext>
            </a:extLst>
          </p:cNvPr>
          <p:cNvGrpSpPr/>
          <p:nvPr/>
        </p:nvGrpSpPr>
        <p:grpSpPr>
          <a:xfrm>
            <a:off x="3351212" y="1828800"/>
            <a:ext cx="6019800" cy="3030855"/>
            <a:chOff x="379412" y="695369"/>
            <a:chExt cx="6934200" cy="3640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0C82C2-DD92-4609-AC37-3DED02164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" y="695369"/>
              <a:ext cx="6934200" cy="36404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33F980-C8DF-4E4C-A20E-36E686A00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6500">
              <a:off x="1060418" y="1189433"/>
              <a:ext cx="2294667" cy="166633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The roots of the technology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6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Blockchain makes use of a number of well-known technologies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Essentially eliminates the need for a third party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Enables and Internet of Value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Digital ledger – decentralized, provable, immutable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71012" y="3962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5759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Any </a:t>
            </a:r>
            <a:r>
              <a:rPr lang="en-US" sz="3600" dirty="0" err="1"/>
              <a:t>blockchain</a:t>
            </a:r>
            <a:r>
              <a:rPr lang="en-US" sz="3600" dirty="0"/>
              <a:t> consists of data, network and consensus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Public blockchains are common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Private and consortium once are emerging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Every industry or business could benefit from blockchain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BF5D8-96C8-4A3C-B0A6-B8752FBF05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71012" y="3962400"/>
            <a:ext cx="2253081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Blockchain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 cstate="print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 cstate="print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 cstate="print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Computer science scholar</a:t>
            </a:r>
          </a:p>
          <a:p>
            <a:pPr>
              <a:lnSpc>
                <a:spcPct val="100000"/>
              </a:lnSpc>
            </a:pPr>
            <a:r>
              <a:rPr lang="en-US" dirty="0"/>
              <a:t>Gained popularity only after the advent of </a:t>
            </a:r>
            <a:r>
              <a:rPr lang="en-US" dirty="0" err="1"/>
              <a:t>Bitcoin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DFFFF"/>
                </a:solidFill>
              </a:rPr>
              <a:t>Allegedly – he is </a:t>
            </a:r>
            <a:r>
              <a:rPr lang="en-US" dirty="0">
                <a:solidFill>
                  <a:schemeClr val="accent1"/>
                </a:solidFill>
              </a:rPr>
              <a:t>Satoshi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Nick </a:t>
            </a:r>
            <a:r>
              <a:rPr lang="en-US" dirty="0" err="1"/>
              <a:t>Szabo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0976" y="4591883"/>
            <a:ext cx="794284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3200" b="1" i="1" dirty="0"/>
              <a:t>“Trusted third parties are security holes.”</a:t>
            </a:r>
            <a:r>
              <a:rPr lang="en-US" sz="3200" dirty="0"/>
              <a:t> </a:t>
            </a:r>
          </a:p>
          <a:p>
            <a:pPr lvl="1" algn="r"/>
            <a:r>
              <a:rPr lang="en-US" sz="3200" i="1" dirty="0"/>
              <a:t>	– Nick </a:t>
            </a:r>
            <a:r>
              <a:rPr lang="en-US" sz="3200" i="1" dirty="0" err="1"/>
              <a:t>Szabo</a:t>
            </a:r>
            <a:endParaRPr lang="en-US" sz="3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7635" t="2947" r="10127" b="5709"/>
          <a:stretch>
            <a:fillRect/>
          </a:stretch>
        </p:blipFill>
        <p:spPr bwMode="auto">
          <a:xfrm>
            <a:off x="8681357" y="2695554"/>
            <a:ext cx="3099466" cy="297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 the gold standard</a:t>
            </a:r>
          </a:p>
          <a:p>
            <a:r>
              <a:rPr lang="en-US" dirty="0"/>
              <a:t>Money is inherently flawed</a:t>
            </a:r>
          </a:p>
          <a:p>
            <a:pPr lvl="1"/>
            <a:r>
              <a:rPr lang="en-US" dirty="0"/>
              <a:t>Its value depends on third party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Gold – Definition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A public string of bits, the "challenge string," is created (see step 5).</a:t>
            </a:r>
          </a:p>
          <a:p>
            <a:r>
              <a:rPr lang="en-US" dirty="0"/>
              <a:t>2) Alice on her computer generates the proof of work string from the challenge bits using a benchmark function.</a:t>
            </a:r>
          </a:p>
          <a:p>
            <a:r>
              <a:rPr lang="en-US" dirty="0"/>
              <a:t>3) The proof of work is </a:t>
            </a:r>
            <a:r>
              <a:rPr lang="en-US" b="1" dirty="0">
                <a:solidFill>
                  <a:schemeClr val="accent1"/>
                </a:solidFill>
              </a:rPr>
              <a:t>securely </a:t>
            </a:r>
            <a:r>
              <a:rPr lang="en-US" b="1" dirty="0" err="1">
                <a:solidFill>
                  <a:schemeClr val="accent1"/>
                </a:solidFill>
              </a:rPr>
              <a:t>timestamped</a:t>
            </a:r>
            <a:r>
              <a:rPr lang="en-US" dirty="0">
                <a:hlinkClick r:id="rId3"/>
              </a:rPr>
              <a:t>.</a:t>
            </a:r>
            <a:r>
              <a:rPr lang="en-US" dirty="0"/>
              <a:t> This should work in a distributed fashion, with several different timestamp services so that no particular timestamp service need be substantially relied on.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Gold – How Does It Work?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4) Alice adds the challenge string and the </a:t>
            </a:r>
            <a:r>
              <a:rPr lang="en-US" dirty="0" err="1"/>
              <a:t>timestamped</a:t>
            </a:r>
            <a:r>
              <a:rPr lang="en-US" dirty="0"/>
              <a:t> proof of work string to a </a:t>
            </a:r>
            <a:r>
              <a:rPr lang="en-US" dirty="0">
                <a:solidFill>
                  <a:schemeClr val="accent1"/>
                </a:solidFill>
              </a:rPr>
              <a:t>distributed property title registry </a:t>
            </a:r>
            <a:r>
              <a:rPr lang="en-US" dirty="0"/>
              <a:t>for bit gold. Here, too, no single server is substantially relied on to properly operate the registry.</a:t>
            </a:r>
          </a:p>
          <a:p>
            <a:r>
              <a:rPr lang="en-US" dirty="0"/>
              <a:t>5) The last-created string of bit gold provides the challenge bits for the next-created string.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>
              <a:buNone/>
            </a:pPr>
            <a:r>
              <a:rPr lang="en-US" sz="2000" dirty="0">
                <a:hlinkClick r:id="rId3"/>
              </a:rPr>
              <a:t>Source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Gold – How Does It Work?(2)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3656</TotalTime>
  <Words>2182</Words>
  <Application>Microsoft Office PowerPoint</Application>
  <PresentationFormat>Custom</PresentationFormat>
  <Paragraphs>478</Paragraphs>
  <Slides>53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 16x9</vt:lpstr>
      <vt:lpstr>Introduction to Blockchain</vt:lpstr>
      <vt:lpstr>Table of Contents</vt:lpstr>
      <vt:lpstr>Questions</vt:lpstr>
      <vt:lpstr>Learn to Search in Internet</vt:lpstr>
      <vt:lpstr>A History of Blockchain</vt:lpstr>
      <vt:lpstr>Nick Szabo</vt:lpstr>
      <vt:lpstr>Bit Gold – Definition</vt:lpstr>
      <vt:lpstr>Bit Gold – How Does It Work?</vt:lpstr>
      <vt:lpstr>Bit Gold – How Does It Work?(2)</vt:lpstr>
      <vt:lpstr>Bit Gold – How Does It Work?(3)</vt:lpstr>
      <vt:lpstr>Core Blockchain Knowledge</vt:lpstr>
      <vt:lpstr>Definition</vt:lpstr>
      <vt:lpstr>Underlying Technologies</vt:lpstr>
      <vt:lpstr>Features</vt:lpstr>
      <vt:lpstr>Features (2)</vt:lpstr>
      <vt:lpstr>Achievement</vt:lpstr>
      <vt:lpstr>Structure </vt:lpstr>
      <vt:lpstr>Technical Aspects</vt:lpstr>
      <vt:lpstr>Block Relation</vt:lpstr>
      <vt:lpstr>The Essence</vt:lpstr>
      <vt:lpstr>Digital Ledger</vt:lpstr>
      <vt:lpstr>Data Layer</vt:lpstr>
      <vt:lpstr>Data Layer  - Terminology</vt:lpstr>
      <vt:lpstr>Data - Connectivity</vt:lpstr>
      <vt:lpstr>Network Layer</vt:lpstr>
      <vt:lpstr>Network Layer (2)</vt:lpstr>
      <vt:lpstr>Network Layer (3)</vt:lpstr>
      <vt:lpstr>Consensus</vt:lpstr>
      <vt:lpstr>Consensus (2)</vt:lpstr>
      <vt:lpstr>Components</vt:lpstr>
      <vt:lpstr>Types of Blockchain</vt:lpstr>
      <vt:lpstr>Public Blockchains</vt:lpstr>
      <vt:lpstr>Private Blockchains</vt:lpstr>
      <vt:lpstr>Consortium Blockchains</vt:lpstr>
      <vt:lpstr>Compare</vt:lpstr>
      <vt:lpstr>Blockchain Applications</vt:lpstr>
      <vt:lpstr>Legal Issues</vt:lpstr>
      <vt:lpstr>Supply Chain</vt:lpstr>
      <vt:lpstr>Insurance </vt:lpstr>
      <vt:lpstr>Oracles</vt:lpstr>
      <vt:lpstr>Voting</vt:lpstr>
      <vt:lpstr>Data access</vt:lpstr>
      <vt:lpstr>Sidechains</vt:lpstr>
      <vt:lpstr>Sidechains – Example Schema</vt:lpstr>
      <vt:lpstr>Homework</vt:lpstr>
      <vt:lpstr>Sources and Further Reading</vt:lpstr>
      <vt:lpstr>Sources and Further Reading (2)</vt:lpstr>
      <vt:lpstr>Sources and Further Reading (3)</vt:lpstr>
      <vt:lpstr>Sources and Further Reading (4)</vt:lpstr>
      <vt:lpstr>Summary</vt:lpstr>
      <vt:lpstr>Summary (2)</vt:lpstr>
      <vt:lpstr>Introduction to Blockchain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Pavel Ivanov</cp:lastModifiedBy>
  <cp:revision>206</cp:revision>
  <dcterms:created xsi:type="dcterms:W3CDTF">2014-01-02T17:00:34Z</dcterms:created>
  <dcterms:modified xsi:type="dcterms:W3CDTF">2018-01-26T15:07:15Z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