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276" r:id="rId4"/>
    <p:sldId id="353" r:id="rId5"/>
    <p:sldId id="412" r:id="rId6"/>
    <p:sldId id="528" r:id="rId7"/>
    <p:sldId id="529" r:id="rId8"/>
    <p:sldId id="503" r:id="rId9"/>
    <p:sldId id="514" r:id="rId10"/>
    <p:sldId id="554" r:id="rId11"/>
    <p:sldId id="540" r:id="rId12"/>
    <p:sldId id="518" r:id="rId13"/>
    <p:sldId id="505" r:id="rId14"/>
    <p:sldId id="510" r:id="rId15"/>
    <p:sldId id="542" r:id="rId16"/>
    <p:sldId id="543" r:id="rId17"/>
    <p:sldId id="544" r:id="rId18"/>
    <p:sldId id="545" r:id="rId19"/>
    <p:sldId id="524" r:id="rId20"/>
    <p:sldId id="525" r:id="rId21"/>
    <p:sldId id="547" r:id="rId22"/>
    <p:sldId id="494" r:id="rId23"/>
    <p:sldId id="495" r:id="rId24"/>
    <p:sldId id="548" r:id="rId25"/>
    <p:sldId id="521" r:id="rId26"/>
    <p:sldId id="555" r:id="rId27"/>
    <p:sldId id="546" r:id="rId28"/>
    <p:sldId id="556" r:id="rId29"/>
    <p:sldId id="557" r:id="rId30"/>
    <p:sldId id="497" r:id="rId31"/>
    <p:sldId id="498" r:id="rId32"/>
    <p:sldId id="499" r:id="rId33"/>
    <p:sldId id="549" r:id="rId34"/>
    <p:sldId id="551" r:id="rId35"/>
    <p:sldId id="552" r:id="rId36"/>
    <p:sldId id="550" r:id="rId37"/>
    <p:sldId id="558" r:id="rId38"/>
    <p:sldId id="559" r:id="rId39"/>
    <p:sldId id="530" r:id="rId40"/>
    <p:sldId id="532" r:id="rId41"/>
    <p:sldId id="537" r:id="rId42"/>
    <p:sldId id="538" r:id="rId43"/>
    <p:sldId id="539" r:id="rId44"/>
    <p:sldId id="533" r:id="rId45"/>
    <p:sldId id="534" r:id="rId46"/>
    <p:sldId id="531" r:id="rId47"/>
    <p:sldId id="553" r:id="rId48"/>
    <p:sldId id="527" r:id="rId49"/>
    <p:sldId id="349" r:id="rId50"/>
    <p:sldId id="398" r:id="rId51"/>
    <p:sldId id="399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Functions" id="{CBDEB87B-FAB4-4181-B237-4F40BC728450}">
          <p14:sldIdLst>
            <p14:sldId id="353"/>
            <p14:sldId id="412"/>
            <p14:sldId id="528"/>
            <p14:sldId id="529"/>
            <p14:sldId id="503"/>
            <p14:sldId id="514"/>
            <p14:sldId id="554"/>
            <p14:sldId id="540"/>
            <p14:sldId id="518"/>
            <p14:sldId id="505"/>
            <p14:sldId id="510"/>
          </p14:sldIdLst>
        </p14:section>
        <p14:section name="Events" id="{F91528E4-AE79-4F8A-97DB-D0C45E40AB23}">
          <p14:sldIdLst>
            <p14:sldId id="542"/>
            <p14:sldId id="543"/>
            <p14:sldId id="544"/>
            <p14:sldId id="545"/>
            <p14:sldId id="524"/>
            <p14:sldId id="525"/>
          </p14:sldIdLst>
        </p14:section>
        <p14:section name="Time and Ether Units" id="{26F3F1E7-EFF3-4F09-8B3B-42AD03A05960}">
          <p14:sldIdLst>
            <p14:sldId id="547"/>
            <p14:sldId id="494"/>
            <p14:sldId id="495"/>
          </p14:sldIdLst>
        </p14:section>
        <p14:section name="Special Variables and Functions" id="{6DFF18E0-06DA-4D1D-BC43-5ECC1629A121}">
          <p14:sldIdLst>
            <p14:sldId id="548"/>
            <p14:sldId id="521"/>
            <p14:sldId id="555"/>
            <p14:sldId id="546"/>
            <p14:sldId id="556"/>
            <p14:sldId id="557"/>
          </p14:sldIdLst>
        </p14:section>
        <p14:section name="Error Handling" id="{E14C8648-DF51-4623-9E73-EF319FF2DE28}">
          <p14:sldIdLst>
            <p14:sldId id="497"/>
            <p14:sldId id="498"/>
            <p14:sldId id="499"/>
          </p14:sldIdLst>
        </p14:section>
        <p14:section name="Transfering Funds" id="{4A017D8E-27D3-40A5-9FB3-44908E444ADD}">
          <p14:sldIdLst>
            <p14:sldId id="549"/>
            <p14:sldId id="551"/>
            <p14:sldId id="552"/>
            <p14:sldId id="550"/>
            <p14:sldId id="558"/>
            <p14:sldId id="559"/>
          </p14:sldIdLst>
        </p14:section>
        <p14:section name="Kill Contract" id="{45736136-5455-450A-9497-15E1688B1F34}">
          <p14:sldIdLst>
            <p14:sldId id="530"/>
            <p14:sldId id="532"/>
          </p14:sldIdLst>
        </p14:section>
        <p14:section name="Interaction with Other Contracts" id="{26F2CB06-B06B-40C5-ADD7-3B433B76D5FB}">
          <p14:sldIdLst>
            <p14:sldId id="537"/>
            <p14:sldId id="538"/>
            <p14:sldId id="539"/>
          </p14:sldIdLst>
        </p14:section>
        <p14:section name="Solidity and Assembly" id="{3B540783-BCEC-4E3C-BC82-5A67ADECFE01}">
          <p14:sldIdLst>
            <p14:sldId id="533"/>
            <p14:sldId id="534"/>
            <p14:sldId id="531"/>
          </p14:sldIdLst>
        </p14:section>
        <p14:section name="Libraries" id="{D33471E3-44E0-4100-9B38-0EAA4FE41328}">
          <p14:sldIdLst>
            <p14:sldId id="553"/>
            <p14:sldId id="527"/>
          </p14:sldIdLst>
        </p14:section>
        <p14:section name="Conclusion" id="{10E03AB1-9AA8-4E86-9A64-D741901E50A2}">
          <p14:sldIdLst>
            <p14:sldId id="349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E85C0E"/>
    <a:srgbClr val="1A8AFA"/>
    <a:srgbClr val="B68A0E"/>
    <a:srgbClr val="F29B60"/>
    <a:srgbClr val="FFF0D9"/>
    <a:srgbClr val="FFA72A"/>
    <a:srgbClr val="F0F5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>
      <p:cViewPr varScale="1">
        <p:scale>
          <a:sx n="83" d="100"/>
          <a:sy n="83" d="100"/>
        </p:scale>
        <p:origin x="61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opsten.etherscan.io/tx/0x33029a26d989bc51f748ebce5cd60fb509126c6973010e4a8d4795278fbe982c#eventlo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s://etherconverter.onlin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iomzen/eth-random/blob/v1-candidate/contracts/Random.so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hyperlink" Target="https://github.com/Arachnid/solidity-stringutils/blob/master/strings.sol" TargetMode="Externa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3.png"/><Relationship Id="rId4" Type="http://schemas.openxmlformats.org/officeDocument/2006/relationships/hyperlink" Target="https://etherscan.io/opcode-too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hyperlink" Target="https://github.com/ethpm" TargetMode="External"/><Relationship Id="rId5" Type="http://schemas.openxmlformats.org/officeDocument/2006/relationships/hyperlink" Target="http://truffleframework.com/docs/getting_started/packages-ethpm" TargetMode="External"/><Relationship Id="rId4" Type="http://schemas.openxmlformats.org/officeDocument/2006/relationships/hyperlink" Target="https://github.com/OpenZeppelin/zeppelin-solidity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zeppelin-solidity" TargetMode="External"/><Relationship Id="rId2" Type="http://schemas.openxmlformats.org/officeDocument/2006/relationships/hyperlink" Target="https://solidity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thpm/ethpm-spec" TargetMode="External"/><Relationship Id="rId4" Type="http://schemas.openxmlformats.org/officeDocument/2006/relationships/hyperlink" Target="https://www.ethp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57200"/>
            <a:ext cx="10845156" cy="1183634"/>
          </a:xfrm>
        </p:spPr>
        <p:txBody>
          <a:bodyPr>
            <a:normAutofit/>
          </a:bodyPr>
          <a:lstStyle/>
          <a:p>
            <a:r>
              <a:rPr lang="en-US" dirty="0"/>
              <a:t>Solidity Advanced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36404"/>
            <a:ext cx="10845156" cy="1311301"/>
          </a:xfrm>
        </p:spPr>
        <p:txBody>
          <a:bodyPr>
            <a:normAutofit/>
          </a:bodyPr>
          <a:lstStyle/>
          <a:p>
            <a:r>
              <a:rPr lang="en-US" dirty="0"/>
              <a:t>Functions, Modifiers, Events,</a:t>
            </a:r>
            <a:r>
              <a:rPr lang="bg-BG" dirty="0"/>
              <a:t> </a:t>
            </a:r>
            <a:r>
              <a:rPr lang="en-US" dirty="0"/>
              <a:t>Contract Interactions, Error Handling, Libraries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587875"/>
            <a:ext cx="3187613" cy="525135"/>
          </a:xfrm>
        </p:spPr>
        <p:txBody>
          <a:bodyPr/>
          <a:lstStyle/>
          <a:p>
            <a:r>
              <a:rPr lang="en-US" noProof="1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7" y="5113190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899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8D54C-FF64-4A3E-B20A-B9838216D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412" y="3400943"/>
            <a:ext cx="6469172" cy="29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61B9B-95E3-4AE7-8C67-0D04EF40B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52A74D-CD82-40B9-BC0A-3209D132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"Fallback" Function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EE9A9-EBBE-4D5B-B1F3-79199CEF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233"/>
            <a:ext cx="111870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FallbackContract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public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function() public { x++;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Invoker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callFallback(FallbackContract f) public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f.call(0xabcdef01);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Results in f.x becoming ==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1C9DD0B5-C97E-4899-9264-04FCBF12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373" y="1140688"/>
            <a:ext cx="3870039" cy="1524000"/>
          </a:xfrm>
          <a:prstGeom prst="wedgeRoundRectCallout">
            <a:avLst>
              <a:gd name="adj1" fmla="val -72418"/>
              <a:gd name="adj2" fmla="val 38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fallback function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invoked when no other function is matched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0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Overloading is Supported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26BB2-21EB-4D88-BE09-D1250145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12" y="1524000"/>
            <a:ext cx="110634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FunctionOverloadingExample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sum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(uint a, uint b) public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sum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(uint a, uint b, uint c) public pure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a + b +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70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791797" cy="1110780"/>
          </a:xfrm>
        </p:spPr>
        <p:txBody>
          <a:bodyPr>
            <a:normAutofit/>
          </a:bodyPr>
          <a:lstStyle/>
          <a:p>
            <a:r>
              <a:rPr lang="en-US" dirty="0"/>
              <a:t>Named Arguments in Function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6" y="1243050"/>
            <a:ext cx="10731656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NamedArguments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power(uint val, uint times)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public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(times == 0)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val * power(val, times-1);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powerOf2(uint n)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public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power({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val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2,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times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n});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37A4E09-E9DE-435D-8D0C-CA901404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2" y="2934928"/>
            <a:ext cx="2795489" cy="1066800"/>
          </a:xfrm>
          <a:prstGeom prst="wedgeRoundRectCallout">
            <a:avLst>
              <a:gd name="adj1" fmla="val -74863"/>
              <a:gd name="adj2" fmla="val -55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use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**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6CFCAF9-61F5-4186-83BC-FA63F943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308" y="5469192"/>
            <a:ext cx="3581400" cy="749412"/>
          </a:xfrm>
          <a:prstGeom prst="wedgeRoundRectCallout">
            <a:avLst>
              <a:gd name="adj1" fmla="val -61085"/>
              <a:gd name="adj2" fmla="val -609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arguments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1066800"/>
            <a:ext cx="11804822" cy="1363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Constants are like in other languages, assigned only once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Assigned from an expression constant at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compile time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791797" cy="1110780"/>
          </a:xfrm>
        </p:spPr>
        <p:txBody>
          <a:bodyPr>
            <a:normAutofit/>
          </a:bodyPr>
          <a:lstStyle/>
          <a:p>
            <a:r>
              <a:rPr lang="en-US" dirty="0"/>
              <a:t>Constant State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0" y="2503936"/>
            <a:ext cx="10363202" cy="38774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Constants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x = 32**22 + 8;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string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text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bytes32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myHash = keccak256(text);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size()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pure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uint(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myHash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8033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Events in Solidity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1812" y="5754584"/>
            <a:ext cx="10965423" cy="719034"/>
          </a:xfrm>
        </p:spPr>
        <p:txBody>
          <a:bodyPr/>
          <a:lstStyle/>
          <a:p>
            <a:r>
              <a:rPr lang="en-US" dirty="0"/>
              <a:t>Logging That Something Was Happened</a:t>
            </a:r>
          </a:p>
        </p:txBody>
      </p:sp>
      <p:pic>
        <p:nvPicPr>
          <p:cNvPr id="1026" name="Picture 2" descr="Свързано изображение">
            <a:extLst>
              <a:ext uri="{FF2B5EF4-FFF2-40B4-BE49-F238E27FC236}">
                <a16:creationId xmlns:a16="http://schemas.microsoft.com/office/drawing/2014/main" id="{D77CD87A-781C-4303-B784-D798E112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1" y="1301001"/>
            <a:ext cx="7606665" cy="3194799"/>
          </a:xfrm>
          <a:prstGeom prst="roundRect">
            <a:avLst>
              <a:gd name="adj" fmla="val 10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9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ED33F-2A0B-499D-AD7B-8E6EEE35E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678C-6323-4488-A23D-C47D55E3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03744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dirty="0"/>
              <a:t> in EVM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 structured data </a:t>
            </a:r>
            <a:r>
              <a:rPr lang="en-US" dirty="0"/>
              <a:t>about something happened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"logs"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permanently stored </a:t>
            </a:r>
            <a:r>
              <a:rPr lang="en-US" dirty="0"/>
              <a:t>in the current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DApp</a:t>
            </a:r>
            <a:r>
              <a:rPr lang="en-US" dirty="0"/>
              <a:t> developers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for events </a:t>
            </a:r>
            <a:r>
              <a:rPr lang="en-US" dirty="0"/>
              <a:t>through the Web3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902CB3-9D58-4FBF-A0D4-46C9575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E2ADD-2917-41F5-8D67-2477B13A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6" y="3190680"/>
            <a:ext cx="10731656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EventsExample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Sum(address addr, unit a, uint b);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sum(uint a, uint b)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Sum(msg.sender, a, b);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Invoke the event to log its arguments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a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2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7A41F-30A1-42F8-BA2D-4F6E6C37A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F614-F0DE-472B-9023-86E9A146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stored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logs in the Ethereum blocks</a:t>
            </a:r>
          </a:p>
          <a:p>
            <a:pPr lvl="1"/>
            <a:r>
              <a:rPr lang="en-US" dirty="0"/>
              <a:t>Emitting events costs gas, so be careful</a:t>
            </a:r>
          </a:p>
          <a:p>
            <a:pPr lvl="1"/>
            <a:r>
              <a:rPr lang="en-US" dirty="0"/>
              <a:t>Events are visible from the Remix 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23A25-644E-4B4F-9211-9BB754CD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are Stored in the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269E9-392F-4124-A3C1-943B2BD4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3551589"/>
            <a:ext cx="11433176" cy="19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2555FD-65CE-45F6-A4B2-60DA518A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4406-5BE2-45EB-B4E5-E66A9FAD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Events are part of transactions, visible at </a:t>
            </a:r>
            <a:r>
              <a:rPr lang="en-US" sz="3200" noProof="1"/>
              <a:t>Etherscan</a:t>
            </a:r>
            <a:r>
              <a:rPr lang="en-US" sz="32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BBC63-9321-4CB6-98B6-125FCCEC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are Visible by Anyone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77D0B-9492-4328-AA40-DD9A2E39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28" y="1943676"/>
            <a:ext cx="9992591" cy="4113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10DF0D-0D13-4418-B8A0-F8AEB1BFC468}"/>
              </a:ext>
            </a:extLst>
          </p:cNvPr>
          <p:cNvSpPr/>
          <p:nvPr/>
        </p:nvSpPr>
        <p:spPr>
          <a:xfrm>
            <a:off x="188815" y="6276108"/>
            <a:ext cx="11842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https://ropsten.etherscan.io/tx/0x33029a26d989bc51f748ebce5cd60fb509126c6973010e4a8d4795278fbe982c#eventlog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728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and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1" y="1295400"/>
            <a:ext cx="1094400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ClientReceipt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Deposit(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address indexed _from,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bytes32 indexed _id,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uint _value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deposit(bytes32 _id) public payable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Deposit(msg.sender, _id, msg.value);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4D31DBF-ABE8-4B68-9BF6-77FF16C8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1676400"/>
            <a:ext cx="5029200" cy="1676400"/>
          </a:xfrm>
          <a:prstGeom prst="wedgeRoundRectCallout">
            <a:avLst>
              <a:gd name="adj1" fmla="val -68165"/>
              <a:gd name="adj2" fmla="val -27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The event can be can be traced from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Web3 API </a:t>
            </a:r>
            <a:r>
              <a:rPr lang="en-US" sz="2800" dirty="0"/>
              <a:t>by filtering for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Deposit</a:t>
            </a:r>
            <a:r>
              <a:rPr lang="en-US" sz="2800" dirty="0"/>
              <a:t>" to be called</a:t>
            </a:r>
          </a:p>
        </p:txBody>
      </p:sp>
    </p:spTree>
    <p:extLst>
      <p:ext uri="{BB962C8B-B14F-4D97-AF65-F5344CB8AC3E}">
        <p14:creationId xmlns:p14="http://schemas.microsoft.com/office/powerpoint/2010/main" val="6278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Watching for Events from 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1" y="1371600"/>
            <a:ext cx="1082040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abi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ABI as generated by the compiler */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clientReceipt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web3.eth.contract(abi.at("0x1234…ab67"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address */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 event = clientReceipt.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Deposit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event.watch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(function(error,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result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(!error)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0682465-1E16-4E6B-B335-FD305F70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672" y="3519841"/>
            <a:ext cx="2965740" cy="609498"/>
          </a:xfrm>
          <a:prstGeom prst="wedgeRoundRectCallout">
            <a:avLst>
              <a:gd name="adj1" fmla="val -66212"/>
              <a:gd name="adj2" fmla="val 649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noProof="1">
                <a:solidFill>
                  <a:schemeClr val="tx1"/>
                </a:solidFill>
              </a:rPr>
              <a:t>Watch for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changes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EBAA0C2-D252-41EC-8874-1701F3DC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846160"/>
            <a:ext cx="3429000" cy="1030489"/>
          </a:xfrm>
          <a:prstGeom prst="wedgeRoundRectCallout">
            <a:avLst>
              <a:gd name="adj1" fmla="val -65117"/>
              <a:gd name="adj2" fmla="val -596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The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2600" dirty="0">
                <a:solidFill>
                  <a:schemeClr val="tx1"/>
                </a:solidFill>
              </a:rPr>
              <a:t> will hold the event arguments</a:t>
            </a:r>
          </a:p>
        </p:txBody>
      </p:sp>
    </p:spTree>
    <p:extLst>
      <p:ext uri="{BB962C8B-B14F-4D97-AF65-F5344CB8AC3E}">
        <p14:creationId xmlns:p14="http://schemas.microsoft.com/office/powerpoint/2010/main" val="190259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7223" y="4243270"/>
            <a:ext cx="2207400" cy="2207400"/>
          </a:xfrm>
          <a:prstGeom prst="rect">
            <a:avLst/>
          </a:prstGeom>
        </p:spPr>
      </p:pic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1"/>
            <a:ext cx="11804822" cy="5346564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Units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Special Variables 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Killing Contract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Solidity and Assembly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Libraries</a:t>
            </a:r>
          </a:p>
        </p:txBody>
      </p:sp>
      <p:pic>
        <p:nvPicPr>
          <p:cNvPr id="9" name="Picture 8" descr="C:\Users\FiReDeSiRe\Desktop\Blockchain Camp SoftUni\Day 8\blockchain-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4049013"/>
            <a:ext cx="4098982" cy="24486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FiReDeSiRe\Desktop\Blockchain Camp SoftUni\Day 11\maxresdefaul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423638"/>
            <a:ext cx="4098982" cy="2305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DFF44-F4FF-4CD3-A41A-D0E90E005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3988" y="1308399"/>
            <a:ext cx="1633870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893020-1DEE-42F5-9D56-72704D20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611039"/>
            <a:ext cx="10363200" cy="820600"/>
          </a:xfrm>
        </p:spPr>
        <p:txBody>
          <a:bodyPr/>
          <a:lstStyle/>
          <a:p>
            <a:r>
              <a:rPr lang="en-US" dirty="0"/>
              <a:t>Time and Ether Units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9BCC6-529F-4BD3-BD9F-B8C3875C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47" y="1143000"/>
            <a:ext cx="6096528" cy="4145639"/>
          </a:xfrm>
          <a:prstGeom prst="roundRect">
            <a:avLst>
              <a:gd name="adj" fmla="val 1202"/>
            </a:avLst>
          </a:prstGeom>
        </p:spPr>
      </p:pic>
    </p:spTree>
    <p:extLst>
      <p:ext uri="{BB962C8B-B14F-4D97-AF65-F5344CB8AC3E}">
        <p14:creationId xmlns:p14="http://schemas.microsoft.com/office/powerpoint/2010/main" val="2707032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1" cy="565467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literal number </a:t>
            </a:r>
            <a:r>
              <a:rPr lang="en-US" dirty="0"/>
              <a:t>can take a suffix of:</a:t>
            </a:r>
          </a:p>
          <a:p>
            <a:pPr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wei</a:t>
            </a:r>
            <a:r>
              <a:rPr lang="en-US" dirty="0"/>
              <a:t> = 1 / 1 000 000 000 000 000 000 ETH</a:t>
            </a:r>
          </a:p>
          <a:p>
            <a:pPr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szabo</a:t>
            </a:r>
            <a:r>
              <a:rPr lang="en-US" dirty="0"/>
              <a:t> = 1 / 1 000 000 ETH</a:t>
            </a:r>
          </a:p>
          <a:p>
            <a:pPr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finney</a:t>
            </a:r>
            <a:r>
              <a:rPr lang="en-US" dirty="0"/>
              <a:t> = 1 / 1000 ETH</a:t>
            </a:r>
          </a:p>
          <a:p>
            <a:pPr lvl="1">
              <a:lnSpc>
                <a:spcPct val="9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ether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 Units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2B4F9-11ED-4441-9902-77F357F15AC3}"/>
              </a:ext>
            </a:extLst>
          </p:cNvPr>
          <p:cNvSpPr/>
          <p:nvPr/>
        </p:nvSpPr>
        <p:spPr>
          <a:xfrm>
            <a:off x="7654507" y="2971800"/>
            <a:ext cx="3911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https://etherconverter.online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08721-19D2-45B1-AAAE-230F2659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653133"/>
            <a:ext cx="813394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oneGwei()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1000000000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wei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twoEthers()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ether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3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Suffixes</a:t>
            </a:r>
            <a:r>
              <a:rPr lang="en-US" dirty="0"/>
              <a:t> like seconds, minutes, … after literal numbers convert between units of time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Seconds</a:t>
            </a:r>
            <a:r>
              <a:rPr lang="en-US" dirty="0"/>
              <a:t> are the base unit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Units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901822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1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 seconds</a:t>
            </a:r>
          </a:p>
          <a:p>
            <a:r>
              <a:rPr lang="en-US" sz="3200" dirty="0"/>
              <a:t>1 minutes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60 seconds</a:t>
            </a:r>
          </a:p>
          <a:p>
            <a:r>
              <a:rPr lang="en-US" sz="3200" dirty="0"/>
              <a:t>1 hours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60 minutes</a:t>
            </a:r>
          </a:p>
          <a:p>
            <a:r>
              <a:rPr lang="en-US" sz="3200" dirty="0"/>
              <a:t>1 days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24 hours</a:t>
            </a:r>
          </a:p>
          <a:p>
            <a:r>
              <a:rPr lang="en-US" sz="3200" dirty="0"/>
              <a:t>1 weeks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 days</a:t>
            </a:r>
          </a:p>
          <a:p>
            <a:r>
              <a:rPr lang="en-US" sz="3200" dirty="0"/>
              <a:t>1 years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365 days</a:t>
            </a:r>
            <a:endParaRPr lang="en-US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BCACD-2136-43DC-9537-E4325D20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191000"/>
            <a:ext cx="11049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sz="2800" b="1" noProof="1">
                <a:latin typeface="Consolas" panose="020B0609020204030204" pitchFamily="49" charset="0"/>
              </a:rPr>
              <a:t> f(uint start, uint daysAfter) public 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if (now &gt;= start + daysAfter * 1 days) 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    // …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BCB9C-F769-4C38-B22E-05398A7D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5465195"/>
            <a:ext cx="7848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twoWeeks() 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weeks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50754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F61D7E-AC29-4DF0-9071-C46B640B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31980"/>
            <a:ext cx="10363200" cy="820600"/>
          </a:xfrm>
        </p:spPr>
        <p:txBody>
          <a:bodyPr/>
          <a:lstStyle/>
          <a:p>
            <a:r>
              <a:rPr lang="en-US" dirty="0"/>
              <a:t>Special Variables in Solidity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F148D-CDD3-4580-9CFC-363F6A1A8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Transaction Properties</a:t>
            </a:r>
          </a:p>
        </p:txBody>
      </p:sp>
      <p:pic>
        <p:nvPicPr>
          <p:cNvPr id="3074" name="Picture 2" descr="Резултат с изображение за solidity">
            <a:extLst>
              <a:ext uri="{FF2B5EF4-FFF2-40B4-BE49-F238E27FC236}">
                <a16:creationId xmlns:a16="http://schemas.microsoft.com/office/drawing/2014/main" id="{75260AAC-E269-47D8-BD6E-C593FEC4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98" y="1143000"/>
            <a:ext cx="5278043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6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exist in the global namespace and are mainly used to provide information about the blockchain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properties: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msg.data </a:t>
            </a:r>
            <a:r>
              <a:rPr lang="en-US" dirty="0"/>
              <a:t>(bytes): complete calldata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msg.gas </a:t>
            </a:r>
            <a:r>
              <a:rPr lang="en-US" dirty="0"/>
              <a:t>(uint): remaining gas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msg.sender </a:t>
            </a:r>
            <a:r>
              <a:rPr lang="en-US" dirty="0"/>
              <a:t>(address): sender of the message (current call)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msg.value </a:t>
            </a:r>
            <a:r>
              <a:rPr lang="en-US" dirty="0"/>
              <a:t>(uint): number of wei sent with the message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tx.gasprice </a:t>
            </a:r>
            <a:r>
              <a:rPr lang="en-US" dirty="0"/>
              <a:t>(uint): gas price of the transaction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tx.origin </a:t>
            </a:r>
            <a:r>
              <a:rPr lang="en-US" dirty="0"/>
              <a:t>(address): transaction sender (first caller in the chain)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Variables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46941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0403F-64F6-4C4B-9532-E02DA3DB3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85FD51-478D-4165-8CF2-535E0644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Sender vs. Transaction Origin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9100-FEC7-44C3-838D-EE4546DB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4" y="1260931"/>
            <a:ext cx="11034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InvokerInfo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address public msgSender;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address public txOrigin;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process()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msgSender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msg.sender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txOrigin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tx.origin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Invoker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invoke(InvokerInfo info)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info.process();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7E5C8-758D-4CEA-9C1B-66DA1655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088212"/>
            <a:ext cx="4495800" cy="4152426"/>
          </a:xfrm>
          <a:prstGeom prst="roundRect">
            <a:avLst>
              <a:gd name="adj" fmla="val 803"/>
            </a:avLst>
          </a:prstGeom>
        </p:spPr>
      </p:pic>
    </p:spTree>
    <p:extLst>
      <p:ext uri="{BB962C8B-B14F-4D97-AF65-F5344CB8AC3E}">
        <p14:creationId xmlns:p14="http://schemas.microsoft.com/office/powerpoint/2010/main" val="650194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/>
              <a:t> properties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block.coinbase</a:t>
            </a:r>
            <a:r>
              <a:rPr lang="en-US" dirty="0"/>
              <a:t> (address): current block miner’s address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block.number </a:t>
            </a:r>
            <a:r>
              <a:rPr lang="en-US" dirty="0"/>
              <a:t>(uint): current block number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en-US" dirty="0"/>
              <a:t> (uint): current block timestamp (alias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block.timestamp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Variables and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A90FF-7ED5-4C78-A3C7-D96EF92D5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788978"/>
            <a:ext cx="109583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function blockCoinbase() view returns (address) {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block.coinbase</a:t>
            </a:r>
            <a:r>
              <a:rPr lang="en-US" sz="2800" b="1" noProof="1">
                <a:latin typeface="Consolas" panose="020B0609020204030204" pitchFamily="49" charset="0"/>
              </a:rPr>
              <a:t>; }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function blockNumber() view returns (uint) 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block.number</a:t>
            </a:r>
            <a:r>
              <a:rPr lang="en-US" sz="2800" b="1" noProof="1">
                <a:latin typeface="Consolas" panose="020B0609020204030204" pitchFamily="49" charset="0"/>
              </a:rPr>
              <a:t>; }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function blockTimeStamp() view returns (uint) {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block.timestamp</a:t>
            </a:r>
            <a:r>
              <a:rPr lang="en-US" sz="2800" b="1" noProof="1">
                <a:latin typeface="Consolas" panose="020B0609020204030204" pitchFamily="49" charset="0"/>
              </a:rPr>
              <a:t>; 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206DB-BDE6-4F5E-8D8E-6EB13D87D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5B0D-298F-4286-AB40-99615772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 secure random generator </a:t>
            </a:r>
            <a:r>
              <a:rPr lang="en-US" sz="3200" dirty="0"/>
              <a:t>in Solidity</a:t>
            </a:r>
          </a:p>
          <a:p>
            <a:pPr lvl="1"/>
            <a:r>
              <a:rPr lang="en-US" sz="3000" dirty="0"/>
              <a:t>Miners can manipulate the randomness (if they want to)!</a:t>
            </a:r>
          </a:p>
          <a:p>
            <a:r>
              <a:rPr lang="en-US" sz="3200" dirty="0"/>
              <a:t>Some apps use a insecure random, based on the last few blocks</a:t>
            </a:r>
          </a:p>
          <a:p>
            <a:r>
              <a:rPr lang="en-US" sz="3200" dirty="0"/>
              <a:t>Some partially predictable randomness can be taken from: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block.blockchash</a:t>
            </a:r>
            <a:r>
              <a:rPr lang="en-US" sz="3000" dirty="0"/>
              <a:t> of the previous block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block.timestamp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block.coinbase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block.difficulty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block.number</a:t>
            </a:r>
            <a:r>
              <a:rPr lang="en-US" sz="3000" dirty="0"/>
              <a:t> of the current block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Example: </a:t>
            </a:r>
            <a:r>
              <a:rPr lang="en-US" sz="3200" dirty="0">
                <a:hlinkClick r:id="rId2"/>
              </a:rPr>
              <a:t>https://github.com/axiomzen/eth-random/blob/v1-candidate/contracts/Random.sol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2F7D0-0488-4716-B875-0FB6193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in Solidity</a:t>
            </a:r>
          </a:p>
        </p:txBody>
      </p:sp>
    </p:spTree>
    <p:extLst>
      <p:ext uri="{BB962C8B-B14F-4D97-AF65-F5344CB8AC3E}">
        <p14:creationId xmlns:p14="http://schemas.microsoft.com/office/powerpoint/2010/main" val="24918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206DB-BDE6-4F5E-8D8E-6EB13D87D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2F7D0-0488-4716-B875-0FB6193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Insecure Pseudo-Random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AFF7E-239B-4EE7-B16B-B338B3AA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42" y="1120200"/>
            <a:ext cx="1108274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InsecureRandomGenerator {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bytes32 public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randseed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pseudoRandom(uint start, uint end)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returns (uint) {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randseed = keccak256(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randseed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block.timestamp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block.blockhash(block.number-1)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block.coinbase,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block.difficulty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block.number</a:t>
            </a:r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uint range = end - start + 1;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uint randVal = start + uint256(randseed) % range;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randVal;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r>
              <a:rPr lang="en-US" sz="27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69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Solidity </a:t>
            </a:r>
            <a:r>
              <a:rPr lang="en-US" dirty="0"/>
              <a:t>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state-reverting exceptions </a:t>
            </a:r>
            <a:r>
              <a:rPr lang="en-US" dirty="0"/>
              <a:t>to handle errors</a:t>
            </a:r>
          </a:p>
          <a:p>
            <a:pPr lvl="1"/>
            <a:r>
              <a:rPr lang="en-US" dirty="0"/>
              <a:t>Such an exception will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undo all changes </a:t>
            </a:r>
            <a:r>
              <a:rPr lang="en-US" dirty="0"/>
              <a:t>made to the state in the current call (and all its sub-calls) and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flag an error </a:t>
            </a:r>
            <a:r>
              <a:rPr lang="en-US" dirty="0"/>
              <a:t>to the caller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require</a:t>
            </a:r>
            <a:r>
              <a:rPr lang="en-US" dirty="0"/>
              <a:t>(bool condition):</a:t>
            </a:r>
          </a:p>
          <a:p>
            <a:pPr lvl="1"/>
            <a:r>
              <a:rPr lang="en-US" dirty="0"/>
              <a:t>throws if the condition is not met – to be used for errors in inputs or external components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dirty="0"/>
              <a:t>(bool condition):</a:t>
            </a:r>
          </a:p>
          <a:p>
            <a:pPr lvl="1"/>
            <a:r>
              <a:rPr lang="en-US" dirty="0"/>
              <a:t>throws if the condition is not met – to be used for internal errors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abort execution and revert state changes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28465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BDF99-AD09-41FC-8F2D-C862413A5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52" y="1143000"/>
            <a:ext cx="5924413" cy="3490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Functions in Solidity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31812" y="5754584"/>
            <a:ext cx="10965423" cy="719034"/>
          </a:xfrm>
        </p:spPr>
        <p:txBody>
          <a:bodyPr/>
          <a:lstStyle/>
          <a:p>
            <a:r>
              <a:rPr lang="en-US" dirty="0"/>
              <a:t>Visibility, Views, Pure Functions, Fallback 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exceptions </a:t>
            </a:r>
            <a:r>
              <a:rPr lang="en-US" dirty="0"/>
              <a:t>happen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sub-call</a:t>
            </a:r>
            <a:r>
              <a:rPr lang="en-US" dirty="0"/>
              <a:t>, they “bubble up” (i.e. exceptions are rethrown) automatically</a:t>
            </a:r>
          </a:p>
          <a:p>
            <a:r>
              <a:rPr lang="en-US" dirty="0"/>
              <a:t>Exceptions to this rule are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” and the low-level functions ”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</a:t>
            </a:r>
            <a:r>
              <a:rPr lang="en-US" dirty="0"/>
              <a:t>”, 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/>
              <a:t>” and 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callcode</a:t>
            </a:r>
            <a:r>
              <a:rPr lang="en-US" dirty="0"/>
              <a:t>” – those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 in case of an exception instead of “bubbling up”</a:t>
            </a:r>
          </a:p>
          <a:p>
            <a:r>
              <a:rPr lang="en-US" dirty="0"/>
              <a:t>The low-level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</a:t>
            </a:r>
            <a:r>
              <a:rPr lang="en-US" dirty="0"/>
              <a:t>”, 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/>
              <a:t>” and “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callcode</a:t>
            </a:r>
            <a:r>
              <a:rPr lang="en-US" dirty="0"/>
              <a:t>” will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dirty="0"/>
              <a:t> if the calling account is non-existent, as part of the design of EVM</a:t>
            </a:r>
          </a:p>
          <a:p>
            <a:pPr lvl="1"/>
            <a:r>
              <a:rPr lang="en-US" dirty="0"/>
              <a:t>Existence must be checked prior to calling if desired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Catching</a:t>
            </a:r>
            <a:r>
              <a:rPr lang="en-US" dirty="0"/>
              <a:t> exceptions is not yet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70861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en-US" dirty="0"/>
              <a:t>Check Conditions with Require and Assert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CEFE1-8DB1-4301-B950-B7FF4A7F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65" y="1219200"/>
            <a:ext cx="11004047" cy="51306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Sharer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sendHalf(address addr) public payable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returns (uint balance) {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msg.value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 2 == 0);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uint balanceBeforeTransfer = this.balance;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addr.transfer(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msg.value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 2);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Since transfer throws an exception on failure and cannot call back here,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should be no way for us to still have half of the money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assert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(this.balance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balanceBeforeTransfer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msg.value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this.balance;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02347BD-7129-4005-A823-4812BC9B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2209800" cy="923176"/>
          </a:xfrm>
          <a:prstGeom prst="wedgeRoundRectCallout">
            <a:avLst>
              <a:gd name="adj1" fmla="val -157489"/>
              <a:gd name="adj2" fmla="val 11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/>
              <a:t>Only allow even numbers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3C205F0-9696-4339-84A4-1999F41C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5257800"/>
            <a:ext cx="2728800" cy="838200"/>
          </a:xfrm>
          <a:prstGeom prst="wedgeRoundRectCallout">
            <a:avLst>
              <a:gd name="adj1" fmla="val -70222"/>
              <a:gd name="adj2" fmla="val -644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/>
              <a:t>Assert the transfer is successful</a:t>
            </a:r>
          </a:p>
        </p:txBody>
      </p:sp>
    </p:spTree>
    <p:extLst>
      <p:ext uri="{BB962C8B-B14F-4D97-AF65-F5344CB8AC3E}">
        <p14:creationId xmlns:p14="http://schemas.microsoft.com/office/powerpoint/2010/main" val="243171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8CF7C-F3CC-43F7-9567-F65F96C0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504000"/>
            <a:ext cx="10363200" cy="820600"/>
          </a:xfrm>
        </p:spPr>
        <p:txBody>
          <a:bodyPr/>
          <a:lstStyle/>
          <a:p>
            <a:r>
              <a:rPr lang="en-US" dirty="0"/>
              <a:t>Transferring Ethers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54EA7-CE61-43BA-8322-90AF414E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09" y="1544349"/>
            <a:ext cx="8910205" cy="34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9C063-3277-4A51-A751-B140360C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1EA0-7234-4526-A5AF-62372B8C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payable constructor to send ETH at contract creation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BA4CCC-B5D6-4FC1-B8F0-A23B67CA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Payable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52F68-1899-46EA-92D9-745573C7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2057400"/>
            <a:ext cx="106536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Token1000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mapping(address =&gt; uint)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balances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Token1000()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balances[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msg.sender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+= 1000 *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8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066800"/>
            <a:ext cx="12000010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Contracts can receive ethers,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payable fallback </a:t>
            </a:r>
            <a:r>
              <a:rPr lang="en-US" dirty="0"/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example 1 ETH </a:t>
            </a:r>
            <a:r>
              <a:rPr lang="en-US" dirty="0">
                <a:sym typeface="Wingdings" panose="05000000000000000000" pitchFamily="2" charset="2"/>
              </a:rPr>
              <a:t>gives 1000 tokens in the sender's balance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Payable Fallback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E3041-6BFD-4F44-BE25-DAB2BC2A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2590800"/>
            <a:ext cx="10653600" cy="36132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Token1000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mapping(address =&gt; uint)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balances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balances[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msg.sender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 += 1000 *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90C4046-0280-43DC-9CA3-8E91F059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3048000"/>
            <a:ext cx="4038600" cy="1524000"/>
          </a:xfrm>
          <a:prstGeom prst="wedgeRoundRectCallout">
            <a:avLst>
              <a:gd name="adj1" fmla="val -72800"/>
              <a:gd name="adj2" fmla="val 507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 sent to this contract will be handled by this fallback function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3E74B89-B5D0-40E7-8BA1-63B89A10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068" y="5388715"/>
            <a:ext cx="2286000" cy="687941"/>
          </a:xfrm>
          <a:prstGeom prst="wedgeRoundRectCallout">
            <a:avLst>
              <a:gd name="adj1" fmla="val -67547"/>
              <a:gd name="adj2" fmla="val -57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 sender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C46576A-D314-4162-ADAC-33BB3CA62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412" y="5388715"/>
            <a:ext cx="2424000" cy="687941"/>
          </a:xfrm>
          <a:prstGeom prst="wedgeRoundRectCallout">
            <a:avLst>
              <a:gd name="adj1" fmla="val -67547"/>
              <a:gd name="adj2" fmla="val -579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Amount sent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/>
              <a:t> types have two members for sending Wei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&lt;address&gt;.transfer</a:t>
            </a:r>
            <a:r>
              <a:rPr lang="en-US" dirty="0"/>
              <a:t>(uint256 amount) 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given amount of Wei to Address,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throws exception on failure</a:t>
            </a:r>
          </a:p>
          <a:p>
            <a:pPr lvl="2"/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&lt;address&gt;.send</a:t>
            </a:r>
            <a:r>
              <a:rPr lang="en-US" dirty="0"/>
              <a:t>(uint256 amount)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returns</a:t>
            </a:r>
            <a:r>
              <a:rPr lang="en-US" dirty="0"/>
              <a:t> (bool)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given amount of Wei to Address,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returns false on failure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Send and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E377-2CA0-49CC-A47A-A2DFE5A4A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17" y="3124200"/>
            <a:ext cx="9291395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msg.sender.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 ether);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34525-254C-4AA6-95DA-5177D4C5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417" y="5097279"/>
            <a:ext cx="9291395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(msg.sender.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 ether))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MoneySentEvent(msg.sender, 1 ether, "success");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6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93B09-25A7-49DC-80AD-EDECFDE8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3B96B-12F5-42DC-92D4-4150D67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Bill 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57950-4041-4FB7-ACC0-AFFEB5D2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1219200"/>
            <a:ext cx="10653600" cy="5063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BillPayer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MoneyReceived(address sender, uint amount);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MoneyPaid(address recipient, uint amount);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BillPayer()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MoneyReceived(msg.sender, msg.value);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public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MoneyReceived(msg.sender, msg.value);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9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93B09-25A7-49DC-80AD-EDECFDE8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3B96B-12F5-42DC-92D4-4150D67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Bill Payer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57950-4041-4FB7-ACC0-AFFEB5D2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12" y="1237053"/>
            <a:ext cx="10653600" cy="508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BillPayer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getBalance() public view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this.balance;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payBill(uint amount)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check the bill sender and amount before the payment!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msg.sender.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transfer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(amount);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MoneyPaid(msg.sender, amount);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5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979927"/>
            <a:ext cx="11804822" cy="26776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Killing contracts </a:t>
            </a:r>
            <a:r>
              <a:rPr lang="en-US" dirty="0"/>
              <a:t>does not really clean up</a:t>
            </a:r>
          </a:p>
          <a:p>
            <a:pPr lvl="1"/>
            <a:r>
              <a:rPr lang="en-US" dirty="0"/>
              <a:t>If Ether is sent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removed contracts</a:t>
            </a:r>
            <a:r>
              <a:rPr lang="en-US" dirty="0"/>
              <a:t>, the Ether will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forever lost</a:t>
            </a:r>
          </a:p>
          <a:p>
            <a:r>
              <a:rPr lang="en-US" dirty="0"/>
              <a:t>Contract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disable</a:t>
            </a:r>
          </a:p>
          <a:p>
            <a:pPr lvl="1"/>
            <a:r>
              <a:rPr lang="en-US" dirty="0"/>
              <a:t>Make all functions to throw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impossible to using </a:t>
            </a:r>
            <a:r>
              <a:rPr lang="en-US" dirty="0"/>
              <a:t>contract</a:t>
            </a:r>
          </a:p>
          <a:p>
            <a:pPr lvl="1"/>
            <a:r>
              <a:rPr lang="en-US" dirty="0"/>
              <a:t>All ether sent to the contract will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returned automatically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 Kill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3850B-866A-4921-BA66-C3C9F3E5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581400"/>
            <a:ext cx="103632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Mortal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private owner;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Mortal() { owner = msg.sender;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kill()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require(msg.sender == owner);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suicide(owner);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8478A4B-2805-4BB6-9591-CADDAA29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2" y="5774385"/>
            <a:ext cx="2809903" cy="848855"/>
          </a:xfrm>
          <a:prstGeom prst="wedgeRoundRectCallout">
            <a:avLst>
              <a:gd name="adj1" fmla="val -80000"/>
              <a:gd name="adj2" fmla="val -42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Recover</a:t>
            </a:r>
            <a:r>
              <a:rPr lang="en-US" noProof="1"/>
              <a:t> the funds on the contract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9FA726E-2A61-439F-B0C6-2A410196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715" y="3443992"/>
            <a:ext cx="3502984" cy="990600"/>
          </a:xfrm>
          <a:prstGeom prst="wedgeRoundRectCallout">
            <a:avLst>
              <a:gd name="adj1" fmla="val -68818"/>
              <a:gd name="adj2" fmla="val 468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/>
              <a:t>Executed at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noProof="1"/>
              <a:t> Assigns the owner</a:t>
            </a:r>
          </a:p>
        </p:txBody>
      </p:sp>
    </p:spTree>
    <p:extLst>
      <p:ext uri="{BB962C8B-B14F-4D97-AF65-F5344CB8AC3E}">
        <p14:creationId xmlns:p14="http://schemas.microsoft.com/office/powerpoint/2010/main" val="3661863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09" y="1015481"/>
            <a:ext cx="11804822" cy="4752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current contract,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convertible </a:t>
            </a:r>
            <a:r>
              <a:rPr lang="en-US" dirty="0"/>
              <a:t>to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address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 Kill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7BB9F-9D3E-4CBE-9C80-6579D95E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705064"/>
            <a:ext cx="834399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this(current contract’s type)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EE8CDF-E04F-4E4A-8D63-6931C37D483B}"/>
              </a:ext>
            </a:extLst>
          </p:cNvPr>
          <p:cNvSpPr txBox="1">
            <a:spLocks/>
          </p:cNvSpPr>
          <p:nvPr/>
        </p:nvSpPr>
        <p:spPr>
          <a:xfrm>
            <a:off x="157919" y="2527524"/>
            <a:ext cx="11804822" cy="4752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Destroy</a:t>
            </a:r>
            <a:r>
              <a:rPr lang="en-US" b="1" dirty="0"/>
              <a:t> </a:t>
            </a:r>
            <a:r>
              <a:rPr lang="en-US" dirty="0"/>
              <a:t>the current contract,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sending</a:t>
            </a:r>
            <a:r>
              <a:rPr lang="en-US" dirty="0"/>
              <a:t> its funds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00776-633E-4335-84D6-734A3C81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142567"/>
            <a:ext cx="834399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selfdestruct(address recipient)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822541-681D-44CE-B54C-FD3043068BB9}"/>
              </a:ext>
            </a:extLst>
          </p:cNvPr>
          <p:cNvSpPr txBox="1">
            <a:spLocks/>
          </p:cNvSpPr>
          <p:nvPr/>
        </p:nvSpPr>
        <p:spPr>
          <a:xfrm>
            <a:off x="192001" y="3971957"/>
            <a:ext cx="11804822" cy="4752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Alias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selfdestruct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B0BB1-704B-471F-910C-E6F7FF19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4587000"/>
            <a:ext cx="834399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suicide(address recipient)</a:t>
            </a:r>
          </a:p>
        </p:txBody>
      </p:sp>
    </p:spTree>
    <p:extLst>
      <p:ext uri="{BB962C8B-B14F-4D97-AF65-F5344CB8AC3E}">
        <p14:creationId xmlns:p14="http://schemas.microsoft.com/office/powerpoint/2010/main" val="338198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are the executable units of code within a contract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Once defined,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later (with some arguments):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Solidity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926020"/>
            <a:ext cx="10558980" cy="3063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pragma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solidity ^0.4.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SimpleAuction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bid(uint bidPrice) public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// function body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4442B-1FD0-4834-BD5C-189075C8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5922580"/>
            <a:ext cx="1055898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bid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15000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007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570355"/>
          </a:xfrm>
        </p:spPr>
        <p:txBody>
          <a:bodyPr>
            <a:normAutofit/>
          </a:bodyPr>
          <a:lstStyle/>
          <a:p>
            <a:r>
              <a:rPr lang="en-US" dirty="0"/>
              <a:t>A contract can 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The contract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persisted in the blockchain </a:t>
            </a:r>
            <a:r>
              <a:rPr lang="en-US" dirty="0"/>
              <a:t>at certain address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full code </a:t>
            </a:r>
            <a:r>
              <a:rPr lang="en-US" dirty="0"/>
              <a:t>of the contract being created has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known in advance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recursive creation-dependencies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possible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creation fails </a:t>
            </a:r>
            <a:r>
              <a:rPr lang="en-US" dirty="0"/>
              <a:t>(due to out-of-stack, not enough balance or other problems),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exception is thrown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Contracts via "new"</a:t>
            </a:r>
          </a:p>
        </p:txBody>
      </p:sp>
    </p:spTree>
    <p:extLst>
      <p:ext uri="{BB962C8B-B14F-4D97-AF65-F5344CB8AC3E}">
        <p14:creationId xmlns:p14="http://schemas.microsoft.com/office/powerpoint/2010/main" val="344431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Contracts via </a:t>
            </a:r>
            <a:r>
              <a:rPr lang="bg-BG" dirty="0"/>
              <a:t>"</a:t>
            </a:r>
            <a:r>
              <a:rPr lang="en-US" dirty="0"/>
              <a:t>new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58" y="1343085"/>
            <a:ext cx="1137066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Example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private val;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Example(uint initVal) { val = initVal;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add(uint amount) { val += amount;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val() view returns (uint) { return val;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User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Example 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Example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(100);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Publish a new contract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getExampleAddr() view returns (address) { return 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getExampleVal() view returns (uint) { return e.val();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039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When calling functions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other contracts</a:t>
            </a:r>
          </a:p>
          <a:p>
            <a:pPr lvl="1"/>
            <a:r>
              <a:rPr lang="en-US" dirty="0"/>
              <a:t>You can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.value() </a:t>
            </a:r>
            <a:r>
              <a:rPr lang="en-US" dirty="0"/>
              <a:t>to send money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.gas()</a:t>
            </a:r>
            <a:r>
              <a:rPr lang="en-US" dirty="0"/>
              <a:t> to limit the gas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Function Calls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47" y="2674459"/>
            <a:ext cx="11349209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InfoFeed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info() public payable returns (uint ret) { return 42;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Consumer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InfoFeed feed;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 setFeed(address addr) public { feed = InfoFeed(addr);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callFeed() public { feed.info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.value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(10)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.gas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(800)();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979927"/>
            <a:ext cx="4913400" cy="52684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dirty="0"/>
              <a:t> defines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assembly</a:t>
            </a:r>
            <a:r>
              <a:rPr lang="en-US" dirty="0"/>
              <a:t> language can be used without Solidity</a:t>
            </a:r>
            <a:endParaRPr lang="bg-BG" dirty="0"/>
          </a:p>
          <a:p>
            <a:pPr lvl="1"/>
            <a:r>
              <a:rPr lang="en-US" dirty="0"/>
              <a:t>For advanced </a:t>
            </a:r>
            <a:r>
              <a:rPr lang="en-US" noProof="1"/>
              <a:t>devs</a:t>
            </a:r>
            <a:r>
              <a:rPr lang="en-US" dirty="0"/>
              <a:t> only!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 assembly</a:t>
            </a:r>
            <a:r>
              <a:rPr lang="en-US" dirty="0"/>
              <a:t> inside Solidity source code</a:t>
            </a:r>
          </a:p>
          <a:p>
            <a:r>
              <a:rPr lang="en-US" dirty="0"/>
              <a:t>Language close to the one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virtual machine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Assembly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68" y="1151121"/>
            <a:ext cx="6498449" cy="3217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CDED8C-FA86-4956-A492-EF952EBFC5F5}"/>
              </a:ext>
            </a:extLst>
          </p:cNvPr>
          <p:cNvSpPr/>
          <p:nvPr/>
        </p:nvSpPr>
        <p:spPr>
          <a:xfrm>
            <a:off x="4132293" y="5562600"/>
            <a:ext cx="7372319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Example: </a:t>
            </a:r>
            <a:r>
              <a:rPr lang="en-US" sz="2800" dirty="0">
                <a:hlinkClick r:id="rId5"/>
              </a:rPr>
              <a:t>https://github.com/Arachnid/solidity-stringutils/blob/master/strings.sol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864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066799"/>
            <a:ext cx="11804822" cy="56546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Opcodes</a:t>
            </a:r>
            <a:r>
              <a:rPr lang="en-US" dirty="0"/>
              <a:t> encode machine instructions</a:t>
            </a:r>
          </a:p>
          <a:p>
            <a:pPr lvl="1"/>
            <a:r>
              <a:rPr lang="en-US" dirty="0"/>
              <a:t>Like any other assembler / virtual machine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mem[a...b) </a:t>
            </a:r>
            <a:r>
              <a:rPr lang="en-US" dirty="0"/>
              <a:t>signifies the bytes of memory starting at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/>
              <a:t> up position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Opcodes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ED7B5-D3B5-4868-AAD8-D34526276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3200400"/>
            <a:ext cx="6062105" cy="32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79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4944878"/>
          </a:xfrm>
        </p:spPr>
        <p:txBody>
          <a:bodyPr>
            <a:normAutofit/>
          </a:bodyPr>
          <a:lstStyle/>
          <a:p>
            <a:r>
              <a:rPr lang="en-US" dirty="0"/>
              <a:t>There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decompiler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Solidity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Principle possible</a:t>
            </a:r>
            <a:r>
              <a:rPr lang="en-US" dirty="0"/>
              <a:t>, but for example</a:t>
            </a:r>
            <a:br>
              <a:rPr lang="en-US" dirty="0"/>
            </a:br>
            <a:r>
              <a:rPr lang="en-US" dirty="0"/>
              <a:t>variable names will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lost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Bytecode</a:t>
            </a:r>
            <a:r>
              <a:rPr lang="en-US" dirty="0"/>
              <a:t> can be decompiled </a:t>
            </a:r>
            <a:br>
              <a:rPr lang="en-US" dirty="0"/>
            </a:br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opcodes</a:t>
            </a:r>
            <a:r>
              <a:rPr lang="en-US" dirty="0"/>
              <a:t>, e.g. here:</a:t>
            </a:r>
          </a:p>
          <a:p>
            <a:pPr lvl="2"/>
            <a:r>
              <a:rPr lang="en-US" dirty="0">
                <a:hlinkClick r:id="rId4"/>
              </a:rPr>
              <a:t>https://etherscan.io/opcode-tool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Contracts on the blockchain should have 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original source </a:t>
            </a:r>
            <a:r>
              <a:rPr lang="en-US" dirty="0"/>
              <a:t>code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published</a:t>
            </a:r>
            <a:r>
              <a:rPr lang="en-US" dirty="0"/>
              <a:t> if they are to be used by third parties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Decompile Smart Contract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39CCC-689C-420D-8A01-A28FAE56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447800"/>
            <a:ext cx="3276600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43EC4-F517-4442-B05A-0ABB66D50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890D71-14E9-49FE-BA5B-57278D60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Hold Reusable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A2CC4-7673-40BA-8762-CCA46344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1143000"/>
            <a:ext cx="1055898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SampleLib.sol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D2C05-79AB-44B5-B608-C91C0C88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1683148"/>
            <a:ext cx="10558980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library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SampleLib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calcSquare(int a) pure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returns (int) {return a * a;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719F2-6E22-46ED-9D9A-2BF07345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3634633"/>
            <a:ext cx="1055898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UsingSampleLib.sol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C0C04-D68D-435E-B51A-E1072DE1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22" y="4200942"/>
            <a:ext cx="1055898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"./SampleLib.sol";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contract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UsingSampleLib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calc(int a, int b) pure public returns (int)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return SampleLib.calcSquare(a) + SampleLib.calcSquare(b);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1346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47827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Open Zeppelin</a:t>
            </a:r>
            <a:r>
              <a:rPr lang="en-US" dirty="0"/>
              <a:t> offers many libraries for</a:t>
            </a:r>
            <a:br>
              <a:rPr lang="en-US" dirty="0"/>
            </a:br>
            <a:r>
              <a:rPr lang="en-US" dirty="0"/>
              <a:t>math (like </a:t>
            </a:r>
            <a:r>
              <a:rPr lang="en-US" dirty="0" err="1"/>
              <a:t>SafeMath</a:t>
            </a:r>
            <a:r>
              <a:rPr lang="en-US" dirty="0"/>
              <a:t>), </a:t>
            </a:r>
            <a:r>
              <a:rPr lang="en-US" dirty="0" err="1"/>
              <a:t>crowdsale</a:t>
            </a:r>
            <a:r>
              <a:rPr lang="en-US" dirty="0"/>
              <a:t>, mocks, </a:t>
            </a:r>
            <a:br>
              <a:rPr lang="en-US" dirty="0"/>
            </a:br>
            <a:r>
              <a:rPr lang="en-US" dirty="0"/>
              <a:t>payment, token and etc.</a:t>
            </a:r>
          </a:p>
          <a:p>
            <a:pPr lvl="1"/>
            <a:r>
              <a:rPr lang="en-US" dirty="0">
                <a:hlinkClick r:id="rId4"/>
              </a:rPr>
              <a:t>https://github.com/OpenZeppelin/zeppelin-solidity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 Package Management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EthPM</a:t>
            </a:r>
            <a:r>
              <a:rPr lang="en-US" dirty="0"/>
              <a:t>) is the new Package Registry</a:t>
            </a:r>
            <a:br>
              <a:rPr lang="en-US" dirty="0"/>
            </a:br>
            <a:r>
              <a:rPr lang="en-US" dirty="0"/>
              <a:t>for Ethereum</a:t>
            </a:r>
          </a:p>
          <a:p>
            <a:pPr lvl="1"/>
            <a:r>
              <a:rPr lang="en-US" dirty="0">
                <a:hlinkClick r:id="rId5"/>
              </a:rPr>
              <a:t>http://truffleframework.com/docs/getting_started/packages-ethpm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https://github.com/ethpm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553B3-A068-450B-8255-C51218465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88" y="1295400"/>
            <a:ext cx="3381847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3194D4-A9A0-4FDD-92E4-86A45F1C2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78" y="3733800"/>
            <a:ext cx="4786200" cy="9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8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sz="3200" dirty="0"/>
              <a:t> – view, pure, fallback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Function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overloading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Function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modifiers</a:t>
            </a:r>
            <a:r>
              <a:rPr lang="en-US" sz="3200" dirty="0"/>
              <a:t> – private, public, external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callbacks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Creating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Units</a:t>
            </a:r>
            <a:r>
              <a:rPr lang="en-US" sz="3200" dirty="0"/>
              <a:t> ether units, time units 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Globally available variables</a:t>
            </a:r>
            <a:r>
              <a:rPr lang="en-US" sz="3200" dirty="0"/>
              <a:t>, e.g.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block.timestamp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tx.origin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Special</a:t>
            </a:r>
            <a:r>
              <a:rPr lang="en-US" sz="3200" dirty="0"/>
              <a:t> variables and functions</a:t>
            </a:r>
          </a:p>
          <a:p>
            <a:pPr>
              <a:lnSpc>
                <a:spcPct val="95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Libraries</a:t>
            </a:r>
            <a:r>
              <a:rPr lang="en-US" sz="3200" dirty="0"/>
              <a:t> and </a:t>
            </a:r>
            <a:r>
              <a:rPr lang="en-US" sz="3200" noProof="1"/>
              <a:t>EthPM</a:t>
            </a:r>
            <a:endParaRPr lang="en-US" sz="32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66212" y="1371600"/>
            <a:ext cx="2185885" cy="30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Advanced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89406"/>
            <a:ext cx="11804822" cy="551619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(default)</a:t>
            </a:r>
          </a:p>
          <a:p>
            <a:pPr lvl="1"/>
            <a:r>
              <a:rPr lang="en-US" dirty="0"/>
              <a:t>Part of the contract interface,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called by anyone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For public state variables,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 getter </a:t>
            </a:r>
            <a:r>
              <a:rPr lang="en-US" dirty="0"/>
              <a:t>function is generated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External</a:t>
            </a:r>
          </a:p>
          <a:p>
            <a:pPr lvl="1"/>
            <a:r>
              <a:rPr lang="en-US" dirty="0"/>
              <a:t>Functions designed to be called externally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contracts </a:t>
            </a:r>
            <a:r>
              <a:rPr lang="en-US" dirty="0"/>
              <a:t>and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external transactions</a:t>
            </a:r>
          </a:p>
          <a:p>
            <a:pPr lvl="1"/>
            <a:r>
              <a:rPr lang="en-US" dirty="0"/>
              <a:t>An external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be called internally</a:t>
            </a:r>
          </a:p>
          <a:p>
            <a:pPr lvl="2"/>
            <a:r>
              <a:rPr lang="en-US" dirty="0"/>
              <a:t>I.e.</a:t>
            </a:r>
            <a:r>
              <a:rPr lang="en-US" sz="3100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does not work, but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this.f()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works</a:t>
            </a:r>
            <a:endParaRPr lang="en-US" sz="3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Visibility: Public </a:t>
            </a:r>
            <a:r>
              <a:rPr lang="en-US"/>
              <a:t>and External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BEB75-D240-428A-BCF4-B5E0C0C5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190181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A1006-5AAF-4E75-A6D8-D6499338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3565521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finalize()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external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337383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1"/>
            <a:ext cx="11804821" cy="5827058"/>
          </a:xfrm>
        </p:spPr>
        <p:txBody>
          <a:bodyPr>
            <a:normAutofit/>
          </a:bodyPr>
          <a:lstStyle/>
          <a:p>
            <a:r>
              <a:rPr lang="en-US" dirty="0"/>
              <a:t>Solidity: </a:t>
            </a:r>
            <a:r>
              <a:rPr lang="en-US" u="sng" dirty="0">
                <a:hlinkClick r:id="rId2"/>
              </a:rPr>
              <a:t>https://solidity.readthedocs.io</a:t>
            </a:r>
            <a:endParaRPr lang="en-US" u="sng" dirty="0"/>
          </a:p>
          <a:p>
            <a:r>
              <a:rPr lang="en-US" dirty="0" err="1"/>
              <a:t>OpenZeppelin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https://github.com/OpenZeppelin/zeppelin-solidity</a:t>
            </a:r>
            <a:r>
              <a:rPr lang="en-US" dirty="0"/>
              <a:t> </a:t>
            </a:r>
          </a:p>
          <a:p>
            <a:r>
              <a:rPr lang="en-US" dirty="0"/>
              <a:t>Ethereum Package Management (</a:t>
            </a:r>
            <a:r>
              <a:rPr lang="en-US" dirty="0" err="1"/>
              <a:t>EthPM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https://www.ethpm.com/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https://github.com/ethpm/ethpm-spec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447800"/>
            <a:ext cx="11804822" cy="5175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Internal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internally </a:t>
            </a:r>
            <a:r>
              <a:rPr lang="en-US" dirty="0"/>
              <a:t>(i.e. from within the current contract or contracts deriving from it), without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/>
              <a:t>Like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en-US" dirty="0"/>
              <a:t>" in object-oriented languages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pPr lvl="1"/>
            <a:r>
              <a:rPr lang="en-US" dirty="0"/>
              <a:t>Accessible in the contract only</a:t>
            </a:r>
          </a:p>
          <a:p>
            <a:pPr lvl="1"/>
            <a:r>
              <a:rPr lang="en-US" dirty="0"/>
              <a:t>Not accessible in the derived contracts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Visibility: Internal and Private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30BF-145F-4838-812D-9AEE42B1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1371600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2ADB2-D2CA-424B-A056-3F61F187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12" y="4222743"/>
            <a:ext cx="722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uint256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totalSupply;</a:t>
            </a:r>
          </a:p>
        </p:txBody>
      </p:sp>
    </p:spTree>
    <p:extLst>
      <p:ext uri="{BB962C8B-B14F-4D97-AF65-F5344CB8AC3E}">
        <p14:creationId xmlns:p14="http://schemas.microsoft.com/office/powerpoint/2010/main" val="1235214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(Constant)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26BB2-21EB-4D88-BE09-D1250145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12" y="1378107"/>
            <a:ext cx="11110800" cy="4336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ViewFunctions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uint size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getSize()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view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size;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 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checkNonZero()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constant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returns (bool)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size !=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A14AF39-8584-4ECA-BFE3-60EEA9C2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85800"/>
            <a:ext cx="3429000" cy="1600200"/>
          </a:xfrm>
          <a:prstGeom prst="wedgeRoundRectCallout">
            <a:avLst>
              <a:gd name="adj1" fmla="val -67260"/>
              <a:gd name="adj2" fmla="val 584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constant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"No changes, just read data"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22B2A67-6BEB-45CD-AD09-B2F873E7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4456980"/>
            <a:ext cx="2919300" cy="1052931"/>
          </a:xfrm>
          <a:prstGeom prst="wedgeRoundRectCallout">
            <a:avLst>
              <a:gd name="adj1" fmla="val -67260"/>
              <a:gd name="adj2" fmla="val -52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constant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54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066800"/>
            <a:ext cx="12000010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Pure</a:t>
            </a:r>
            <a:r>
              <a:rPr lang="en-US" dirty="0"/>
              <a:t> functions depend on their parameters only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Promise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to read from or modify </a:t>
            </a:r>
            <a:r>
              <a:rPr lang="en-US" dirty="0"/>
              <a:t>the contract state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E3041-6BFD-4F44-BE25-DAB2BC2A6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12" y="2438400"/>
            <a:ext cx="11110800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PureFunctions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ethToWei(uint eth)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returns (uint)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eth * 1000000000000000000;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calcTriangleArea(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int width, int height)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returns (int)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width * height /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3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DA44718-0197-4DF1-AEB5-88A3537BA6A6}"/>
              </a:ext>
            </a:extLst>
          </p:cNvPr>
          <p:cNvGrpSpPr/>
          <p:nvPr/>
        </p:nvGrpSpPr>
        <p:grpSpPr>
          <a:xfrm>
            <a:off x="4047521" y="2197339"/>
            <a:ext cx="7518885" cy="3962400"/>
            <a:chOff x="4047521" y="2133600"/>
            <a:chExt cx="7518885" cy="39624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6B9977C-052D-4DEA-9E41-C1CE4C0A0811}"/>
                </a:ext>
              </a:extLst>
            </p:cNvPr>
            <p:cNvSpPr/>
            <p:nvPr/>
          </p:nvSpPr>
          <p:spPr>
            <a:xfrm>
              <a:off x="4047521" y="2133600"/>
              <a:ext cx="7518885" cy="396240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BFBEB1-A3BE-45FF-8395-8E6238A7DECF}"/>
                </a:ext>
              </a:extLst>
            </p:cNvPr>
            <p:cNvSpPr txBox="1"/>
            <p:nvPr/>
          </p:nvSpPr>
          <p:spPr>
            <a:xfrm>
              <a:off x="4363635" y="2265674"/>
              <a:ext cx="870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EVM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7E0E2-A1DD-4A3C-8218-447C61D78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F5CC0F-CE13-4DB9-94A9-E7369E66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Messages Sent to Contracts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C71190-4093-47C9-BC77-36A0DCBB99FB}"/>
              </a:ext>
            </a:extLst>
          </p:cNvPr>
          <p:cNvSpPr/>
          <p:nvPr/>
        </p:nvSpPr>
        <p:spPr>
          <a:xfrm>
            <a:off x="4265612" y="3725180"/>
            <a:ext cx="1752600" cy="1129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B73E76-9543-42E1-B697-FD148BE14D80}"/>
              </a:ext>
            </a:extLst>
          </p:cNvPr>
          <p:cNvSpPr/>
          <p:nvPr/>
        </p:nvSpPr>
        <p:spPr>
          <a:xfrm>
            <a:off x="1068208" y="1312513"/>
            <a:ext cx="1143000" cy="9230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A99B5C-0142-413A-B4BC-601D9C5B37F0}"/>
              </a:ext>
            </a:extLst>
          </p:cNvPr>
          <p:cNvGrpSpPr/>
          <p:nvPr/>
        </p:nvGrpSpPr>
        <p:grpSpPr>
          <a:xfrm>
            <a:off x="516264" y="2235569"/>
            <a:ext cx="1123444" cy="1028570"/>
            <a:chOff x="516264" y="2235569"/>
            <a:chExt cx="1123444" cy="102857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0D2CA-4257-4C5E-9245-C2844B5FC68F}"/>
                </a:ext>
              </a:extLst>
            </p:cNvPr>
            <p:cNvCxnSpPr>
              <a:cxnSpLocks/>
              <a:stCxn id="7" idx="2"/>
              <a:endCxn id="27" idx="0"/>
            </p:cNvCxnSpPr>
            <p:nvPr/>
          </p:nvCxnSpPr>
          <p:spPr>
            <a:xfrm>
              <a:off x="1639708" y="2235569"/>
              <a:ext cx="0" cy="10285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89CDD1-1447-42F7-9E6D-27B0030FFDF6}"/>
                </a:ext>
              </a:extLst>
            </p:cNvPr>
            <p:cNvSpPr txBox="1"/>
            <p:nvPr/>
          </p:nvSpPr>
          <p:spPr>
            <a:xfrm>
              <a:off x="516264" y="2325328"/>
              <a:ext cx="10823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 &amp;</a:t>
              </a:r>
              <a:b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send </a:t>
              </a:r>
              <a:r>
                <a:rPr lang="en-US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tx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01DD6-0B3B-4F5F-A18A-8BDEA9F8F402}"/>
              </a:ext>
            </a:extLst>
          </p:cNvPr>
          <p:cNvSpPr/>
          <p:nvPr/>
        </p:nvSpPr>
        <p:spPr>
          <a:xfrm>
            <a:off x="7389811" y="3725180"/>
            <a:ext cx="1752600" cy="112932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a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EB7D83-0942-429A-A59B-32B3FA0A1623}"/>
              </a:ext>
            </a:extLst>
          </p:cNvPr>
          <p:cNvGrpSpPr/>
          <p:nvPr/>
        </p:nvGrpSpPr>
        <p:grpSpPr>
          <a:xfrm>
            <a:off x="4977612" y="2654539"/>
            <a:ext cx="3402799" cy="1200329"/>
            <a:chOff x="4977612" y="2819400"/>
            <a:chExt cx="3402799" cy="1200329"/>
          </a:xfrm>
        </p:grpSpPr>
        <p:sp>
          <p:nvSpPr>
            <p:cNvPr id="19" name="Arrow: Curved Down 18">
              <a:extLst>
                <a:ext uri="{FF2B5EF4-FFF2-40B4-BE49-F238E27FC236}">
                  <a16:creationId xmlns:a16="http://schemas.microsoft.com/office/drawing/2014/main" id="{18D1E7DC-65E5-41FD-AE7D-A8A073410B9E}"/>
                </a:ext>
              </a:extLst>
            </p:cNvPr>
            <p:cNvSpPr/>
            <p:nvPr/>
          </p:nvSpPr>
          <p:spPr>
            <a:xfrm>
              <a:off x="4977612" y="3217896"/>
              <a:ext cx="3402799" cy="66333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65244-591C-45DB-B4FF-DE2586A82E9E}"/>
                </a:ext>
              </a:extLst>
            </p:cNvPr>
            <p:cNvSpPr txBox="1"/>
            <p:nvPr/>
          </p:nvSpPr>
          <p:spPr>
            <a:xfrm>
              <a:off x="5697216" y="2819400"/>
              <a:ext cx="193738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Parse </a:t>
              </a:r>
              <a:r>
                <a:rPr lang="en-US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</a:t>
              </a:r>
              <a:r>
                <a:rPr lang="en-US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to</a:t>
              </a:r>
            </a:p>
            <a:p>
              <a:pPr algn="ctr"/>
              <a:r>
                <a:rPr lang="en-US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 call +</a:t>
              </a:r>
              <a:br>
                <a:rPr lang="en-US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arguments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1C9798-31A8-4613-AF79-F9B6A3F67C42}"/>
              </a:ext>
            </a:extLst>
          </p:cNvPr>
          <p:cNvGrpSpPr/>
          <p:nvPr/>
        </p:nvGrpSpPr>
        <p:grpSpPr>
          <a:xfrm>
            <a:off x="5073223" y="4865779"/>
            <a:ext cx="3380339" cy="1013289"/>
            <a:chOff x="5073223" y="5030640"/>
            <a:chExt cx="3380339" cy="1013289"/>
          </a:xfrm>
        </p:grpSpPr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91935250-AB80-41B2-9855-DE87089F205D}"/>
                </a:ext>
              </a:extLst>
            </p:cNvPr>
            <p:cNvSpPr/>
            <p:nvPr/>
          </p:nvSpPr>
          <p:spPr>
            <a:xfrm rot="10800000">
              <a:off x="5073223" y="5030640"/>
              <a:ext cx="3380339" cy="59832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D165A3-575F-48D8-AE22-E1FC8F87EE3E}"/>
                </a:ext>
              </a:extLst>
            </p:cNvPr>
            <p:cNvSpPr txBox="1"/>
            <p:nvPr/>
          </p:nvSpPr>
          <p:spPr>
            <a:xfrm>
              <a:off x="5906970" y="5582264"/>
              <a:ext cx="1933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Return results</a:t>
              </a:r>
              <a:endPara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DE4824-58B0-471A-96C1-66C4548FC720}"/>
              </a:ext>
            </a:extLst>
          </p:cNvPr>
          <p:cNvSpPr/>
          <p:nvPr/>
        </p:nvSpPr>
        <p:spPr>
          <a:xfrm>
            <a:off x="9675812" y="3053036"/>
            <a:ext cx="1598983" cy="24736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Solidity code</a:t>
            </a:r>
          </a:p>
          <a:p>
            <a:pPr marL="265113" indent="-265113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fn1()</a:t>
            </a:r>
          </a:p>
          <a:p>
            <a:pPr marL="265113" indent="-265113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fn2()</a:t>
            </a:r>
          </a:p>
          <a:p>
            <a:pPr marL="265113" indent="-265113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fn3()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EE504-3060-4F93-8E73-4E0AF93ADF3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9142411" y="4289844"/>
            <a:ext cx="5334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Резултат с изображение за blockchain icon">
            <a:extLst>
              <a:ext uri="{FF2B5EF4-FFF2-40B4-BE49-F238E27FC236}">
                <a16:creationId xmlns:a16="http://schemas.microsoft.com/office/drawing/2014/main" id="{AE964EA2-5ADD-42B6-9D60-456C13F3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4" y="3264139"/>
            <a:ext cx="2051408" cy="205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4AA9317-BF57-4762-973C-3A13B3072433}"/>
              </a:ext>
            </a:extLst>
          </p:cNvPr>
          <p:cNvGrpSpPr/>
          <p:nvPr/>
        </p:nvGrpSpPr>
        <p:grpSpPr>
          <a:xfrm>
            <a:off x="2617754" y="3854868"/>
            <a:ext cx="1647858" cy="830997"/>
            <a:chOff x="2617754" y="4019729"/>
            <a:chExt cx="1647858" cy="83099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03E6B3-3D0D-4D33-9CDE-85EBF63D732E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>
              <a:off x="2665412" y="4471817"/>
              <a:ext cx="1600200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AA2925-EE82-4271-BDC0-4F4CC71CA046}"/>
                </a:ext>
              </a:extLst>
            </p:cNvPr>
            <p:cNvSpPr txBox="1"/>
            <p:nvPr/>
          </p:nvSpPr>
          <p:spPr>
            <a:xfrm>
              <a:off x="2617754" y="4019729"/>
              <a:ext cx="13821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Send </a:t>
              </a:r>
              <a:r>
                <a:rPr lang="en-US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</a:t>
              </a:r>
              <a:br>
                <a:rPr lang="en-US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value</a:t>
              </a:r>
              <a:endPara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500503-C95A-48B3-91B6-A65D2F260439}"/>
              </a:ext>
            </a:extLst>
          </p:cNvPr>
          <p:cNvGrpSpPr/>
          <p:nvPr/>
        </p:nvGrpSpPr>
        <p:grpSpPr>
          <a:xfrm>
            <a:off x="1172361" y="4865778"/>
            <a:ext cx="3654553" cy="1458822"/>
            <a:chOff x="1172361" y="5030639"/>
            <a:chExt cx="3654553" cy="1458822"/>
          </a:xfrm>
        </p:grpSpPr>
        <p:sp>
          <p:nvSpPr>
            <p:cNvPr id="44" name="Arrow: Curved Down 43">
              <a:extLst>
                <a:ext uri="{FF2B5EF4-FFF2-40B4-BE49-F238E27FC236}">
                  <a16:creationId xmlns:a16="http://schemas.microsoft.com/office/drawing/2014/main" id="{97076F80-1253-42A1-B291-C379AFA0D17F}"/>
                </a:ext>
              </a:extLst>
            </p:cNvPr>
            <p:cNvSpPr/>
            <p:nvPr/>
          </p:nvSpPr>
          <p:spPr>
            <a:xfrm rot="10800000">
              <a:off x="1172361" y="5030639"/>
              <a:ext cx="3654553" cy="6733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0A1374-0C3D-47C7-9E84-D9562BE7258C}"/>
                </a:ext>
              </a:extLst>
            </p:cNvPr>
            <p:cNvSpPr txBox="1"/>
            <p:nvPr/>
          </p:nvSpPr>
          <p:spPr>
            <a:xfrm>
              <a:off x="1861539" y="5658464"/>
              <a:ext cx="2479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Persist transaction</a:t>
              </a:r>
              <a:b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next block</a:t>
              </a:r>
              <a:endPara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2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0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2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3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4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5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6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7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8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19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0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1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2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3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4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5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6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7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8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9.xml><?xml version="1.0" encoding="utf-8"?>
<a:themeOverride xmlns:a="http://schemas.openxmlformats.org/drawingml/2006/main">
  <a:clrScheme name="SoftUni Color Them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10424</TotalTime>
  <Words>3134</Words>
  <Application>Microsoft Office PowerPoint</Application>
  <PresentationFormat>Custom</PresentationFormat>
  <Paragraphs>526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Solidity Advanced</vt:lpstr>
      <vt:lpstr>Table of Contents</vt:lpstr>
      <vt:lpstr>Functions in Solidity</vt:lpstr>
      <vt:lpstr>Functions in Solidity</vt:lpstr>
      <vt:lpstr>Visibility: Public and External</vt:lpstr>
      <vt:lpstr>Visibility: Internal and Private</vt:lpstr>
      <vt:lpstr>View (Constant) Functions</vt:lpstr>
      <vt:lpstr>Pure Functions</vt:lpstr>
      <vt:lpstr>Messages Sent to Contracts</vt:lpstr>
      <vt:lpstr>The "Fallback" Function</vt:lpstr>
      <vt:lpstr>Function Overloading is Supported</vt:lpstr>
      <vt:lpstr>Named Arguments in Function Calls</vt:lpstr>
      <vt:lpstr>Constant State Variables</vt:lpstr>
      <vt:lpstr>Events in Solidity</vt:lpstr>
      <vt:lpstr>Ethereum Events</vt:lpstr>
      <vt:lpstr>Events are Stored in the Transaction</vt:lpstr>
      <vt:lpstr>Events are Visible by Anyone</vt:lpstr>
      <vt:lpstr>Callbacks and Events</vt:lpstr>
      <vt:lpstr>Watching for Events from JavaScript</vt:lpstr>
      <vt:lpstr>Time and Ether Units</vt:lpstr>
      <vt:lpstr>Ether Units</vt:lpstr>
      <vt:lpstr>Time Units</vt:lpstr>
      <vt:lpstr>Special Variables in Solidity</vt:lpstr>
      <vt:lpstr>Special Variables and Functions</vt:lpstr>
      <vt:lpstr>Message Sender vs. Transaction Origin</vt:lpstr>
      <vt:lpstr>Special Variables and Functions</vt:lpstr>
      <vt:lpstr>Random Numbers in Solidity</vt:lpstr>
      <vt:lpstr>Insecure Pseudo-Random – Example</vt:lpstr>
      <vt:lpstr>Error Handling</vt:lpstr>
      <vt:lpstr>Error Handling</vt:lpstr>
      <vt:lpstr>Check Conditions with Require and Assert</vt:lpstr>
      <vt:lpstr>Transferring Ethers</vt:lpstr>
      <vt:lpstr>Payable Constructor</vt:lpstr>
      <vt:lpstr>Payable Fallback</vt:lpstr>
      <vt:lpstr>Difference Between Send and Transfer</vt:lpstr>
      <vt:lpstr>Automatic Bill Payer</vt:lpstr>
      <vt:lpstr>Automatic Bill Payer (2)</vt:lpstr>
      <vt:lpstr>Contract Kill</vt:lpstr>
      <vt:lpstr>Contract Kill</vt:lpstr>
      <vt:lpstr>Creating Contracts via "new"</vt:lpstr>
      <vt:lpstr>Creating Contracts via "new"</vt:lpstr>
      <vt:lpstr>External Function Calls</vt:lpstr>
      <vt:lpstr>Inline Assembly</vt:lpstr>
      <vt:lpstr>Opcodes</vt:lpstr>
      <vt:lpstr>Decompile Smart Contract</vt:lpstr>
      <vt:lpstr>Libraries Hold Reusable Functions</vt:lpstr>
      <vt:lpstr>Libraries</vt:lpstr>
      <vt:lpstr>Summary</vt:lpstr>
      <vt:lpstr>Solidity Advanced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Academy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561</cp:revision>
  <dcterms:created xsi:type="dcterms:W3CDTF">2014-01-02T17:00:34Z</dcterms:created>
  <dcterms:modified xsi:type="dcterms:W3CDTF">2018-02-14T17:35:31Z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