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4"/>
  </p:notesMasterIdLst>
  <p:handoutMasterIdLst>
    <p:handoutMasterId r:id="rId45"/>
  </p:handoutMasterIdLst>
  <p:sldIdLst>
    <p:sldId id="274" r:id="rId3"/>
    <p:sldId id="425" r:id="rId4"/>
    <p:sldId id="426" r:id="rId5"/>
    <p:sldId id="516" r:id="rId6"/>
    <p:sldId id="541" r:id="rId7"/>
    <p:sldId id="521" r:id="rId8"/>
    <p:sldId id="500" r:id="rId9"/>
    <p:sldId id="525" r:id="rId10"/>
    <p:sldId id="526" r:id="rId11"/>
    <p:sldId id="523" r:id="rId12"/>
    <p:sldId id="527" r:id="rId13"/>
    <p:sldId id="543" r:id="rId14"/>
    <p:sldId id="503" r:id="rId15"/>
    <p:sldId id="544" r:id="rId16"/>
    <p:sldId id="540" r:id="rId17"/>
    <p:sldId id="538" r:id="rId18"/>
    <p:sldId id="546" r:id="rId19"/>
    <p:sldId id="529" r:id="rId20"/>
    <p:sldId id="547" r:id="rId21"/>
    <p:sldId id="542" r:id="rId22"/>
    <p:sldId id="531" r:id="rId23"/>
    <p:sldId id="545" r:id="rId24"/>
    <p:sldId id="536" r:id="rId25"/>
    <p:sldId id="497" r:id="rId26"/>
    <p:sldId id="504" r:id="rId27"/>
    <p:sldId id="537" r:id="rId28"/>
    <p:sldId id="530" r:id="rId29"/>
    <p:sldId id="506" r:id="rId30"/>
    <p:sldId id="478" r:id="rId31"/>
    <p:sldId id="532" r:id="rId32"/>
    <p:sldId id="548" r:id="rId33"/>
    <p:sldId id="533" r:id="rId34"/>
    <p:sldId id="534" r:id="rId35"/>
    <p:sldId id="549" r:id="rId36"/>
    <p:sldId id="550" r:id="rId37"/>
    <p:sldId id="552" r:id="rId38"/>
    <p:sldId id="551" r:id="rId39"/>
    <p:sldId id="434" r:id="rId40"/>
    <p:sldId id="429" r:id="rId41"/>
    <p:sldId id="430" r:id="rId42"/>
    <p:sldId id="431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25"/>
            <p14:sldId id="426"/>
            <p14:sldId id="516"/>
            <p14:sldId id="541"/>
            <p14:sldId id="521"/>
            <p14:sldId id="500"/>
            <p14:sldId id="525"/>
            <p14:sldId id="526"/>
            <p14:sldId id="523"/>
            <p14:sldId id="527"/>
            <p14:sldId id="543"/>
            <p14:sldId id="503"/>
            <p14:sldId id="544"/>
            <p14:sldId id="540"/>
            <p14:sldId id="538"/>
            <p14:sldId id="546"/>
            <p14:sldId id="529"/>
            <p14:sldId id="547"/>
            <p14:sldId id="542"/>
            <p14:sldId id="531"/>
            <p14:sldId id="545"/>
            <p14:sldId id="536"/>
            <p14:sldId id="497"/>
            <p14:sldId id="504"/>
            <p14:sldId id="537"/>
            <p14:sldId id="530"/>
            <p14:sldId id="506"/>
            <p14:sldId id="478"/>
            <p14:sldId id="532"/>
            <p14:sldId id="548"/>
            <p14:sldId id="533"/>
            <p14:sldId id="534"/>
            <p14:sldId id="549"/>
            <p14:sldId id="550"/>
            <p14:sldId id="552"/>
            <p14:sldId id="551"/>
            <p14:sldId id="434"/>
            <p14:sldId id="429"/>
            <p14:sldId id="430"/>
            <p14:sldId id="431"/>
          </p14:sldIdLst>
        </p14:section>
        <p14:section name="Conclusion" id="{10E03AB1-9AA8-4E86-9A64-D741901E50A2}">
          <p14:sldIdLst/>
        </p14:section>
        <p14:section name="Main Content" id="{DBFB5BE7-84DA-4715-98B1-75950FA690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8A0E"/>
    <a:srgbClr val="F29B60"/>
    <a:srgbClr val="FFF0D9"/>
    <a:srgbClr val="FFA72A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3" d="100"/>
          <a:sy n="83" d="100"/>
        </p:scale>
        <p:origin x="365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16-Feb-18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12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72370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70581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74286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0029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16-Feb-18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2" descr="Academy">
            <a:extLst>
              <a:ext uri="{FF2B5EF4-FFF2-40B4-BE49-F238E27FC236}">
                <a16:creationId xmlns:a16="http://schemas.microsoft.com/office/drawing/2014/main" id="{409CBDA6-FF07-4126-AB0C-3FBB19DE07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2" descr="Academy">
            <a:extLst>
              <a:ext uri="{FF2B5EF4-FFF2-40B4-BE49-F238E27FC236}">
                <a16:creationId xmlns:a16="http://schemas.microsoft.com/office/drawing/2014/main" id="{8C13E39C-EDDF-4E0A-B6E2-17704F2A41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04800"/>
            <a:ext cx="2838500" cy="58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58301">
            <a:off x="940577" y="3503318"/>
            <a:ext cx="5494586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8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8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026" name="Picture 2" descr="Academy">
            <a:extLst>
              <a:ext uri="{FF2B5EF4-FFF2-40B4-BE49-F238E27FC236}">
                <a16:creationId xmlns:a16="http://schemas.microsoft.com/office/drawing/2014/main" id="{F6FA964B-A5A1-4D8A-9B76-3C41FD5D40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transition/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ingsland.academ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parity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windows-build-tool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nakov/bea8c2161d282401d82331d876d0910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etherapi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metamask.io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truffleframework.com/boxes/react-auth" TargetMode="External"/><Relationship Id="rId2" Type="http://schemas.openxmlformats.org/officeDocument/2006/relationships/hyperlink" Target="http://truffleframework.com/boxes/rea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ruffleframework.com/boxes/webpack" TargetMode="External"/><Relationship Id="rId5" Type="http://schemas.openxmlformats.org/officeDocument/2006/relationships/hyperlink" Target="http://truffleframework.com/boxes/tutorialtoken" TargetMode="External"/><Relationship Id="rId4" Type="http://schemas.openxmlformats.org/officeDocument/2006/relationships/hyperlink" Target="http://truffleframework.com/boxes/react-uport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ens.domain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warm-guide.readthedocs.io/en/latest/introduction.html" TargetMode="External"/><Relationship Id="rId2" Type="http://schemas.openxmlformats.org/officeDocument/2006/relationships/hyperlink" Target="https://github.com/ethersphere/swar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sphere/go-ethereum/wiki/IPFS-&amp;-SWARM" TargetMode="External"/><Relationship Id="rId2" Type="http://schemas.openxmlformats.org/officeDocument/2006/relationships/hyperlink" Target="https://ipf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dist.ipfs.io/#go-ipf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ipfs.io/ipfs/%7bid%7d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ngsland.academy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infura.io/" TargetMode="External"/><Relationship Id="rId2" Type="http://schemas.openxmlformats.org/officeDocument/2006/relationships/hyperlink" Target="https://medium.com/blockchannel/tools-and-technologies-in-the-ethereum-ecosystem-e5b7e5060eb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ruffleframework.com/boxe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eth.ethereum.org/download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98612" y="381000"/>
            <a:ext cx="9891499" cy="147635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Building DApps with Ethereum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98612" y="1889099"/>
            <a:ext cx="9891499" cy="1311301"/>
          </a:xfrm>
        </p:spPr>
        <p:txBody>
          <a:bodyPr>
            <a:normAutofit/>
          </a:bodyPr>
          <a:lstStyle/>
          <a:p>
            <a:r>
              <a:rPr lang="en-US" dirty="0"/>
              <a:t>The Ethereum Ecosystem, Blockchain Nodes, Web3.js, Remix, Truffle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48927" y="5596786"/>
            <a:ext cx="3187613" cy="36355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Academy School of Blockchain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48927" y="5956421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http://kingsland.academy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0A760C3-DE2A-4C15-91F2-26B569F04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954" y="4182557"/>
            <a:ext cx="3187613" cy="525135"/>
          </a:xfrm>
        </p:spPr>
        <p:txBody>
          <a:bodyPr/>
          <a:lstStyle/>
          <a:p>
            <a:r>
              <a:rPr lang="en-US" dirty="0"/>
              <a:t>Sevgin Mustafov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ADBE6D8-EC94-4623-97B8-FEBE125B1E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954" y="4763875"/>
            <a:ext cx="4077856" cy="815984"/>
          </a:xfrm>
        </p:spPr>
        <p:txBody>
          <a:bodyPr/>
          <a:lstStyle/>
          <a:p>
            <a:r>
              <a:rPr lang="en-US" dirty="0"/>
              <a:t>Blockchain Developer &amp; </a:t>
            </a:r>
            <a:br>
              <a:rPr lang="en-US" dirty="0"/>
            </a:br>
            <a:r>
              <a:rPr lang="en-US" dirty="0"/>
              <a:t>Course Developer</a:t>
            </a:r>
          </a:p>
        </p:txBody>
      </p:sp>
      <p:pic>
        <p:nvPicPr>
          <p:cNvPr id="9" name="Picture 2" descr="Academy">
            <a:extLst>
              <a:ext uri="{FF2B5EF4-FFF2-40B4-BE49-F238E27FC236}">
                <a16:creationId xmlns:a16="http://schemas.microsoft.com/office/drawing/2014/main" id="{891F7FDE-2EC2-4C96-A35A-C4683B8E4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5" y="3392056"/>
            <a:ext cx="3187613" cy="65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Резултат с изображение за blockchain">
            <a:extLst>
              <a:ext uri="{FF2B5EF4-FFF2-40B4-BE49-F238E27FC236}">
                <a16:creationId xmlns:a16="http://schemas.microsoft.com/office/drawing/2014/main" id="{21005A6D-506B-4EDE-A8A6-4FA042CD034C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531" y="3329932"/>
            <a:ext cx="7108984" cy="3110124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1"/>
            <a:ext cx="11618999" cy="5654678"/>
          </a:xfrm>
        </p:spPr>
        <p:txBody>
          <a:bodyPr>
            <a:normAutofit/>
          </a:bodyPr>
          <a:lstStyle/>
          <a:p>
            <a:r>
              <a:rPr lang="en-US" dirty="0"/>
              <a:t>Implementation of the Ethereum protocol, written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Rust</a:t>
            </a:r>
          </a:p>
          <a:p>
            <a:r>
              <a:rPr lang="en-US" dirty="0"/>
              <a:t>It is an unofficial Ethereum client, used</a:t>
            </a:r>
            <a:r>
              <a:rPr lang="bg-BG" dirty="0"/>
              <a:t> </a:t>
            </a:r>
            <a:r>
              <a:rPr lang="en-US" dirty="0"/>
              <a:t>to run a node</a:t>
            </a:r>
          </a:p>
          <a:p>
            <a:r>
              <a:rPr lang="en-US" dirty="0"/>
              <a:t>Maintained by a company called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Parity Inc. </a:t>
            </a:r>
            <a:r>
              <a:rPr lang="en-US" dirty="0"/>
              <a:t>(by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Gavin Wood</a:t>
            </a:r>
            <a:r>
              <a:rPr lang="en-US" dirty="0"/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Anyone can implement </a:t>
            </a:r>
            <a:br>
              <a:rPr lang="en-US" dirty="0"/>
            </a:br>
            <a:r>
              <a:rPr lang="en-US" dirty="0"/>
              <a:t>the client software and </a:t>
            </a:r>
            <a:br>
              <a:rPr lang="en-US" dirty="0"/>
            </a:br>
            <a:r>
              <a:rPr lang="en-US" dirty="0"/>
              <a:t>join the Ethereum network</a:t>
            </a:r>
          </a:p>
          <a:p>
            <a:r>
              <a:rPr lang="en-US" dirty="0">
                <a:hlinkClick r:id="rId2"/>
              </a:rPr>
              <a:t>https://www.parity.io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66800"/>
          </a:xfrm>
        </p:spPr>
        <p:txBody>
          <a:bodyPr>
            <a:normAutofit/>
          </a:bodyPr>
          <a:lstStyle/>
          <a:p>
            <a:r>
              <a:rPr lang="en-US" dirty="0"/>
              <a:t> Blockchain Nodes</a:t>
            </a:r>
            <a:r>
              <a:rPr lang="bg-BG" dirty="0"/>
              <a:t> </a:t>
            </a:r>
            <a:r>
              <a:rPr lang="en-US" dirty="0"/>
              <a:t>– Parity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3156182"/>
            <a:ext cx="5070764" cy="324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3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919349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Live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712544"/>
            <a:ext cx="10815551" cy="719034"/>
          </a:xfrm>
        </p:spPr>
        <p:txBody>
          <a:bodyPr/>
          <a:lstStyle/>
          <a:p>
            <a:r>
              <a:rPr lang="en-US" dirty="0"/>
              <a:t>Playing with Parity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59" y="1295400"/>
            <a:ext cx="6705600" cy="3352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3644015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76B8-B781-475A-A598-B16F29EB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13744"/>
            <a:ext cx="10363200" cy="820600"/>
          </a:xfrm>
        </p:spPr>
        <p:txBody>
          <a:bodyPr/>
          <a:lstStyle/>
          <a:p>
            <a:r>
              <a:rPr lang="en-US" dirty="0"/>
              <a:t>The Web3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00691-3630-4DCE-920F-5A9790903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91912"/>
            <a:ext cx="10363200" cy="719034"/>
          </a:xfrm>
        </p:spPr>
        <p:txBody>
          <a:bodyPr/>
          <a:lstStyle/>
          <a:p>
            <a:r>
              <a:rPr lang="en-US" dirty="0"/>
              <a:t>Interacting with the Ethereum Network</a:t>
            </a:r>
          </a:p>
        </p:txBody>
      </p:sp>
      <p:pic>
        <p:nvPicPr>
          <p:cNvPr id="4" name="Picture 2" descr="Резултат с изображение за web3 api">
            <a:extLst>
              <a:ext uri="{FF2B5EF4-FFF2-40B4-BE49-F238E27FC236}">
                <a16:creationId xmlns:a16="http://schemas.microsoft.com/office/drawing/2014/main" id="{54A608A0-7FF4-4851-BAED-2ABFF2897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846" y="1250740"/>
            <a:ext cx="5883130" cy="3309359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42530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1"/>
            <a:ext cx="11804821" cy="5791198"/>
          </a:xfrm>
        </p:spPr>
        <p:txBody>
          <a:bodyPr>
            <a:normAutofit/>
          </a:bodyPr>
          <a:lstStyle/>
          <a:p>
            <a:r>
              <a:rPr lang="en-US" sz="3600" dirty="0"/>
              <a:t>Web3.js – a </a:t>
            </a:r>
            <a:r>
              <a:rPr lang="en-US" dirty="0"/>
              <a:t>JavaScript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library to </a:t>
            </a:r>
            <a:r>
              <a:rPr lang="en-US" dirty="0"/>
              <a:t>interact with Ethereum nodes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66800"/>
          </a:xfrm>
        </p:spPr>
        <p:txBody>
          <a:bodyPr>
            <a:normAutofit/>
          </a:bodyPr>
          <a:lstStyle/>
          <a:p>
            <a:r>
              <a:rPr lang="en-US" dirty="0"/>
              <a:t>The Ethereum JavaScript API – Web3.js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AA55766-33F9-4D04-99DE-4CCF2ED62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2747816"/>
            <a:ext cx="10640533" cy="520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let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Web3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require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('web3');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AA55766-33F9-4D04-99DE-4CCF2ED62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905000"/>
            <a:ext cx="10640533" cy="5251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npm install -g web3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98B4390-15F1-4DB7-A395-157F0761A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3566204"/>
            <a:ext cx="10640533" cy="520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let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web3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Web3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http://localhost:8545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");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625F4F6-5F3F-4422-A95C-DC72FF54F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4384592"/>
            <a:ext cx="10640533" cy="520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web3.eth.getCoinbase().then(console.log)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D7C3882D-AF62-48A9-A2EE-1153903DA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5212817"/>
            <a:ext cx="10640533" cy="10206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web3.eth.getBalance("0xc0bd7545d126d14c39e5f2a28744bac2641b94bc").then(console.log)</a:t>
            </a:r>
          </a:p>
        </p:txBody>
      </p:sp>
    </p:spTree>
    <p:extLst>
      <p:ext uri="{BB962C8B-B14F-4D97-AF65-F5344CB8AC3E}">
        <p14:creationId xmlns:p14="http://schemas.microsoft.com/office/powerpoint/2010/main" val="197438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696ED3-5BD3-47D9-B87A-0332652B3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8317F-F32B-4AD5-A1BD-876745B23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First install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Windows Build Tools</a:t>
            </a:r>
            <a:r>
              <a:rPr lang="en-US" dirty="0"/>
              <a:t>" for Node.js</a:t>
            </a:r>
          </a:p>
          <a:p>
            <a:pPr lvl="1"/>
            <a:r>
              <a:rPr lang="en-US" dirty="0">
                <a:hlinkClick r:id="rId2"/>
              </a:rPr>
              <a:t>https://www.npmjs.com/package/windows-build-tools</a:t>
            </a:r>
            <a:endParaRPr lang="en-US" dirty="0"/>
          </a:p>
          <a:p>
            <a:pPr lvl="1"/>
            <a:r>
              <a:rPr lang="en-US" dirty="0"/>
              <a:t>Run as Administrator</a:t>
            </a:r>
          </a:p>
          <a:p>
            <a:pPr lvl="1"/>
            <a:endParaRPr lang="en-US" dirty="0"/>
          </a:p>
          <a:p>
            <a:r>
              <a:rPr lang="en-US" dirty="0"/>
              <a:t>Then, configure the VC++ target</a:t>
            </a:r>
          </a:p>
          <a:p>
            <a:endParaRPr lang="en-US" dirty="0"/>
          </a:p>
          <a:p>
            <a:r>
              <a:rPr lang="en-US" dirty="0"/>
              <a:t>Finally, install the "web3" package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A9D9F0-CF82-4900-A2FF-ABF22F5A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Web3 in Windows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34EA51-6A4F-4412-9D02-410F9AE2B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3229440"/>
            <a:ext cx="10640533" cy="5043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npm install --global --production windows-build-tools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FC7C16-F193-4ECF-920A-094334F27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5992941"/>
            <a:ext cx="10640533" cy="5251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npm install -g web3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903C507-C0B0-4750-91B5-EBFF6FAA6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4575402"/>
            <a:ext cx="10640533" cy="381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set VCTargetsPath=C:\Program Files (x86)\MSBuild\Microsoft.Cpp\v4.0\v140</a:t>
            </a:r>
          </a:p>
        </p:txBody>
      </p:sp>
    </p:spTree>
    <p:extLst>
      <p:ext uri="{BB962C8B-B14F-4D97-AF65-F5344CB8AC3E}">
        <p14:creationId xmlns:p14="http://schemas.microsoft.com/office/powerpoint/2010/main" val="1406881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7DA449-C5B7-4E36-AEE5-D221EE827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5F821-A6E8-4154-B1D1-B6EA2F922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en-US" dirty="0"/>
              <a:t>Creating an instance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web3</a:t>
            </a:r>
            <a:r>
              <a:rPr lang="en-US" dirty="0"/>
              <a:t>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/>
              <a:t> provider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Provides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Ethereum</a:t>
            </a:r>
            <a:r>
              <a:rPr lang="en-US" dirty="0"/>
              <a:t> blockchain related methods</a:t>
            </a:r>
          </a:p>
          <a:p>
            <a:endParaRPr lang="en-US" dirty="0"/>
          </a:p>
          <a:p>
            <a:r>
              <a:rPr lang="en-US" dirty="0"/>
              <a:t>Getting the balance of account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05B337-3892-49DE-AB07-01F04CC2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Web3 API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A55766-33F9-4D04-99DE-4CCF2ED62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36" y="1729299"/>
            <a:ext cx="10930176" cy="14199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let</a:t>
            </a: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Web3 =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require</a:t>
            </a: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('web3');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let</a:t>
            </a: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web3 = new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Web3</a:t>
            </a: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b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</a:t>
            </a: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Web3.providers.HttpProvider("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http://localhost:8545</a:t>
            </a: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"));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AA55766-33F9-4D04-99DE-4CCF2ED62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36" y="3972968"/>
            <a:ext cx="10930176" cy="5251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let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defaultAccount = web3.eth.defaultAccount;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AA55766-33F9-4D04-99DE-4CCF2ED62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36" y="5367809"/>
            <a:ext cx="10930176" cy="9775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let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balance = web3.eth.getBalance(</a:t>
            </a:r>
            <a:b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0x407d73d8a49eeb85d32cf465507dd71d507100c1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9829651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55FDCB-3C4C-42FE-9069-33C712775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13654-6C28-4CB5-9BDF-2AF8D352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2" y="975708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Get the account for mining rewards (the default account)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Get all accounts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Create contract object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Deploy contract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C94DBB-A951-4E31-B428-0870B037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Web3 API (2)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A55766-33F9-4D04-99DE-4CCF2ED62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768" y="1713019"/>
            <a:ext cx="11187000" cy="4928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let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coinbase = web3.eth.coinbase;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AA55766-33F9-4D04-99DE-4CCF2ED62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768" y="3064740"/>
            <a:ext cx="11187000" cy="4928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let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accounts = web3.eth.accounts;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AA55766-33F9-4D04-99DE-4CCF2ED62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768" y="4419600"/>
            <a:ext cx="11187000" cy="4928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let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MyContract = web3.eth.contract(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abiArray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AA55766-33F9-4D04-99DE-4CCF2ED62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768" y="5715000"/>
            <a:ext cx="11187000" cy="9129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let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 = MyContract.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data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 '0x12345...',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from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 myAccount,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gas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 4700000});</a:t>
            </a:r>
          </a:p>
        </p:txBody>
      </p:sp>
    </p:spTree>
    <p:extLst>
      <p:ext uri="{BB962C8B-B14F-4D97-AF65-F5344CB8AC3E}">
        <p14:creationId xmlns:p14="http://schemas.microsoft.com/office/powerpoint/2010/main" val="1905265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CA9720-A3D2-43D7-BC97-23E0240A9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F7FA4-D4A0-4ADC-99DB-D88B0A11A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Invoking functions from existing smart contract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13806D-BEC8-4264-9B9D-4005C823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Web3 API (3)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6D4686-BA07-4A73-822A-732771166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12" y="1752600"/>
            <a:ext cx="11232300" cy="46224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3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contractAddress</a:t>
            </a:r>
            <a:r>
              <a:rPr lang="en-US" sz="23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'0x987ae6c8837e88dff419ac01a9a41c693ddeda33';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3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contractABI</a:t>
            </a:r>
            <a:r>
              <a:rPr lang="en-US" sz="23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[{"constant":false,"inputs":[{"name":"hash","type":"string"}],"name":"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add</a:t>
            </a:r>
            <a:r>
              <a:rPr lang="en-US" sz="23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","outputs":[{"name":"dateAdded","type":"uint256"}],"payable":false,"stateMutability":"nonpayable","type":"function"},{"constant":true,"inputs":[{"name":"hash","type":"string"}],"name":"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verify</a:t>
            </a:r>
            <a:r>
              <a:rPr lang="en-US" sz="23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","outputs":[{"name":"dateAdded","type":"uint256"}],"payable":false,"stateMutability":"view","type":"function"}];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3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let contract =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 web3.eth.Contract</a:t>
            </a:r>
            <a:r>
              <a:rPr lang="en-US" sz="23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(contractABI, contractAddress);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3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contract.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verify</a:t>
            </a:r>
            <a:r>
              <a:rPr lang="en-US" sz="23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(documentHash).call().then(console.log);</a:t>
            </a:r>
          </a:p>
        </p:txBody>
      </p:sp>
    </p:spTree>
    <p:extLst>
      <p:ext uri="{BB962C8B-B14F-4D97-AF65-F5344CB8AC3E}">
        <p14:creationId xmlns:p14="http://schemas.microsoft.com/office/powerpoint/2010/main" val="2001460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258921E-B8C5-4A38-B449-84D4FFC3D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Infura</a:t>
            </a:r>
            <a:r>
              <a:rPr lang="en-US" dirty="0"/>
              <a:t> provides a gateway to the Ethereum blockchain</a:t>
            </a:r>
          </a:p>
          <a:p>
            <a:pPr lvl="1"/>
            <a:r>
              <a:rPr lang="en-US" dirty="0"/>
              <a:t>Signup and get a free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JSON RPC endpoint </a:t>
            </a:r>
            <a:r>
              <a:rPr lang="en-US" dirty="0"/>
              <a:t>to the Ethereum </a:t>
            </a:r>
            <a:r>
              <a:rPr lang="en-US" noProof="1"/>
              <a:t>Mainnet</a:t>
            </a:r>
            <a:r>
              <a:rPr lang="en-US" dirty="0"/>
              <a:t>, </a:t>
            </a:r>
            <a:r>
              <a:rPr lang="en-US" noProof="1"/>
              <a:t>Ropsten</a:t>
            </a:r>
            <a:r>
              <a:rPr lang="en-US" dirty="0"/>
              <a:t>, </a:t>
            </a:r>
            <a:r>
              <a:rPr lang="en-US" noProof="1"/>
              <a:t>Kovan</a:t>
            </a:r>
            <a:r>
              <a:rPr lang="en-US" dirty="0"/>
              <a:t>, </a:t>
            </a:r>
            <a:r>
              <a:rPr lang="en-US" noProof="1"/>
              <a:t>Rinkeby</a:t>
            </a:r>
            <a:r>
              <a:rPr lang="en-US" dirty="0"/>
              <a:t>, and other networks</a:t>
            </a:r>
          </a:p>
          <a:p>
            <a:pPr lvl="1"/>
            <a:r>
              <a:rPr lang="en-US" dirty="0"/>
              <a:t>Instead of running a local Ethereum node, just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Infura.io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Infura</a:t>
            </a:r>
            <a:r>
              <a:rPr lang="en-US" dirty="0"/>
              <a:t> API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76AF7F-0132-46D0-87C5-D47D445D4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0" y="3862387"/>
            <a:ext cx="106680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let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web3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new Web3();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web3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.setProvider(new web3.providers.HttpProvider(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https://ropsten.infura.io/8HIzwWmxZbPPDZmBnth4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web3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.eth.getBalance("0x7cB57B5A97eAbe94205C07890BE4c1aD31E486A8").toString();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07235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AAA149-BFEF-488E-A18D-BED3D7ED4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AC898-3238-471F-B954-848461D34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https://gist.github.com/nakov/bea8c2161d282401d82331d876d09100</a:t>
            </a:r>
            <a:endParaRPr lang="en-US" dirty="0"/>
          </a:p>
          <a:p>
            <a:endParaRPr lang="en-US" dirty="0"/>
          </a:p>
          <a:p>
            <a:r>
              <a:rPr lang="en-US" dirty="0"/>
              <a:t>TODO: add example of signing and sending transactions through </a:t>
            </a:r>
            <a:r>
              <a:rPr lang="en-US" dirty="0" err="1"/>
              <a:t>Infura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66A1D0-0040-4305-9A22-1F809380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Infura</a:t>
            </a:r>
            <a:r>
              <a:rPr lang="en-US" dirty="0"/>
              <a:t> API – Live Example</a:t>
            </a:r>
          </a:p>
        </p:txBody>
      </p:sp>
    </p:spTree>
    <p:extLst>
      <p:ext uri="{BB962C8B-B14F-4D97-AF65-F5344CB8AC3E}">
        <p14:creationId xmlns:p14="http://schemas.microsoft.com/office/powerpoint/2010/main" val="41044598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152400"/>
            <a:ext cx="9577597" cy="797859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0812" y="1143000"/>
            <a:ext cx="11804822" cy="5578479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The “Ethereum” Ecosystem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Decentralized Blockchain Apps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(DApps)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What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TestRPC?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Blockchain Nodes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err="1"/>
              <a:t>MetaMask</a:t>
            </a: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JavaScript Library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Web3.js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Truffle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Front-End Frameworks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30" name="Picture 6" descr="Свързано изображение">
            <a:extLst>
              <a:ext uri="{FF2B5EF4-FFF2-40B4-BE49-F238E27FC236}">
                <a16:creationId xmlns:a16="http://schemas.microsoft.com/office/drawing/2014/main" id="{6AD010FD-6D1D-4F56-A922-87605770B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838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phic 14" descr="Books">
            <a:extLst>
              <a:ext uri="{FF2B5EF4-FFF2-40B4-BE49-F238E27FC236}">
                <a16:creationId xmlns:a16="http://schemas.microsoft.com/office/drawing/2014/main" id="{AC01EFEF-18A5-4B5D-A254-62D12FCDF6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7212" y="4267200"/>
            <a:ext cx="2207400" cy="2207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1376612"/>
            <a:ext cx="3904463" cy="26008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299" y="4485995"/>
            <a:ext cx="1773913" cy="17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204957-F682-4A1E-BC5C-E7CDF4A5C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F0ED1-061B-43F1-9D41-A458B36B2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MyEtherAPI</a:t>
            </a:r>
            <a:r>
              <a:rPr lang="en-US" dirty="0"/>
              <a:t> provides a free JSON RPC endpoint to Ethereum </a:t>
            </a:r>
            <a:r>
              <a:rPr lang="en-US" dirty="0" err="1"/>
              <a:t>Mainnet</a:t>
            </a:r>
            <a:r>
              <a:rPr lang="en-US" dirty="0"/>
              <a:t> and </a:t>
            </a:r>
            <a:r>
              <a:rPr lang="en-US" dirty="0" err="1"/>
              <a:t>Ropsten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https://www.myetherapi.com</a:t>
            </a:r>
            <a:endParaRPr lang="en-US" dirty="0"/>
          </a:p>
          <a:p>
            <a:r>
              <a:rPr lang="en-US" dirty="0"/>
              <a:t>Example: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9A65CE-6600-4B55-9DB9-BE9181B9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MyEtherAPI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66E023-E524-48F6-8734-91A2EF395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0" y="3862387"/>
            <a:ext cx="106680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let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web3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new Web3();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web3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.setProvider(new web3.providers.HttpProvider(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'https://api.myetherapi.com/rop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web3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.eth.getBalance("0x7cB57B5A97eAbe94205C07890BE4c1aD31E486A8").then(console.log);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14416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990600"/>
            <a:ext cx="4837199" cy="5730879"/>
          </a:xfrm>
        </p:spPr>
        <p:txBody>
          <a:bodyPr>
            <a:normAutofit/>
          </a:bodyPr>
          <a:lstStyle/>
          <a:p>
            <a:r>
              <a:rPr lang="en-US" dirty="0"/>
              <a:t>Chrome / Firefox plugin </a:t>
            </a:r>
          </a:p>
          <a:p>
            <a:r>
              <a:rPr lang="en-US" dirty="0"/>
              <a:t>Install Metamask and 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automatically connects </a:t>
            </a:r>
            <a:r>
              <a:rPr lang="en-US" dirty="0"/>
              <a:t>to their nodes</a:t>
            </a:r>
          </a:p>
          <a:p>
            <a:r>
              <a:rPr lang="en-US" dirty="0"/>
              <a:t>Used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interact</a:t>
            </a:r>
            <a:r>
              <a:rPr lang="en-US" dirty="0"/>
              <a:t> with the Ethereum node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Host a number of nodes </a:t>
            </a:r>
            <a:r>
              <a:rPr lang="en-US" dirty="0"/>
              <a:t>so you don’t have to</a:t>
            </a:r>
          </a:p>
          <a:p>
            <a:r>
              <a:rPr lang="en-US" dirty="0">
                <a:hlinkClick r:id="rId2"/>
              </a:rPr>
              <a:t>https://metamask.io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1"/>
            <a:ext cx="9577597" cy="10668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noProof="1"/>
              <a:t>MetaMask</a:t>
            </a:r>
            <a:r>
              <a:rPr lang="en-US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12" y="1066801"/>
            <a:ext cx="6477000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6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7C396-4F8B-478D-B036-F5E0EE87F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Web browser we should first check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existing web3 API </a:t>
            </a:r>
            <a:r>
              <a:rPr lang="en-US" dirty="0"/>
              <a:t>object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66800"/>
          </a:xfrm>
        </p:spPr>
        <p:txBody>
          <a:bodyPr>
            <a:normAutofit/>
          </a:bodyPr>
          <a:lstStyle/>
          <a:p>
            <a:r>
              <a:rPr lang="en-US" dirty="0"/>
              <a:t>Using Web3.js in the Browser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AA55766-33F9-4D04-99DE-4CCF2ED62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070" y="2667000"/>
            <a:ext cx="10640533" cy="33643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typeof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web3 !==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'undefined'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web3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Web3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(web3.currentProvider);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// Set the provider you want from Web3.providers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web3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Web3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Web3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.providers.HttpProvider(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"http://localhost:8545"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37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919349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Exercise</a:t>
            </a:r>
            <a:r>
              <a:rPr lang="bg-BG" dirty="0"/>
              <a:t>:</a:t>
            </a:r>
            <a:r>
              <a:rPr lang="en-US" dirty="0"/>
              <a:t> Simple Voting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08012" y="5712545"/>
            <a:ext cx="10972800" cy="692873"/>
          </a:xfrm>
        </p:spPr>
        <p:txBody>
          <a:bodyPr/>
          <a:lstStyle/>
          <a:p>
            <a:r>
              <a:rPr lang="en-US" dirty="0"/>
              <a:t>Using Ethereum, Solidity, Web3, Node.js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209" y="1676400"/>
            <a:ext cx="85725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35143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876800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Exercise: Document Registry </a:t>
            </a:r>
            <a:r>
              <a:rPr lang="en-US" noProof="1"/>
              <a:t>DApp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08012" y="5712545"/>
            <a:ext cx="10972800" cy="1069256"/>
          </a:xfrm>
        </p:spPr>
        <p:txBody>
          <a:bodyPr/>
          <a:lstStyle/>
          <a:p>
            <a:r>
              <a:rPr lang="en-US" dirty="0"/>
              <a:t>Using Ethereum, Solidity, Web3 and MetaMask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05" y="2019987"/>
            <a:ext cx="10982708" cy="241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3696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838200"/>
            <a:ext cx="11804822" cy="601979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The most popular development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framework for Ethereum</a:t>
            </a:r>
          </a:p>
          <a:p>
            <a:r>
              <a:rPr lang="en-US" sz="3600" dirty="0"/>
              <a:t>Make your life a whole lot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easier</a:t>
            </a:r>
          </a:p>
          <a:p>
            <a:r>
              <a:rPr lang="en-US" dirty="0"/>
              <a:t>Built-in smart contract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compilation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linking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deployment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binary 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management</a:t>
            </a:r>
          </a:p>
          <a:p>
            <a:r>
              <a:rPr lang="en-US" dirty="0"/>
              <a:t>Automated contract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testing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Scriptable</a:t>
            </a:r>
            <a:r>
              <a:rPr lang="en-US" dirty="0"/>
              <a:t> deployment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Migrations</a:t>
            </a:r>
            <a:r>
              <a:rPr lang="en-US" dirty="0"/>
              <a:t> Framework</a:t>
            </a:r>
          </a:p>
          <a:p>
            <a:r>
              <a:rPr lang="en-US" dirty="0"/>
              <a:t>Network management for deploying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en-US" dirty="0"/>
              <a:t>&amp;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private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1"/>
            <a:ext cx="9577597" cy="1066800"/>
          </a:xfrm>
        </p:spPr>
        <p:txBody>
          <a:bodyPr>
            <a:normAutofit/>
          </a:bodyPr>
          <a:lstStyle/>
          <a:p>
            <a:r>
              <a:rPr lang="en-US" dirty="0"/>
              <a:t>Truffle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57" y="1936308"/>
            <a:ext cx="3274711" cy="32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0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838200"/>
            <a:ext cx="11804822" cy="6019799"/>
          </a:xfrm>
        </p:spPr>
        <p:txBody>
          <a:bodyPr>
            <a:normAutofit/>
          </a:bodyPr>
          <a:lstStyle/>
          <a:p>
            <a:r>
              <a:rPr lang="en-US" sz="3600" dirty="0"/>
              <a:t>Remix –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Debugger</a:t>
            </a:r>
            <a:r>
              <a:rPr lang="en-US" sz="3600" dirty="0"/>
              <a:t> Tab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Run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testrpc </a:t>
            </a:r>
            <a:r>
              <a:rPr lang="en-US" sz="3600" dirty="0"/>
              <a:t>on one and then </a:t>
            </a:r>
            <a:br>
              <a:rPr lang="en-US" sz="3600" dirty="0"/>
            </a:b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truffle debug 0x52d3291a348eb4...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on another console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1"/>
            <a:ext cx="9577597" cy="1066800"/>
          </a:xfrm>
        </p:spPr>
        <p:txBody>
          <a:bodyPr>
            <a:normAutofit/>
          </a:bodyPr>
          <a:lstStyle/>
          <a:p>
            <a:r>
              <a:rPr lang="en-US" dirty="0"/>
              <a:t>How to Debug?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91" y="1531189"/>
            <a:ext cx="5187206" cy="2170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9" y="5542540"/>
            <a:ext cx="7870562" cy="11227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35" y="2965255"/>
            <a:ext cx="2667000" cy="26069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18" y="1501571"/>
            <a:ext cx="2545691" cy="2698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324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Frameworks</a:t>
            </a:r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71287048-27DE-45F2-9EA9-B5AEA49138EC}"/>
              </a:ext>
            </a:extLst>
          </p:cNvPr>
          <p:cNvSpPr/>
          <p:nvPr/>
        </p:nvSpPr>
        <p:spPr>
          <a:xfrm>
            <a:off x="444411" y="1823222"/>
            <a:ext cx="3581400" cy="3094481"/>
          </a:xfrm>
          <a:prstGeom prst="roundRect">
            <a:avLst>
              <a:gd name="adj" fmla="val 8117"/>
            </a:avLst>
          </a:prstGeom>
          <a:solidFill>
            <a:schemeClr val="accent2">
              <a:lumMod val="50000"/>
              <a:alpha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Angular</a:t>
            </a:r>
            <a:endParaRPr lang="bg-BG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bg-BG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3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3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3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71287048-27DE-45F2-9EA9-B5AEA49138EC}"/>
              </a:ext>
            </a:extLst>
          </p:cNvPr>
          <p:cNvSpPr/>
          <p:nvPr/>
        </p:nvSpPr>
        <p:spPr>
          <a:xfrm>
            <a:off x="4494212" y="1823223"/>
            <a:ext cx="3429000" cy="3094481"/>
          </a:xfrm>
          <a:prstGeom prst="roundRect">
            <a:avLst>
              <a:gd name="adj" fmla="val 8117"/>
            </a:avLst>
          </a:prstGeom>
          <a:solidFill>
            <a:schemeClr val="accent2">
              <a:lumMod val="50000"/>
              <a:alpha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React</a:t>
            </a:r>
            <a:endParaRPr lang="bg-BG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bg-BG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3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3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3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7" name="Rounded Rectangle 8">
            <a:extLst>
              <a:ext uri="{FF2B5EF4-FFF2-40B4-BE49-F238E27FC236}">
                <a16:creationId xmlns:a16="http://schemas.microsoft.com/office/drawing/2014/main" id="{71287048-27DE-45F2-9EA9-B5AEA49138EC}"/>
              </a:ext>
            </a:extLst>
          </p:cNvPr>
          <p:cNvSpPr/>
          <p:nvPr/>
        </p:nvSpPr>
        <p:spPr>
          <a:xfrm>
            <a:off x="8351823" y="1823223"/>
            <a:ext cx="3429000" cy="3094481"/>
          </a:xfrm>
          <a:prstGeom prst="roundRect">
            <a:avLst>
              <a:gd name="adj" fmla="val 8117"/>
            </a:avLst>
          </a:prstGeom>
          <a:solidFill>
            <a:schemeClr val="accent2">
              <a:lumMod val="50000"/>
              <a:alpha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Vue.js</a:t>
            </a:r>
            <a:endParaRPr lang="bg-BG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bg-BG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3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3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69" y="2442722"/>
            <a:ext cx="2486483" cy="24864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554" y="2571448"/>
            <a:ext cx="2980315" cy="2107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565" y="2649896"/>
            <a:ext cx="2043515" cy="204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75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48036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Helpful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boilerplates</a:t>
            </a:r>
          </a:p>
          <a:p>
            <a:r>
              <a:rPr lang="en-US" sz="3600" dirty="0"/>
              <a:t>Allow you to focus on what makes your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DApp</a:t>
            </a:r>
            <a:r>
              <a:rPr lang="en-US" sz="3600" dirty="0"/>
              <a:t> unique</a:t>
            </a:r>
          </a:p>
          <a:p>
            <a:r>
              <a:rPr lang="en-US" sz="3600" dirty="0"/>
              <a:t>Can contain other helpful modules, Solidity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contracts</a:t>
            </a:r>
            <a:r>
              <a:rPr lang="en-US" sz="3600" dirty="0"/>
              <a:t> &amp;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libraries</a:t>
            </a:r>
            <a:r>
              <a:rPr lang="en-US" sz="3600" dirty="0"/>
              <a:t>, front-end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views</a:t>
            </a:r>
            <a:r>
              <a:rPr lang="en-US" sz="3600" dirty="0"/>
              <a:t> and more</a:t>
            </a:r>
          </a:p>
          <a:p>
            <a:r>
              <a:rPr lang="en-US" sz="3600" dirty="0"/>
              <a:t>react – </a:t>
            </a:r>
            <a:r>
              <a:rPr lang="en-US" sz="3600" dirty="0">
                <a:hlinkClick r:id="rId2"/>
              </a:rPr>
              <a:t>http://truffleframework.com/boxes/react</a:t>
            </a:r>
            <a:r>
              <a:rPr lang="en-US" sz="3600" dirty="0"/>
              <a:t> </a:t>
            </a:r>
          </a:p>
          <a:p>
            <a:r>
              <a:rPr lang="en-US" sz="3600" dirty="0"/>
              <a:t>react-</a:t>
            </a:r>
            <a:r>
              <a:rPr lang="en-US" sz="3600" dirty="0" err="1"/>
              <a:t>auth</a:t>
            </a:r>
            <a:r>
              <a:rPr lang="en-US" sz="3600" dirty="0"/>
              <a:t> – </a:t>
            </a:r>
            <a:r>
              <a:rPr lang="en-US" sz="3600" dirty="0">
                <a:hlinkClick r:id="rId3"/>
              </a:rPr>
              <a:t>http://truffleframework.com/boxes/react-auth</a:t>
            </a:r>
            <a:endParaRPr lang="en-US" sz="3600" dirty="0"/>
          </a:p>
          <a:p>
            <a:r>
              <a:rPr lang="en-US" sz="3600" dirty="0"/>
              <a:t>react-</a:t>
            </a:r>
            <a:r>
              <a:rPr lang="en-US" sz="3600" dirty="0" err="1"/>
              <a:t>uport</a:t>
            </a:r>
            <a:r>
              <a:rPr lang="en-US" sz="3600" dirty="0"/>
              <a:t> – </a:t>
            </a:r>
            <a:r>
              <a:rPr lang="en-US" sz="3600" dirty="0">
                <a:hlinkClick r:id="rId4"/>
              </a:rPr>
              <a:t>http://truffleframework.com/boxes/react-uport</a:t>
            </a:r>
            <a:r>
              <a:rPr lang="en-US" sz="3600" dirty="0"/>
              <a:t> </a:t>
            </a:r>
          </a:p>
          <a:p>
            <a:r>
              <a:rPr lang="en-US" sz="3600" dirty="0" err="1"/>
              <a:t>tutorialtoken</a:t>
            </a:r>
            <a:r>
              <a:rPr lang="en-US" sz="3600" dirty="0"/>
              <a:t> – </a:t>
            </a:r>
            <a:r>
              <a:rPr lang="en-US" sz="3600" dirty="0">
                <a:hlinkClick r:id="rId5"/>
              </a:rPr>
              <a:t>http://truffleframework.com/boxes/tutorialtoken</a:t>
            </a:r>
            <a:r>
              <a:rPr lang="en-US" sz="3600" dirty="0"/>
              <a:t> </a:t>
            </a:r>
          </a:p>
          <a:p>
            <a:r>
              <a:rPr lang="en-US" sz="3600" dirty="0"/>
              <a:t>webpack – </a:t>
            </a:r>
            <a:r>
              <a:rPr lang="en-US" sz="3600" dirty="0">
                <a:hlinkClick r:id="rId6"/>
              </a:rPr>
              <a:t>http://truffleframework.com/boxes/webpack</a:t>
            </a:r>
            <a:r>
              <a:rPr lang="en-US" sz="3600" dirty="0"/>
              <a:t>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1"/>
            <a:ext cx="9577597" cy="1066800"/>
          </a:xfrm>
        </p:spPr>
        <p:txBody>
          <a:bodyPr>
            <a:normAutofit/>
          </a:bodyPr>
          <a:lstStyle/>
          <a:p>
            <a:r>
              <a:rPr lang="en-US" dirty="0"/>
              <a:t>Truffle Boxes</a:t>
            </a:r>
          </a:p>
        </p:txBody>
      </p:sp>
    </p:spTree>
    <p:extLst>
      <p:ext uri="{BB962C8B-B14F-4D97-AF65-F5344CB8AC3E}">
        <p14:creationId xmlns:p14="http://schemas.microsoft.com/office/powerpoint/2010/main" val="321996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919349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Exercise: Simple Wallet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712544"/>
            <a:ext cx="10815551" cy="692873"/>
          </a:xfrm>
        </p:spPr>
        <p:txBody>
          <a:bodyPr/>
          <a:lstStyle/>
          <a:p>
            <a:r>
              <a:rPr lang="en-US" dirty="0"/>
              <a:t>Using Ethereum, Truffle, Angular, Web3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959" y="1163768"/>
            <a:ext cx="3113000" cy="337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946299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The Ethereum Ecosystem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757966"/>
            <a:ext cx="10815551" cy="719034"/>
          </a:xfrm>
        </p:spPr>
        <p:txBody>
          <a:bodyPr/>
          <a:lstStyle/>
          <a:p>
            <a:r>
              <a:rPr lang="en-US" dirty="0"/>
              <a:t>Ethereum Clients, Nodes and 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26" y="939912"/>
            <a:ext cx="6005865" cy="4006387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562600"/>
          </a:xfrm>
        </p:spPr>
        <p:txBody>
          <a:bodyPr>
            <a:normAutofit/>
          </a:bodyPr>
          <a:lstStyle/>
          <a:p>
            <a:r>
              <a:rPr lang="en-US" dirty="0"/>
              <a:t>Ethereum Naming System is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DNS for the Ethereum world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М</a:t>
            </a:r>
            <a:r>
              <a:rPr lang="en-US" dirty="0"/>
              <a:t>ap any Ethereum contract or wallet address to a human readable name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146.115.22.177 → google.com</a:t>
            </a:r>
          </a:p>
          <a:p>
            <a:r>
              <a:rPr lang="en-US" dirty="0"/>
              <a:t>Example for Ethereum world: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0x80C013d980aB049471c88E1603b8b4a60E03295C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mywallet.eth</a:t>
            </a:r>
          </a:p>
          <a:p>
            <a:r>
              <a:rPr lang="en-US" dirty="0">
                <a:hlinkClick r:id="rId2"/>
              </a:rPr>
              <a:t>https://ens.domains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1"/>
            <a:ext cx="9577597" cy="1066800"/>
          </a:xfrm>
        </p:spPr>
        <p:txBody>
          <a:bodyPr>
            <a:normAutofit/>
          </a:bodyPr>
          <a:lstStyle/>
          <a:p>
            <a:r>
              <a:rPr lang="en-US" dirty="0"/>
              <a:t>ENS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4777017"/>
            <a:ext cx="16859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7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BEFD53-1481-4685-BC06-D5EEA347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031797"/>
            <a:ext cx="10363200" cy="820600"/>
          </a:xfrm>
        </p:spPr>
        <p:txBody>
          <a:bodyPr/>
          <a:lstStyle/>
          <a:p>
            <a:r>
              <a:rPr lang="en-US" dirty="0"/>
              <a:t>Decentralized Storage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8F335-F1B9-4F28-B5E4-3C0F75155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891493"/>
            <a:ext cx="10363200" cy="719034"/>
          </a:xfrm>
        </p:spPr>
        <p:txBody>
          <a:bodyPr/>
          <a:lstStyle/>
          <a:p>
            <a:r>
              <a:rPr lang="en-US" dirty="0"/>
              <a:t>IPFS and Swarm</a:t>
            </a:r>
          </a:p>
        </p:txBody>
      </p:sp>
      <p:pic>
        <p:nvPicPr>
          <p:cNvPr id="1026" name="Picture 2" descr="Резултат с изображение за Decentralized Storage">
            <a:extLst>
              <a:ext uri="{FF2B5EF4-FFF2-40B4-BE49-F238E27FC236}">
                <a16:creationId xmlns:a16="http://schemas.microsoft.com/office/drawing/2014/main" id="{E175CA84-9887-4898-A90B-CEBA81F81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920" y="1191163"/>
            <a:ext cx="6830987" cy="3487057"/>
          </a:xfrm>
          <a:prstGeom prst="roundRect">
            <a:avLst>
              <a:gd name="adj" fmla="val 130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13565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27544"/>
            <a:ext cx="11804822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Decentralized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content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storage</a:t>
            </a:r>
            <a:r>
              <a:rPr lang="en-US" dirty="0"/>
              <a:t> </a:t>
            </a:r>
          </a:p>
          <a:p>
            <a:r>
              <a:rPr lang="en-US" dirty="0"/>
              <a:t>Distribution service</a:t>
            </a:r>
          </a:p>
          <a:p>
            <a:r>
              <a:rPr lang="en-US" dirty="0"/>
              <a:t>Distributed on computers across the internet</a:t>
            </a:r>
          </a:p>
          <a:p>
            <a:r>
              <a:rPr lang="en-US" dirty="0"/>
              <a:t>Run a swarm node to connect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Swarm network</a:t>
            </a:r>
          </a:p>
          <a:p>
            <a:r>
              <a:rPr lang="en-US" dirty="0"/>
              <a:t>When you deploy an Ethereum contract on to the blockchain</a:t>
            </a:r>
          </a:p>
          <a:p>
            <a:pPr lvl="1"/>
            <a:r>
              <a:rPr lang="en-US" dirty="0"/>
              <a:t>Deployed address </a:t>
            </a:r>
          </a:p>
          <a:p>
            <a:pPr lvl="1"/>
            <a:r>
              <a:rPr lang="en-US" dirty="0"/>
              <a:t>JSON interface of the ABI </a:t>
            </a:r>
          </a:p>
          <a:p>
            <a:r>
              <a:rPr lang="en-US" dirty="0"/>
              <a:t>In the future,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ABI will be stored on Swarm</a:t>
            </a:r>
          </a:p>
          <a:p>
            <a:r>
              <a:rPr lang="en-US" dirty="0">
                <a:hlinkClick r:id="rId2"/>
              </a:rPr>
              <a:t>https://github.com/ethersphere/swarm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http://swarm-guide.readthedocs.io/en/latest/introduction.html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1"/>
            <a:ext cx="9577597" cy="1066800"/>
          </a:xfrm>
        </p:spPr>
        <p:txBody>
          <a:bodyPr>
            <a:normAutofit/>
          </a:bodyPr>
          <a:lstStyle/>
          <a:p>
            <a:r>
              <a:rPr lang="en-US" dirty="0"/>
              <a:t>Swarm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67" y="3938156"/>
            <a:ext cx="1801091" cy="18010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853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5626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IPFS</a:t>
            </a:r>
            <a:r>
              <a:rPr lang="en-US" dirty="0"/>
              <a:t> == Inter Planetary File System</a:t>
            </a:r>
            <a:endParaRPr lang="bg-BG" dirty="0"/>
          </a:p>
          <a:p>
            <a:r>
              <a:rPr lang="en-US" dirty="0"/>
              <a:t>Conceptually exactly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similar to Swarm</a:t>
            </a:r>
          </a:p>
          <a:p>
            <a:r>
              <a:rPr lang="en-US" dirty="0"/>
              <a:t>Decentralized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storage system</a:t>
            </a:r>
          </a:p>
          <a:p>
            <a:r>
              <a:rPr lang="en-US" dirty="0"/>
              <a:t>Not related to Ethereum directly </a:t>
            </a:r>
          </a:p>
          <a:p>
            <a:r>
              <a:rPr lang="en-US" dirty="0"/>
              <a:t>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integrated with Ethereum</a:t>
            </a:r>
          </a:p>
          <a:p>
            <a:r>
              <a:rPr lang="en-US" dirty="0">
                <a:hlinkClick r:id="rId2"/>
              </a:rPr>
              <a:t>https://ipfs.io</a:t>
            </a:r>
            <a:r>
              <a:rPr lang="en-US" dirty="0"/>
              <a:t> </a:t>
            </a:r>
          </a:p>
          <a:p>
            <a:r>
              <a:rPr lang="en-US" dirty="0"/>
              <a:t>Differences between Swarm and IPFS here: </a:t>
            </a:r>
            <a:r>
              <a:rPr lang="en-US" dirty="0">
                <a:hlinkClick r:id="rId3"/>
              </a:rPr>
              <a:t>https://github.com/ethersphere/go-ethereum/wiki/IPFS-&amp;-SWARM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1"/>
            <a:ext cx="9577597" cy="1066800"/>
          </a:xfrm>
        </p:spPr>
        <p:txBody>
          <a:bodyPr>
            <a:normAutofit/>
          </a:bodyPr>
          <a:lstStyle/>
          <a:p>
            <a:r>
              <a:rPr lang="en-US" dirty="0"/>
              <a:t>IPFS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12" y="1219200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3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84B866-3731-4061-8F2D-45C7594EB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C648C-2102-4D36-A198-BC6D8C820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Install IPFS – </a:t>
            </a:r>
            <a:r>
              <a:rPr lang="en-US" sz="3200" dirty="0">
                <a:hlinkClick r:id="rId2"/>
              </a:rPr>
              <a:t>https://dist.ipfs.io/#go-ipfs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Run the IPFS daemon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Adding files to the IPFS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2765D3-0229-4067-B042-525BDF29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IPFS and Uploading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490B99-00C8-497E-A0E3-C217BC07C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0" y="2496128"/>
            <a:ext cx="1051560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ipfs daemon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701470-A3F5-4F0E-8076-1ADF673B2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268" y="268936"/>
            <a:ext cx="4167078" cy="2429514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D7B01F-6E80-4133-BBB6-210A91E5E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012" y="4599965"/>
            <a:ext cx="8938186" cy="19250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BFE58-BBAC-4353-B6B4-8BA58C2AF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0" y="3810000"/>
            <a:ext cx="10515602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ipfs add -r C:\Projects\web3infura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2162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293190-8FE1-4B3D-8A5B-A16F625B7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3E327E-B274-4E02-98DE-554BFEC91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0" y="3124201"/>
            <a:ext cx="10820402" cy="28955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2A8702-A444-4374-94C7-F45E3D6D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IPFS: Accessing the Resources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DA132F-9765-496E-97A6-97F04D96C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0" y="1346124"/>
            <a:ext cx="10820402" cy="5493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ipfs ls QmWLTBNXobpgGAwG1CjWY3FJEHrPq4V61pEtUbepCgq4J2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F65280-6EB2-4300-8FFB-5BE470D8D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0" y="2246068"/>
            <a:ext cx="10820402" cy="5493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ipfs cat QmdxftuUDQoJoJ2ghmZRN4Eg76Kg2gDFdBNGmrQ2GRK8ia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81468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0AA45B-7FC2-4E66-84C5-61CFBE1C7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0005B7-61D7-4032-A2E3-2D103D19D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5675399" cy="5570355"/>
          </a:xfrm>
        </p:spPr>
        <p:txBody>
          <a:bodyPr>
            <a:normAutofit fontScale="92500"/>
          </a:bodyPr>
          <a:lstStyle/>
          <a:p>
            <a:r>
              <a:rPr lang="en-US" dirty="0"/>
              <a:t>Node hold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content</a:t>
            </a:r>
          </a:p>
          <a:p>
            <a:pPr lvl="1"/>
            <a:r>
              <a:rPr lang="en-US" dirty="0"/>
              <a:t>Identified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</a:t>
            </a:r>
          </a:p>
          <a:p>
            <a:r>
              <a:rPr lang="en-US" dirty="0"/>
              <a:t>Can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pin</a:t>
            </a:r>
            <a:r>
              <a:rPr lang="en-US" dirty="0"/>
              <a:t>" content from other nodes (by ID)</a:t>
            </a:r>
          </a:p>
          <a:p>
            <a:r>
              <a:rPr lang="en-US" dirty="0"/>
              <a:t>Content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cached</a:t>
            </a:r>
            <a:r>
              <a:rPr lang="en-US" dirty="0"/>
              <a:t> for few hours in each node</a:t>
            </a:r>
          </a:p>
          <a:p>
            <a:r>
              <a:rPr lang="en-US" dirty="0"/>
              <a:t>If a node goes down, its content goes unavailable</a:t>
            </a:r>
          </a:p>
          <a:p>
            <a:pPr lvl="1"/>
            <a:r>
              <a:rPr lang="en-US" dirty="0"/>
              <a:t>Unless it is pinned by someone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E1081D-3051-4D62-B90F-A9F4E44B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IPFS: How It Works?</a:t>
            </a:r>
            <a:endParaRPr lang="en-US" dirty="0"/>
          </a:p>
        </p:txBody>
      </p:sp>
      <p:pic>
        <p:nvPicPr>
          <p:cNvPr id="2050" name="Picture 2" descr="Резултат с изображение за IPFS">
            <a:extLst>
              <a:ext uri="{FF2B5EF4-FFF2-40B4-BE49-F238E27FC236}">
                <a16:creationId xmlns:a16="http://schemas.microsoft.com/office/drawing/2014/main" id="{5D8A423D-4B47-4ABD-B656-C0A9870A4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1151121"/>
            <a:ext cx="5467121" cy="38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69704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0C9771-6308-4888-A25C-888A7230F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BC36B3-8069-42AA-887C-4629EAD7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IPFS: HTTP Gateway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F54D315-8AF4-4217-98C4-4E0EDC43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IPFS resources can be accessed through </a:t>
            </a:r>
            <a:r>
              <a:rPr lang="en-US" dirty="0">
                <a:hlinkClick r:id="rId2"/>
              </a:rPr>
              <a:t>https://ipfs.io/ipfs/{id}</a:t>
            </a:r>
            <a:r>
              <a:rPr lang="en-US" dirty="0"/>
              <a:t> 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F6E5E1B1-9426-4F61-B86F-D92BD549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8" y="1918326"/>
            <a:ext cx="10671174" cy="4453086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651790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940117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Exercise: Casino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379412" y="5791201"/>
            <a:ext cx="11506200" cy="719034"/>
          </a:xfrm>
        </p:spPr>
        <p:txBody>
          <a:bodyPr/>
          <a:lstStyle/>
          <a:p>
            <a:r>
              <a:rPr lang="en-US" dirty="0"/>
              <a:t>Ethereum, Truffle, React, Web3, IPFS, Meta</a:t>
            </a:r>
            <a:r>
              <a:rPr lang="bg-BG" dirty="0"/>
              <a:t>М</a:t>
            </a:r>
            <a:r>
              <a:rPr lang="en-US" dirty="0"/>
              <a:t>ask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762000"/>
            <a:ext cx="8915400" cy="38550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990600"/>
            <a:ext cx="10018799" cy="57308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Decentralized Applications </a:t>
            </a:r>
            <a:r>
              <a:rPr lang="en-US" sz="2800" dirty="0"/>
              <a:t>– hold backend code and data on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blockchain</a:t>
            </a:r>
            <a:r>
              <a:rPr lang="en-US" sz="2800" dirty="0"/>
              <a:t>, front-end is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traditional app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Ganache /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TestRPC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–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Node.js</a:t>
            </a:r>
            <a:r>
              <a:rPr lang="en-US" sz="2800" dirty="0"/>
              <a:t> Ethereum based client for testing and developing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Geth </a:t>
            </a:r>
            <a:r>
              <a:rPr lang="en-US" sz="2800" dirty="0"/>
              <a:t>–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Ethereum client written in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GO</a:t>
            </a:r>
            <a:r>
              <a:rPr lang="en-US" sz="2800" dirty="0"/>
              <a:t> (official client software)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Parity </a:t>
            </a:r>
            <a:r>
              <a:rPr lang="en-US" sz="2800" dirty="0"/>
              <a:t>–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Ethereum client written in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Rust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Infura </a:t>
            </a:r>
            <a:r>
              <a:rPr lang="en-US" sz="2800" dirty="0"/>
              <a:t>–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Ethereum JSON RPC Service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Metamask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–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Chrome plugin </a:t>
            </a:r>
            <a:r>
              <a:rPr lang="en-US" sz="2800" dirty="0"/>
              <a:t>to interact with Ethereum node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Web3.js </a:t>
            </a:r>
            <a:r>
              <a:rPr lang="en-US" sz="2800" dirty="0"/>
              <a:t>–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JavaScript library </a:t>
            </a:r>
            <a:r>
              <a:rPr lang="en-US" sz="2800" dirty="0"/>
              <a:t>interacting with nodes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Truffle </a:t>
            </a:r>
            <a:r>
              <a:rPr lang="en-US" sz="2800" dirty="0"/>
              <a:t>– Development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framework</a:t>
            </a:r>
            <a:r>
              <a:rPr lang="en-US" sz="2800" dirty="0"/>
              <a:t> for Ethereum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116541"/>
            <a:ext cx="9577597" cy="721659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3" name="Picture 2" descr="Summary">
            <a:extLst>
              <a:ext uri="{FF2B5EF4-FFF2-40B4-BE49-F238E27FC236}">
                <a16:creationId xmlns:a16="http://schemas.microsoft.com/office/drawing/2014/main" id="{697EF775-E6E4-48D9-ABD0-A6B3C7831C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78899" y="4230071"/>
            <a:ext cx="1554615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Ethereum </a:t>
            </a:r>
            <a:r>
              <a:rPr lang="en-US" dirty="0"/>
              <a:t>Ecosystem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2C8EA1-C17C-4986-B3DC-5CDF4442A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42" y="1068609"/>
            <a:ext cx="8358340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225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</a:t>
            </a:r>
            <a:r>
              <a:rPr lang="en-US" dirty="0" err="1"/>
              <a:t>DApps</a:t>
            </a:r>
            <a:r>
              <a:rPr lang="en-US" dirty="0"/>
              <a:t> with Ethereum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http://www.kingsland.academy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BEA5F5-85BF-4AAD-B3A8-2FA06AF94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3C9F-A632-4EB6-B800-88882AFEB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Ethereum Ecosystem Tools: </a:t>
            </a:r>
            <a:r>
              <a:rPr lang="en-US" dirty="0">
                <a:hlinkClick r:id="rId2"/>
              </a:rPr>
              <a:t>https://medium.com/blockchannel/tools-and-technologies-in-the-ethereum-ecosystem-e5b7e5060eb9</a:t>
            </a:r>
            <a:r>
              <a:rPr lang="en-US" dirty="0"/>
              <a:t> </a:t>
            </a:r>
          </a:p>
          <a:p>
            <a:r>
              <a:rPr lang="en-US" dirty="0"/>
              <a:t>Infura: </a:t>
            </a:r>
            <a:r>
              <a:rPr lang="en-US" dirty="0">
                <a:hlinkClick r:id="rId3"/>
              </a:rPr>
              <a:t>https://infura.io/</a:t>
            </a:r>
            <a:r>
              <a:rPr lang="en-US" dirty="0"/>
              <a:t> </a:t>
            </a:r>
          </a:p>
          <a:p>
            <a:r>
              <a:rPr lang="en-US" dirty="0"/>
              <a:t>Truffle Boxes: </a:t>
            </a:r>
            <a:r>
              <a:rPr lang="en-US" dirty="0">
                <a:hlinkClick r:id="rId4"/>
              </a:rPr>
              <a:t>http://truffleframework.com/boxes/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55D198-D05F-44AB-AF75-2696FDF8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870917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D5E89C-D637-411C-B230-321135A36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7EC75E-4C18-4285-B50A-9107A6F4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Decentralized Blockchain Apps (</a:t>
            </a:r>
            <a:r>
              <a:rPr lang="en-US" noProof="1"/>
              <a:t>DApps</a:t>
            </a:r>
            <a:r>
              <a:rPr lang="en-US" dirty="0"/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17B326B-3412-4B4A-9A16-F54068ED6DD5}"/>
              </a:ext>
            </a:extLst>
          </p:cNvPr>
          <p:cNvGrpSpPr/>
          <p:nvPr/>
        </p:nvGrpSpPr>
        <p:grpSpPr>
          <a:xfrm>
            <a:off x="684212" y="1189534"/>
            <a:ext cx="5257800" cy="5135066"/>
            <a:chOff x="684212" y="1130378"/>
            <a:chExt cx="4953000" cy="5157889"/>
          </a:xfrm>
        </p:grpSpPr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0F61D2EC-F827-4C90-B774-E1D3CE91D566}"/>
                </a:ext>
              </a:extLst>
            </p:cNvPr>
            <p:cNvSpPr/>
            <p:nvPr/>
          </p:nvSpPr>
          <p:spPr>
            <a:xfrm>
              <a:off x="684212" y="1130378"/>
              <a:ext cx="4953000" cy="5157889"/>
            </a:xfrm>
            <a:prstGeom prst="roundRect">
              <a:avLst>
                <a:gd name="adj" fmla="val 4995"/>
              </a:avLst>
            </a:prstGeom>
            <a:solidFill>
              <a:schemeClr val="accent2">
                <a:lumMod val="50000"/>
                <a:alpha val="5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DApps</a:t>
              </a:r>
              <a:endParaRPr lang="en-US" sz="3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DApps</a:t>
              </a:r>
              <a:r>
                <a:rPr lang="en-US" sz="32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 hold backend code and data on the blockchain</a:t>
              </a: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The front-end is still a traditional app</a:t>
              </a:r>
              <a:endParaRPr lang="bg-BG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5122" name="Picture 2" descr="Резултат с изображение за decentralized">
              <a:extLst>
                <a:ext uri="{FF2B5EF4-FFF2-40B4-BE49-F238E27FC236}">
                  <a16:creationId xmlns:a16="http://schemas.microsoft.com/office/drawing/2014/main" id="{7A5B82E6-6C93-4674-A02D-6A84FA2DBA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657" y="3108695"/>
              <a:ext cx="4272109" cy="1854978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4E96351E-51CD-4915-949F-5244E5D81D38}"/>
              </a:ext>
            </a:extLst>
          </p:cNvPr>
          <p:cNvSpPr/>
          <p:nvPr/>
        </p:nvSpPr>
        <p:spPr>
          <a:xfrm>
            <a:off x="6443999" y="1189534"/>
            <a:ext cx="4958291" cy="765485"/>
          </a:xfrm>
          <a:prstGeom prst="roundRect">
            <a:avLst>
              <a:gd name="adj" fmla="val 20971"/>
            </a:avLst>
          </a:prstGeom>
          <a:solidFill>
            <a:schemeClr val="accent2">
              <a:lumMod val="50000"/>
              <a:alpha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Client App </a:t>
            </a:r>
            <a:r>
              <a: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(front-end)</a:t>
            </a:r>
            <a:endParaRPr lang="bg-BG" sz="3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29CC3CF0-9749-4E74-930F-249930B8EA49}"/>
              </a:ext>
            </a:extLst>
          </p:cNvPr>
          <p:cNvSpPr/>
          <p:nvPr/>
        </p:nvSpPr>
        <p:spPr>
          <a:xfrm>
            <a:off x="6443999" y="5144700"/>
            <a:ext cx="4953000" cy="1179900"/>
          </a:xfrm>
          <a:prstGeom prst="roundRect">
            <a:avLst>
              <a:gd name="adj" fmla="val 11701"/>
            </a:avLst>
          </a:prstGeom>
          <a:solidFill>
            <a:schemeClr val="accent2">
              <a:lumMod val="50000"/>
              <a:alpha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Smart Contract Backend</a:t>
            </a:r>
            <a:b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Code + data on the blockchain</a:t>
            </a:r>
            <a:endParaRPr lang="bg-BG" sz="3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00EDF13A-93CD-46F6-B016-ADC90BB95276}"/>
              </a:ext>
            </a:extLst>
          </p:cNvPr>
          <p:cNvSpPr/>
          <p:nvPr/>
        </p:nvSpPr>
        <p:spPr>
          <a:xfrm>
            <a:off x="7504209" y="2971800"/>
            <a:ext cx="3924203" cy="1201275"/>
          </a:xfrm>
          <a:prstGeom prst="roundRect">
            <a:avLst>
              <a:gd name="adj" fmla="val 14623"/>
            </a:avLst>
          </a:prstGeom>
          <a:solidFill>
            <a:schemeClr val="accent2">
              <a:lumMod val="50000"/>
              <a:alpha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Traditional Backend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Server-side code + data</a:t>
            </a:r>
            <a:endParaRPr lang="bg-BG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40DBB504-8836-4C18-84F8-0B3D2E964329}"/>
              </a:ext>
            </a:extLst>
          </p:cNvPr>
          <p:cNvSpPr/>
          <p:nvPr/>
        </p:nvSpPr>
        <p:spPr>
          <a:xfrm>
            <a:off x="9318629" y="2085292"/>
            <a:ext cx="295362" cy="750192"/>
          </a:xfrm>
          <a:prstGeom prst="upDownArrow">
            <a:avLst>
              <a:gd name="adj1" fmla="val 3787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0574CC22-0D84-4545-9F04-99DD0D5BA480}"/>
              </a:ext>
            </a:extLst>
          </p:cNvPr>
          <p:cNvSpPr/>
          <p:nvPr/>
        </p:nvSpPr>
        <p:spPr>
          <a:xfrm>
            <a:off x="6939061" y="2075872"/>
            <a:ext cx="304079" cy="2947844"/>
          </a:xfrm>
          <a:prstGeom prst="upDownArrow">
            <a:avLst>
              <a:gd name="adj1" fmla="val 3787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DC783691-ADA8-4C8E-9F51-1088CA099822}"/>
              </a:ext>
            </a:extLst>
          </p:cNvPr>
          <p:cNvSpPr/>
          <p:nvPr/>
        </p:nvSpPr>
        <p:spPr>
          <a:xfrm>
            <a:off x="9318629" y="4306251"/>
            <a:ext cx="295362" cy="720421"/>
          </a:xfrm>
          <a:prstGeom prst="upDownArrow">
            <a:avLst>
              <a:gd name="adj1" fmla="val 3787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2325C-DF29-49B7-B5F9-6EFD673AC1B6}"/>
              </a:ext>
            </a:extLst>
          </p:cNvPr>
          <p:cNvSpPr txBox="1"/>
          <p:nvPr/>
        </p:nvSpPr>
        <p:spPr>
          <a:xfrm>
            <a:off x="9657980" y="2190796"/>
            <a:ext cx="949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HTTP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A8A0B5-7EE5-4243-AF15-4F1E61E759D1}"/>
              </a:ext>
            </a:extLst>
          </p:cNvPr>
          <p:cNvSpPr txBox="1"/>
          <p:nvPr/>
        </p:nvSpPr>
        <p:spPr>
          <a:xfrm>
            <a:off x="9667708" y="4407004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8367B8-3656-4FBF-B756-853134EC6F3E}"/>
              </a:ext>
            </a:extLst>
          </p:cNvPr>
          <p:cNvSpPr txBox="1"/>
          <p:nvPr/>
        </p:nvSpPr>
        <p:spPr>
          <a:xfrm>
            <a:off x="6246812" y="3288249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RPC</a:t>
            </a:r>
          </a:p>
        </p:txBody>
      </p:sp>
    </p:spTree>
    <p:extLst>
      <p:ext uri="{BB962C8B-B14F-4D97-AF65-F5344CB8AC3E}">
        <p14:creationId xmlns:p14="http://schemas.microsoft.com/office/powerpoint/2010/main" val="1696263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  <p:bldP spid="18" grpId="0" animBg="1"/>
      <p:bldP spid="20" grpId="0" animBg="1"/>
      <p:bldP spid="3" grpId="0"/>
      <p:bldP spid="14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295402"/>
            <a:ext cx="5806170" cy="542607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Node.js</a:t>
            </a:r>
            <a:r>
              <a:rPr lang="en-US" sz="3200" dirty="0"/>
              <a:t> based Ethereum server </a:t>
            </a:r>
          </a:p>
          <a:p>
            <a:r>
              <a:rPr lang="en-US" sz="3200" dirty="0"/>
              <a:t>For development and testing</a:t>
            </a:r>
          </a:p>
          <a:p>
            <a:r>
              <a:rPr lang="en-US" sz="3200" dirty="0"/>
              <a:t>Uses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ethereumjs </a:t>
            </a:r>
            <a:r>
              <a:rPr lang="en-US" sz="3200" dirty="0"/>
              <a:t>to simulate full client behavior </a:t>
            </a:r>
          </a:p>
          <a:p>
            <a:r>
              <a:rPr lang="en-US" sz="3200" dirty="0"/>
              <a:t>Make developing Ethereum applications much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faster</a:t>
            </a:r>
          </a:p>
          <a:p>
            <a:r>
              <a:rPr lang="en-US" sz="3200" dirty="0"/>
              <a:t>Includes all popular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RPC</a:t>
            </a:r>
            <a:r>
              <a:rPr lang="en-US" sz="3200" dirty="0"/>
              <a:t> functions and features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66800"/>
          </a:xfrm>
        </p:spPr>
        <p:txBody>
          <a:bodyPr>
            <a:normAutofit/>
          </a:bodyPr>
          <a:lstStyle/>
          <a:p>
            <a:r>
              <a:rPr lang="en-US" dirty="0"/>
              <a:t>What is Ganache-CLI / </a:t>
            </a:r>
            <a:r>
              <a:rPr lang="en-US" noProof="1"/>
              <a:t>TestRPC</a:t>
            </a:r>
            <a:r>
              <a:rPr lang="en-US" dirty="0"/>
              <a:t>?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A55766-33F9-4D04-99DE-4CCF2ED62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412" y="5067430"/>
            <a:ext cx="6773920" cy="5251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npm install -g ethereumjs-testrpc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42" y="1476161"/>
            <a:ext cx="5806170" cy="32671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61028CFC-242E-459E-AA0A-3C1A68E28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412" y="5799465"/>
            <a:ext cx="6773920" cy="5251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npm install -g ganache-cli</a:t>
            </a:r>
          </a:p>
        </p:txBody>
      </p:sp>
    </p:spTree>
    <p:extLst>
      <p:ext uri="{BB962C8B-B14F-4D97-AF65-F5344CB8AC3E}">
        <p14:creationId xmlns:p14="http://schemas.microsoft.com/office/powerpoint/2010/main" val="286110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15" y="1066800"/>
            <a:ext cx="11811194" cy="5660429"/>
          </a:xfrm>
        </p:spPr>
        <p:txBody>
          <a:bodyPr>
            <a:normAutofit/>
          </a:bodyPr>
          <a:lstStyle/>
          <a:p>
            <a:r>
              <a:rPr lang="en-US"/>
              <a:t>The official Ethereum node software, written in Go</a:t>
            </a:r>
          </a:p>
          <a:p>
            <a:r>
              <a:rPr lang="en-US"/>
              <a:t>Connects to other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clients / nodes </a:t>
            </a:r>
          </a:p>
          <a:p>
            <a:r>
              <a:rPr lang="en-US"/>
              <a:t>Downloads a copy of the entire blockchain (takes time)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Keep it’s copy </a:t>
            </a:r>
            <a:r>
              <a:rPr lang="en-US"/>
              <a:t>of the blockchain up to date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Mine</a:t>
            </a:r>
            <a:r>
              <a:rPr lang="en-US"/>
              <a:t> blocks 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Send</a:t>
            </a:r>
            <a:r>
              <a:rPr lang="en-US"/>
              <a:t> transactions 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Validate</a:t>
            </a:r>
            <a:r>
              <a:rPr lang="en-US"/>
              <a:t> the transactions 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Execute</a:t>
            </a:r>
            <a:r>
              <a:rPr lang="en-US"/>
              <a:t> the transactions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66800"/>
          </a:xfrm>
        </p:spPr>
        <p:txBody>
          <a:bodyPr>
            <a:normAutofit/>
          </a:bodyPr>
          <a:lstStyle/>
          <a:p>
            <a:r>
              <a:rPr lang="en-US"/>
              <a:t> Blockchain Nodes</a:t>
            </a:r>
            <a:r>
              <a:rPr lang="bg-BG"/>
              <a:t> </a:t>
            </a:r>
            <a:r>
              <a:rPr lang="en-US"/>
              <a:t>– Go-Ethereum (Geth)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12" y="4343400"/>
            <a:ext cx="2008439" cy="20084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35070E-B3E5-4AFC-9CB3-B18A16D21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412" y="4344056"/>
            <a:ext cx="3486874" cy="200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2" y="1066800"/>
            <a:ext cx="5410200" cy="5660429"/>
          </a:xfrm>
        </p:spPr>
        <p:txBody>
          <a:bodyPr>
            <a:normAutofit fontScale="92500"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geth console</a:t>
            </a:r>
          </a:p>
          <a:p>
            <a:pPr lvl="1"/>
            <a:r>
              <a:rPr lang="en-US"/>
              <a:t>Command line tool </a:t>
            </a:r>
          </a:p>
          <a:p>
            <a:pPr lvl="1"/>
            <a:r>
              <a:rPr lang="en-US"/>
              <a:t>Starts a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local node </a:t>
            </a:r>
            <a:r>
              <a:rPr lang="en-US"/>
              <a:t>/ connect to other nodes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/>
              <a:t>Create and manage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accounts </a:t>
            </a:r>
          </a:p>
          <a:p>
            <a:pPr lvl="1"/>
            <a:r>
              <a:rPr lang="en-US">
                <a:solidFill>
                  <a:schemeClr val="tx2">
                    <a:lumMod val="75000"/>
                  </a:schemeClr>
                </a:solidFill>
              </a:rPr>
              <a:t>Query</a:t>
            </a:r>
            <a:r>
              <a:rPr lang="en-US"/>
              <a:t> the blockchain</a:t>
            </a:r>
          </a:p>
          <a:p>
            <a:pPr lvl="1"/>
            <a:r>
              <a:rPr lang="en-US"/>
              <a:t>Sign and submit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transactions</a:t>
            </a:r>
          </a:p>
          <a:p>
            <a:pPr lvl="1"/>
            <a:r>
              <a:rPr lang="en-US">
                <a:solidFill>
                  <a:schemeClr val="tx2">
                    <a:lumMod val="75000"/>
                  </a:schemeClr>
                </a:solidFill>
                <a:hlinkClick r:id="rId2"/>
              </a:rPr>
              <a:t>https://geth.ethereum.org/downloads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66800"/>
          </a:xfrm>
        </p:spPr>
        <p:txBody>
          <a:bodyPr>
            <a:normAutofit/>
          </a:bodyPr>
          <a:lstStyle/>
          <a:p>
            <a:r>
              <a:rPr lang="en-US" dirty="0"/>
              <a:t> Blockchain Nodes</a:t>
            </a:r>
            <a:r>
              <a:rPr lang="bg-BG" dirty="0"/>
              <a:t> </a:t>
            </a:r>
            <a:r>
              <a:rPr lang="en-US" dirty="0"/>
              <a:t>– Go-Ethereum (</a:t>
            </a:r>
            <a:r>
              <a:rPr lang="en-US" noProof="1"/>
              <a:t>Geth</a:t>
            </a:r>
            <a:r>
              <a:rPr lang="en-US" dirty="0"/>
              <a:t>) (2)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9" y="1649834"/>
            <a:ext cx="5870025" cy="4419600"/>
          </a:xfrm>
          <a:prstGeom prst="roundRect">
            <a:avLst>
              <a:gd name="adj" fmla="val 2874"/>
            </a:avLst>
          </a:prstGeom>
        </p:spPr>
      </p:pic>
    </p:spTree>
    <p:extLst>
      <p:ext uri="{BB962C8B-B14F-4D97-AF65-F5344CB8AC3E}">
        <p14:creationId xmlns:p14="http://schemas.microsoft.com/office/powerpoint/2010/main" val="4239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5040971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Live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834166"/>
            <a:ext cx="10815551" cy="719034"/>
          </a:xfrm>
        </p:spPr>
        <p:txBody>
          <a:bodyPr/>
          <a:lstStyle/>
          <a:p>
            <a:r>
              <a:rPr lang="en-US" dirty="0"/>
              <a:t>Playing with Geth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493" y="1112520"/>
            <a:ext cx="6487931" cy="36880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6597066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4779</TotalTime>
  <Words>1837</Words>
  <Application>Microsoft Office PowerPoint</Application>
  <PresentationFormat>Custom</PresentationFormat>
  <Paragraphs>317</Paragraphs>
  <Slides>41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 16x9</vt:lpstr>
      <vt:lpstr>Building DApps with Ethereum</vt:lpstr>
      <vt:lpstr>Table of Contents</vt:lpstr>
      <vt:lpstr>The Ethereum Ecosystem</vt:lpstr>
      <vt:lpstr>The Ethereum Ecosystem</vt:lpstr>
      <vt:lpstr>Decentralized Blockchain Apps (DApps)</vt:lpstr>
      <vt:lpstr>What is Ganache-CLI / TestRPC?</vt:lpstr>
      <vt:lpstr> Blockchain Nodes – Go-Ethereum (Geth)</vt:lpstr>
      <vt:lpstr> Blockchain Nodes – Go-Ethereum (Geth) (2)</vt:lpstr>
      <vt:lpstr>Live Demo</vt:lpstr>
      <vt:lpstr> Blockchain Nodes – Parity</vt:lpstr>
      <vt:lpstr>Live Demo</vt:lpstr>
      <vt:lpstr>The Web3 API</vt:lpstr>
      <vt:lpstr>The Ethereum JavaScript API – Web3.js</vt:lpstr>
      <vt:lpstr>Installing Web3 in Windows</vt:lpstr>
      <vt:lpstr>Using Web3 API</vt:lpstr>
      <vt:lpstr>Using Web3 API (2)</vt:lpstr>
      <vt:lpstr>Using Web3 API (3)</vt:lpstr>
      <vt:lpstr>Infura API</vt:lpstr>
      <vt:lpstr>Infura API – Live Example</vt:lpstr>
      <vt:lpstr>MyEtherAPI</vt:lpstr>
      <vt:lpstr>What is MetaMask?</vt:lpstr>
      <vt:lpstr>Using Web3.js in the Browser</vt:lpstr>
      <vt:lpstr>Exercise: Simple Voting System</vt:lpstr>
      <vt:lpstr>Exercise: Document Registry DApp</vt:lpstr>
      <vt:lpstr>Truffle</vt:lpstr>
      <vt:lpstr>How to Debug?</vt:lpstr>
      <vt:lpstr>Front-End Frameworks</vt:lpstr>
      <vt:lpstr>Truffle Boxes</vt:lpstr>
      <vt:lpstr>Exercise: Simple Wallet</vt:lpstr>
      <vt:lpstr>ENS</vt:lpstr>
      <vt:lpstr>Decentralized Storage</vt:lpstr>
      <vt:lpstr>Swarm</vt:lpstr>
      <vt:lpstr>IPFS</vt:lpstr>
      <vt:lpstr>Running IPFS and Uploading Data</vt:lpstr>
      <vt:lpstr>IPFS: Accessing the Resources</vt:lpstr>
      <vt:lpstr>IPFS: How It Works?</vt:lpstr>
      <vt:lpstr>IPFS: HTTP Gateway</vt:lpstr>
      <vt:lpstr>Exercise: Casino</vt:lpstr>
      <vt:lpstr>Summary</vt:lpstr>
      <vt:lpstr>Building DApps with Ethereum</vt:lpstr>
      <vt:lpstr>Resources</vt:lpstr>
    </vt:vector>
  </TitlesOfParts>
  <Manager/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DApps with Ethereum</dc:title>
  <dc:subject>Blockchain Academy</dc:subject>
  <dc:creator>SoftUni</dc:creator>
  <cp:keywords>blockchain, training, course, academy</cp:keywords>
  <dc:description>Academy School of Blockchain: http://www.kingsland.academy</dc:description>
  <cp:lastModifiedBy>Svetlin Nakov</cp:lastModifiedBy>
  <cp:revision>222</cp:revision>
  <dcterms:created xsi:type="dcterms:W3CDTF">2014-01-02T17:00:34Z</dcterms:created>
  <dcterms:modified xsi:type="dcterms:W3CDTF">2018-02-16T21:55:32Z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