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25" r:id="rId4"/>
    <p:sldId id="426" r:id="rId5"/>
    <p:sldId id="533" r:id="rId6"/>
    <p:sldId id="535" r:id="rId7"/>
    <p:sldId id="534" r:id="rId8"/>
    <p:sldId id="528" r:id="rId9"/>
    <p:sldId id="529" r:id="rId10"/>
    <p:sldId id="532" r:id="rId11"/>
    <p:sldId id="478" r:id="rId12"/>
    <p:sldId id="530" r:id="rId13"/>
    <p:sldId id="531" r:id="rId14"/>
    <p:sldId id="536" r:id="rId15"/>
    <p:sldId id="537" r:id="rId16"/>
    <p:sldId id="538" r:id="rId17"/>
    <p:sldId id="539" r:id="rId18"/>
    <p:sldId id="525" r:id="rId19"/>
    <p:sldId id="526" r:id="rId20"/>
    <p:sldId id="527" r:id="rId21"/>
    <p:sldId id="523" r:id="rId22"/>
    <p:sldId id="524" r:id="rId23"/>
    <p:sldId id="521" r:id="rId24"/>
    <p:sldId id="522" r:id="rId25"/>
    <p:sldId id="434" r:id="rId26"/>
    <p:sldId id="519" r:id="rId27"/>
    <p:sldId id="540" r:id="rId28"/>
    <p:sldId id="541" r:id="rId29"/>
    <p:sldId id="542" r:id="rId30"/>
    <p:sldId id="484" r:id="rId31"/>
    <p:sldId id="515" r:id="rId32"/>
    <p:sldId id="516" r:id="rId33"/>
    <p:sldId id="517" r:id="rId34"/>
    <p:sldId id="518" r:id="rId35"/>
    <p:sldId id="520" r:id="rId36"/>
    <p:sldId id="429" r:id="rId37"/>
    <p:sldId id="430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  <p14:sldId id="426"/>
            <p14:sldId id="533"/>
            <p14:sldId id="535"/>
            <p14:sldId id="534"/>
            <p14:sldId id="528"/>
            <p14:sldId id="529"/>
            <p14:sldId id="532"/>
            <p14:sldId id="478"/>
            <p14:sldId id="530"/>
            <p14:sldId id="531"/>
            <p14:sldId id="536"/>
            <p14:sldId id="537"/>
            <p14:sldId id="538"/>
            <p14:sldId id="539"/>
            <p14:sldId id="525"/>
            <p14:sldId id="526"/>
            <p14:sldId id="527"/>
            <p14:sldId id="523"/>
            <p14:sldId id="524"/>
            <p14:sldId id="521"/>
            <p14:sldId id="522"/>
            <p14:sldId id="434"/>
            <p14:sldId id="519"/>
            <p14:sldId id="540"/>
            <p14:sldId id="541"/>
            <p14:sldId id="542"/>
            <p14:sldId id="484"/>
            <p14:sldId id="515"/>
            <p14:sldId id="516"/>
            <p14:sldId id="517"/>
            <p14:sldId id="518"/>
            <p14:sldId id="520"/>
            <p14:sldId id="429"/>
            <p14:sldId id="430"/>
          </p14:sldIdLst>
        </p14:section>
        <p14:section name="Main Content" id="{BC4A3995-4CED-4320-A673-95328C9C809D}">
          <p14:sldIdLst/>
        </p14:section>
        <p14:section name="Conclusion" id="{10E03AB1-9AA8-4E86-9A64-D741901E50A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is completely isolated from the rest of the main network, it is a perfect testing environment. Any company looking to create a smart contract can do so using the EVM, without it affecting the main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blockchain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operations. Testing this technology is of the utmost importance, as flawed code can spell demise for even the most exciting of smart contracts. Moreover, one could look at the EVM as a “learning environment” to build bigger, better, and more robust smart contracts as well.</a:t>
            </a:r>
          </a:p>
          <a:p>
            <a:pPr fontAlgn="base"/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worth mentioning every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node in the network runs their own EVM implementation and is capable of executing the same instructions. It is evident there is a bright future ahead for this project, as it will continue to receive some updates over time. It is a gateway to building proper smart contracts, both for novice and experienced coders looking to get a hands-on approach with the Solidity language. Additionally, the EVM have been implemented in Python, Ruby, C++, and a few other coding languages.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unit for keeping track of execution cost is called </a:t>
            </a:r>
            <a:r>
              <a:rPr lang="en-US" sz="16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is the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network’s cost unit, paid exclusively with Ether—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Ethereum’s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own crypto-currency. The Gas mechanism solves two major issues: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validator is guaranteed to receive a maximum of the initial pre-paid amount, even if the execution fails;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Sidestep the halting problem, i.e. an execution can not run longer than the pre-paid amount would allow. Instead of looping indefinitely the execution would exhaust the available resources that it has at its disposal.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4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xmlns="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xmlns="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xmlns="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ransition/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penZeppelin/zeppelin-solid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eth.ethereum.org/download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sphere/go-ethereum/wiki/IPFS-&amp;-SWARM" TargetMode="External"/><Relationship Id="rId2" Type="http://schemas.openxmlformats.org/officeDocument/2006/relationships/hyperlink" Target="https://ipf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457200"/>
            <a:ext cx="9891499" cy="1476352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Review of the Week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965299"/>
            <a:ext cx="10845156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First steps in Solidity, Writing </a:t>
            </a:r>
            <a:br>
              <a:rPr lang="en-US" dirty="0" smtClean="0"/>
            </a:br>
            <a:r>
              <a:rPr lang="en-US" dirty="0" smtClean="0"/>
              <a:t>Smart Contracts and Building DApps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616" y="4267200"/>
            <a:ext cx="3187613" cy="525135"/>
          </a:xfrm>
        </p:spPr>
        <p:txBody>
          <a:bodyPr/>
          <a:lstStyle/>
          <a:p>
            <a:r>
              <a:rPr lang="en-US" dirty="0" smtClean="0"/>
              <a:t>Sevgin Mustafov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616" y="4780802"/>
            <a:ext cx="4077856" cy="815984"/>
          </a:xfrm>
        </p:spPr>
        <p:txBody>
          <a:bodyPr/>
          <a:lstStyle/>
          <a:p>
            <a:r>
              <a:rPr lang="en-US" dirty="0" smtClean="0"/>
              <a:t>Blockchain Developer </a:t>
            </a:r>
            <a:r>
              <a:rPr lang="en-US" dirty="0" smtClean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xmlns="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xmlns="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635318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Solidity Advanced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410201"/>
            <a:ext cx="10815551" cy="1371599"/>
          </a:xfrm>
        </p:spPr>
        <p:txBody>
          <a:bodyPr/>
          <a:lstStyle/>
          <a:p>
            <a:r>
              <a:rPr lang="en-US" dirty="0"/>
              <a:t>Detailed overview of </a:t>
            </a:r>
            <a:r>
              <a:rPr lang="en-US" dirty="0" smtClean="0"/>
              <a:t>Solidity,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Building Smart Contracts</a:t>
            </a:r>
            <a:endParaRPr lang="en-US" dirty="0"/>
          </a:p>
        </p:txBody>
      </p:sp>
      <p:pic>
        <p:nvPicPr>
          <p:cNvPr id="4" name="Picture 2" descr="Резултат с изображение за smart contracts">
            <a:extLst>
              <a:ext uri="{FF2B5EF4-FFF2-40B4-BE49-F238E27FC236}">
                <a16:creationId xmlns:a16="http://schemas.microsoft.com/office/drawing/2014/main" xmlns="" id="{C8B54248-2491-4597-BF1C-1766CD58C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54691" y="1295402"/>
            <a:ext cx="626953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82680D2-E9DB-4C75-948B-E1CDFEE0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1F78BB3-D4DB-4EE7-9C66-B93F5600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Modifiers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CA213B-C1AB-46A9-ACC4-27D0E2E8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137821"/>
            <a:ext cx="111252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ChangeableOwner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public owner = msg.sender;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modifier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onlyBy(address account)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require(msg.sender == account);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forget to invoke the original function body!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changeOwner(address newOwner)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onlyBy(owner)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owner = newOwner;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1F5BF77E-F714-46D3-B901-36742095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5383828"/>
            <a:ext cx="4724400" cy="1141174"/>
          </a:xfrm>
          <a:prstGeom prst="wedgeRoundRectCallout">
            <a:avLst>
              <a:gd name="adj1" fmla="val -61943"/>
              <a:gd name="adj2" fmla="val -59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 functionality 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&amp; after a function call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D0486E04-EA20-46D9-BDAE-F640CD9C5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312" y="1499133"/>
            <a:ext cx="3124200" cy="1498936"/>
          </a:xfrm>
          <a:prstGeom prst="wedgeRoundRectCallout">
            <a:avLst>
              <a:gd name="adj1" fmla="val -74443"/>
              <a:gd name="adj2" fmla="val 20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attacheable to any other function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282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22D088A-9948-4090-BC31-FC7D2DE7C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48CA70-5C96-407D-9784-37217B42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1FB287-54D9-4910-ADF9-9FC737CF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02353"/>
            <a:ext cx="10944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pragma solidity ^0.4.0;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Owned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Owned() public { owner = msg.sender;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address internal owner;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Terminatable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 Owned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function terminate()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require (msg.sender == 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selfdestruct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0D96138C-33B6-4662-9ED1-7CAC633B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1018720"/>
            <a:ext cx="2514600" cy="1141174"/>
          </a:xfrm>
          <a:prstGeom prst="wedgeRoundRectCallout">
            <a:avLst>
              <a:gd name="adj1" fmla="val -97928"/>
              <a:gd name="adj2" fmla="val 393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contract (parent class)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8F4DCCF2-3933-41CF-8847-AF386B84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2" y="2994472"/>
            <a:ext cx="2895600" cy="1143000"/>
          </a:xfrm>
          <a:prstGeom prst="wedgeRoundRectCallout">
            <a:avLst>
              <a:gd name="adj1" fmla="val -75451"/>
              <a:gd name="adj2" fmla="val 351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contract (child class)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79DCD01E-2BDB-4E47-A668-DE305318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2" y="5105400"/>
            <a:ext cx="4191000" cy="1482010"/>
          </a:xfrm>
          <a:prstGeom prst="wedgeRoundRectCallout">
            <a:avLst>
              <a:gd name="adj1" fmla="val -69141"/>
              <a:gd name="adj2" fmla="val -35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Destroys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contract, its stored data and removes it from the blockchain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366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12000010" cy="557035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Functions declared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constant</a:t>
            </a:r>
            <a:r>
              <a:rPr lang="en-US" dirty="0"/>
              <a:t> promise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to modify the state</a:t>
            </a:r>
          </a:p>
          <a:p>
            <a:r>
              <a:rPr lang="en-US" dirty="0"/>
              <a:t>Statements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considered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modifying </a:t>
            </a:r>
            <a:r>
              <a:rPr lang="en-US" dirty="0"/>
              <a:t>the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state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Writing </a:t>
            </a:r>
            <a:r>
              <a:rPr lang="en-US" dirty="0"/>
              <a:t>to state variables</a:t>
            </a:r>
          </a:p>
          <a:p>
            <a:pPr lvl="1"/>
            <a:r>
              <a:rPr lang="en-US" dirty="0"/>
              <a:t>Emitting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Creating</a:t>
            </a:r>
            <a:r>
              <a:rPr lang="en-US" dirty="0"/>
              <a:t> other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</a:p>
          <a:p>
            <a:pPr lvl="1"/>
            <a:r>
              <a:rPr lang="en-US" dirty="0"/>
              <a:t>Using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selfdestruct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Sending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dirty="0"/>
              <a:t> via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Calling</a:t>
            </a:r>
            <a:r>
              <a:rPr lang="en-US" dirty="0"/>
              <a:t>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not marked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pure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low-level calls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 assembly </a:t>
            </a:r>
            <a:r>
              <a:rPr lang="en-US" dirty="0"/>
              <a:t>that contains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certain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opcodes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(Constant)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7C26BB2-21EB-4D88-BE09-D1250145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077" y="2438400"/>
            <a:ext cx="66294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f(uint a, uint b) public 		view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return a * (b + 42) + now;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06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12000010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Pure</a:t>
            </a:r>
            <a:r>
              <a:rPr lang="en-US" dirty="0"/>
              <a:t> functions promise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to read from or modify </a:t>
            </a:r>
            <a:r>
              <a:rPr lang="en-US" dirty="0"/>
              <a:t>the state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State modifying statements considered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reading from the state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Reading</a:t>
            </a:r>
            <a:r>
              <a:rPr lang="en-US" dirty="0"/>
              <a:t> from state variables</a:t>
            </a:r>
          </a:p>
          <a:p>
            <a:pPr lvl="1"/>
            <a:r>
              <a:rPr lang="en-US" dirty="0"/>
              <a:t>Accessing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this.balance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&lt;address&gt;.balance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Accessing</a:t>
            </a:r>
            <a:r>
              <a:rPr lang="en-US" dirty="0"/>
              <a:t> any of the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members</a:t>
            </a:r>
            <a:r>
              <a:rPr lang="en-US" dirty="0"/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(with the exception of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msg.sig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msg.data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Calling any function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marked pure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inline assembly </a:t>
            </a:r>
            <a:r>
              <a:rPr lang="en-US" dirty="0"/>
              <a:t>that contains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certain opcodes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7C26BB2-21EB-4D88-BE09-D1250145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173" y="2378359"/>
            <a:ext cx="648033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f(uint a, uint b) public       		pure returns (uint)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return a * (b + 42);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65970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b="1" dirty="0"/>
              <a:t> </a:t>
            </a:r>
            <a:r>
              <a:rPr lang="en-US" dirty="0"/>
              <a:t>are convenience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dirty="0"/>
              <a:t> with the </a:t>
            </a:r>
            <a:br>
              <a:rPr lang="en-US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EVM </a:t>
            </a:r>
            <a:r>
              <a:rPr lang="en-US" dirty="0"/>
              <a:t>logging facilities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Inheritable</a:t>
            </a:r>
            <a:r>
              <a:rPr lang="en-US" dirty="0"/>
              <a:t> members of </a:t>
            </a:r>
            <a:br>
              <a:rPr lang="en-US" dirty="0"/>
            </a:br>
            <a:r>
              <a:rPr lang="en-US" dirty="0"/>
              <a:t>contracts</a:t>
            </a:r>
          </a:p>
          <a:p>
            <a:r>
              <a:rPr lang="en-US" dirty="0"/>
              <a:t>Log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event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accessible </a:t>
            </a:r>
            <a:r>
              <a:rPr lang="en-US" dirty="0"/>
              <a:t>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within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contracts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A099D85-6E8F-4844-93A3-FD6C50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1077647"/>
            <a:ext cx="6891422" cy="4290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SimpleAuction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event HighestBidIncreased(address</a:t>
            </a:r>
            <a:b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bidder, uint amount);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bid() public payable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// 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HighestBidIncreased(msg.sender,</a:t>
            </a:r>
            <a:b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       msg.value);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3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05AB354-2DEC-4443-8598-A9A0BA6F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2" y="2188427"/>
            <a:ext cx="1143000" cy="635702"/>
          </a:xfrm>
          <a:prstGeom prst="wedgeRoundRectCallout">
            <a:avLst>
              <a:gd name="adj1" fmla="val 101656"/>
              <a:gd name="adj2" fmla="val -731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Event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4BB35D7F-E1FB-44B5-A0E8-C3BC617D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58" y="4876800"/>
            <a:ext cx="1972653" cy="830079"/>
          </a:xfrm>
          <a:prstGeom prst="wedgeRoundRectCallout">
            <a:avLst>
              <a:gd name="adj1" fmla="val -1649"/>
              <a:gd name="adj2" fmla="val -143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Triggering event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5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b="1" dirty="0"/>
              <a:t> </a:t>
            </a:r>
            <a:r>
              <a:rPr lang="en-US" dirty="0"/>
              <a:t>allow the convenient usage of the EVM logging facilities, which in turn can be used to “call” JavaScript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callbacks</a:t>
            </a:r>
            <a:r>
              <a:rPr lang="en-US" dirty="0"/>
              <a:t> in the user interface of 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dapp</a:t>
            </a:r>
            <a:r>
              <a:rPr lang="en-US" dirty="0"/>
              <a:t>, which listen for these events</a:t>
            </a:r>
          </a:p>
          <a:p>
            <a:r>
              <a:rPr lang="en-US" dirty="0"/>
              <a:t>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</a:t>
            </a:r>
            <a:r>
              <a:rPr lang="en-US" dirty="0"/>
              <a:t>"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function </a:t>
            </a:r>
            <a:r>
              <a:rPr lang="en-US" dirty="0"/>
              <a:t>that is called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another function </a:t>
            </a:r>
            <a:r>
              <a:rPr lang="en-US" dirty="0"/>
              <a:t>which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takes the first function as a parameter</a:t>
            </a:r>
            <a:endParaRPr lang="en-US" dirty="0"/>
          </a:p>
          <a:p>
            <a:r>
              <a:rPr lang="en-US" dirty="0"/>
              <a:t>A lot of the time, a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callback</a:t>
            </a:r>
            <a:r>
              <a:rPr lang="en-US" dirty="0"/>
              <a:t>" is a function that is called when something happens, that something can be called an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" in programmer-speak.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 and Events</a:t>
            </a:r>
          </a:p>
        </p:txBody>
      </p:sp>
    </p:spTree>
    <p:extLst>
      <p:ext uri="{BB962C8B-B14F-4D97-AF65-F5344CB8AC3E}">
        <p14:creationId xmlns:p14="http://schemas.microsoft.com/office/powerpoint/2010/main" val="954626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External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Part of the contract interface, can be called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contracts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via transactions</a:t>
            </a:r>
          </a:p>
          <a:p>
            <a:pPr lvl="1"/>
            <a:r>
              <a:rPr lang="en-US" dirty="0"/>
              <a:t>An external function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be called internally </a:t>
            </a:r>
            <a:r>
              <a:rPr lang="en-US" dirty="0"/>
              <a:t>(i.e.</a:t>
            </a:r>
            <a:r>
              <a:rPr lang="en-US" sz="3300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f() </a:t>
            </a:r>
            <a:r>
              <a:rPr lang="en-US" dirty="0"/>
              <a:t>does not work, but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this.f() </a:t>
            </a:r>
            <a:r>
              <a:rPr lang="en-US" dirty="0"/>
              <a:t>works</a:t>
            </a:r>
            <a:r>
              <a:rPr lang="en-US" sz="3300" dirty="0"/>
              <a:t>)</a:t>
            </a:r>
          </a:p>
          <a:p>
            <a:pPr lvl="1"/>
            <a:r>
              <a:rPr lang="en-US" dirty="0"/>
              <a:t>Sometimes more efficient when they receive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large arrays of data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By default</a:t>
            </a:r>
            <a:endParaRPr lang="en-US" dirty="0"/>
          </a:p>
          <a:p>
            <a:pPr lvl="1"/>
            <a:r>
              <a:rPr lang="en-US" dirty="0"/>
              <a:t>Part of the contract interface, can be either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internally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via messages</a:t>
            </a:r>
          </a:p>
          <a:p>
            <a:pPr lvl="1"/>
            <a:r>
              <a:rPr lang="en-US" dirty="0"/>
              <a:t>For public state variables, an automatic getter function is generated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4112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754F827-2C4E-46D1-B424-FD2C814F3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Functions and state variables can only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internally 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/>
              <a:t>within the current contract or contracts deriving from </a:t>
            </a:r>
            <a:r>
              <a:rPr lang="en-US" dirty="0" smtClean="0"/>
              <a:t>it (without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</a:t>
            </a:r>
          </a:p>
          <a:p>
            <a:pPr lvl="1"/>
            <a:r>
              <a:rPr lang="en-US" dirty="0"/>
              <a:t>Functions and state variables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visible </a:t>
            </a:r>
            <a:r>
              <a:rPr lang="en-US" dirty="0"/>
              <a:t>for the contract they are defined in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in derived contracts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 variables</a:t>
            </a:r>
            <a:r>
              <a:rPr lang="en-US" dirty="0"/>
              <a:t>, external is not possible and the default is internal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15702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990600"/>
            <a:ext cx="11239597" cy="5730879"/>
          </a:xfrm>
        </p:spPr>
        <p:txBody>
          <a:bodyPr>
            <a:normAutofit/>
          </a:bodyPr>
          <a:lstStyle/>
          <a:p>
            <a:r>
              <a:rPr lang="en-US" dirty="0"/>
              <a:t>Contract can have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unnamed function</a:t>
            </a:r>
          </a:p>
          <a:p>
            <a:r>
              <a:rPr lang="en-US" dirty="0"/>
              <a:t>Fallback Functions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have arguments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return anything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Executed</a:t>
            </a:r>
            <a:r>
              <a:rPr lang="en-US" dirty="0" smtClean="0"/>
              <a:t> </a:t>
            </a:r>
            <a:r>
              <a:rPr lang="en-US" dirty="0"/>
              <a:t>on a call to the contract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none of the other functions </a:t>
            </a:r>
            <a:r>
              <a:rPr lang="en-US" dirty="0"/>
              <a:t>match the given function identifier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Executed</a:t>
            </a:r>
            <a:r>
              <a:rPr lang="en-US" dirty="0" smtClean="0"/>
              <a:t> </a:t>
            </a:r>
            <a:r>
              <a:rPr lang="en-US" dirty="0"/>
              <a:t>whenever the contract receives plain Ether (without data) </a:t>
            </a:r>
          </a:p>
          <a:p>
            <a:r>
              <a:rPr lang="en-US" dirty="0"/>
              <a:t>In order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receive Ether</a:t>
            </a:r>
            <a:r>
              <a:rPr lang="en-US" dirty="0"/>
              <a:t>, the fallback function must be marked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payable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636344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0812" y="914400"/>
            <a:ext cx="11804822" cy="5610602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Ethereum Virtual Machine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Data Types in Solidity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Visibility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Fallback Function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Libraries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Error Handling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2800" dirty="0" smtClean="0"/>
              <a:t>Ethereum Tools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sz="2800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xmlns="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7212" y="4227944"/>
            <a:ext cx="2207400" cy="220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362200"/>
            <a:ext cx="1669994" cy="1632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9" y="1615740"/>
            <a:ext cx="2492432" cy="1910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72" y="1771072"/>
            <a:ext cx="1600200" cy="1600200"/>
          </a:xfrm>
          <a:prstGeom prst="rect">
            <a:avLst/>
          </a:prstGeom>
        </p:spPr>
      </p:pic>
      <p:pic>
        <p:nvPicPr>
          <p:cNvPr id="10" name="Picture 2" descr="Резултат с изображение за smart contracts">
            <a:extLst>
              <a:ext uri="{FF2B5EF4-FFF2-40B4-BE49-F238E27FC236}">
                <a16:creationId xmlns:a16="http://schemas.microsoft.com/office/drawing/2014/main" xmlns="" id="{C8B54248-2491-4597-BF1C-1766CD58C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22812" y="4530346"/>
            <a:ext cx="3731863" cy="190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308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eployed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 </a:t>
            </a:r>
            <a:r>
              <a:rPr lang="en-US" dirty="0"/>
              <a:t>at a specific address</a:t>
            </a:r>
          </a:p>
          <a:p>
            <a:pPr lvl="1"/>
            <a:r>
              <a:rPr lang="en-US" dirty="0" smtClean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reused</a:t>
            </a:r>
            <a:r>
              <a:rPr lang="en-US" dirty="0"/>
              <a:t> 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 smtClean="0"/>
              <a:t> (feature </a:t>
            </a:r>
            <a:r>
              <a:rPr lang="en-US" dirty="0"/>
              <a:t>of the </a:t>
            </a:r>
            <a:r>
              <a:rPr lang="en-US" dirty="0" smtClean="0"/>
              <a:t>EVM)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OpenZeppelin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Offers </a:t>
            </a:r>
            <a:r>
              <a:rPr lang="en-US" dirty="0"/>
              <a:t>many libraries </a:t>
            </a:r>
            <a:r>
              <a:rPr lang="en-US" dirty="0" smtClean="0"/>
              <a:t>for math, crowdsale, payment</a:t>
            </a:r>
            <a:r>
              <a:rPr lang="en-US" dirty="0"/>
              <a:t>, </a:t>
            </a:r>
            <a:r>
              <a:rPr lang="en-US" dirty="0" smtClean="0"/>
              <a:t>token, etc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://github.com/OpenZeppelin/zeppelin-solidity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Package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Management (EthPM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/>
              <a:t>Package </a:t>
            </a:r>
            <a:r>
              <a:rPr lang="en-US" dirty="0" smtClean="0"/>
              <a:t>Registry for </a:t>
            </a:r>
            <a:r>
              <a:rPr lang="en-US" dirty="0"/>
              <a:t>Ethereum</a:t>
            </a:r>
          </a:p>
          <a:p>
            <a:pPr lvl="1"/>
            <a:r>
              <a:rPr lang="en-US" dirty="0"/>
              <a:t>Follows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ERC190</a:t>
            </a:r>
            <a:endParaRPr lang="en-US" dirty="0" smtClean="0"/>
          </a:p>
          <a:p>
            <a:pPr lvl="1"/>
            <a:r>
              <a:rPr lang="en-US" dirty="0" smtClean="0"/>
              <a:t>Gained </a:t>
            </a:r>
            <a:r>
              <a:rPr lang="en-US" dirty="0"/>
              <a:t>wide support from many diverse 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development tools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C553B3-A068-450B-8255-C51218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3737559"/>
            <a:ext cx="2976317" cy="997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3194D4-A9A0-4FDD-92E4-86A45F1C2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22" y="4863130"/>
            <a:ext cx="5268712" cy="775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2928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9409199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/>
              <a:t> types have two members for sending Wei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&lt;address&gt;.transfer</a:t>
            </a:r>
            <a:r>
              <a:rPr lang="en-US" dirty="0"/>
              <a:t>(uint256 amount) </a:t>
            </a: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transfer</a:t>
            </a:r>
            <a:r>
              <a:rPr lang="en-US" dirty="0" smtClean="0"/>
              <a:t> </a:t>
            </a:r>
            <a:r>
              <a:rPr lang="en-US" dirty="0"/>
              <a:t>given amount of Wei to Address,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throws exception on failure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&lt;address&gt;.send</a:t>
            </a:r>
            <a:r>
              <a:rPr lang="en-US" dirty="0"/>
              <a:t>(uint256 amount)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returns</a:t>
            </a:r>
            <a:r>
              <a:rPr lang="en-US" dirty="0"/>
              <a:t> (bool)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given amount of Wei to Address,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returns false on failure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Send and Transfer</a:t>
            </a:r>
          </a:p>
        </p:txBody>
      </p:sp>
    </p:spTree>
    <p:extLst>
      <p:ext uri="{BB962C8B-B14F-4D97-AF65-F5344CB8AC3E}">
        <p14:creationId xmlns:p14="http://schemas.microsoft.com/office/powerpoint/2010/main" val="2148402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1"/>
            <a:ext cx="11804822" cy="58832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Solidity </a:t>
            </a:r>
            <a:r>
              <a:rPr lang="en-US" dirty="0"/>
              <a:t>uses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state-reverting exceptions </a:t>
            </a:r>
            <a:r>
              <a:rPr lang="en-US" dirty="0"/>
              <a:t>to handle errors</a:t>
            </a:r>
          </a:p>
          <a:p>
            <a:pPr lvl="1"/>
            <a:r>
              <a:rPr lang="en-US" dirty="0"/>
              <a:t>Such an exception will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undo all changes </a:t>
            </a:r>
            <a:r>
              <a:rPr lang="en-US" dirty="0"/>
              <a:t>made to the state in the current call (and all its sub-calls) and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flag an error </a:t>
            </a:r>
            <a:r>
              <a:rPr lang="en-US" dirty="0"/>
              <a:t>to the caller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dirty="0"/>
              <a:t>(bool condition):</a:t>
            </a:r>
          </a:p>
          <a:p>
            <a:pPr lvl="1"/>
            <a:r>
              <a:rPr lang="en-US" dirty="0"/>
              <a:t>throws if the condition is not met - to be used for internal errors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require</a:t>
            </a:r>
            <a:r>
              <a:rPr lang="en-US" dirty="0"/>
              <a:t>(bool condition):</a:t>
            </a:r>
          </a:p>
          <a:p>
            <a:pPr lvl="1"/>
            <a:r>
              <a:rPr lang="en-US" dirty="0"/>
              <a:t>throws if the condition is not met - to be used for errors in inputs or external components.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revert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abort execution and revert state changes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874059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16126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941202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When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exceptions </a:t>
            </a:r>
            <a:r>
              <a:rPr lang="en-US" dirty="0"/>
              <a:t>happen in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sub-call</a:t>
            </a:r>
            <a:r>
              <a:rPr lang="en-US" dirty="0"/>
              <a:t>, they “bubble up” (i.e. exceptions are rethrown) automatically</a:t>
            </a:r>
          </a:p>
          <a:p>
            <a:r>
              <a:rPr lang="en-US" dirty="0"/>
              <a:t>Exceptions to this rule are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” and the low-level functions ”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</a:t>
            </a:r>
            <a:r>
              <a:rPr lang="en-US" dirty="0"/>
              <a:t>”,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callcode</a:t>
            </a:r>
            <a:r>
              <a:rPr lang="en-US" dirty="0"/>
              <a:t>” – those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 in case of an exception instead of “bubbling up”</a:t>
            </a:r>
          </a:p>
          <a:p>
            <a:r>
              <a:rPr lang="en-US" dirty="0"/>
              <a:t>The low-level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</a:t>
            </a:r>
            <a:r>
              <a:rPr lang="en-US" dirty="0"/>
              <a:t>”,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/>
              <a:t>” and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callcode</a:t>
            </a:r>
            <a:r>
              <a:rPr lang="en-US" dirty="0"/>
              <a:t>” will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success</a:t>
            </a:r>
            <a:r>
              <a:rPr lang="en-US" dirty="0"/>
              <a:t> if the calling account is non-existent, as part of the design of EVM</a:t>
            </a:r>
          </a:p>
          <a:p>
            <a:pPr lvl="1"/>
            <a:r>
              <a:rPr lang="en-US" dirty="0"/>
              <a:t>Existence must be checked prior to calling if desired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Catching</a:t>
            </a:r>
            <a:r>
              <a:rPr lang="en-US" dirty="0"/>
              <a:t> exceptions is not yet possible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900861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04863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0925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Solidity Frameworks and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67400"/>
            <a:ext cx="10815551" cy="692873"/>
          </a:xfrm>
        </p:spPr>
        <p:txBody>
          <a:bodyPr/>
          <a:lstStyle/>
          <a:p>
            <a:r>
              <a:rPr lang="en-US" dirty="0"/>
              <a:t>Truffle and Ganache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7BDF99-AD09-41FC-8F2D-C862413A5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06" y="1383392"/>
            <a:ext cx="5637505" cy="33216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0"/>
            <a:ext cx="11804822" cy="601979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most popular development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framework for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Ethereum</a:t>
            </a:r>
          </a:p>
          <a:p>
            <a:r>
              <a:rPr lang="en-US" sz="3600" dirty="0" smtClean="0"/>
              <a:t>Make </a:t>
            </a:r>
            <a:r>
              <a:rPr lang="en-US" sz="3600" dirty="0"/>
              <a:t>your life a whole lot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easier</a:t>
            </a:r>
          </a:p>
          <a:p>
            <a:r>
              <a:rPr lang="en-US" dirty="0" smtClean="0"/>
              <a:t>Built-in smart contract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compilation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deployment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binary 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  <a:p>
            <a:r>
              <a:rPr lang="en-US" dirty="0" smtClean="0"/>
              <a:t>Automated contract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Scriptable</a:t>
            </a:r>
            <a:r>
              <a:rPr lang="en-US" dirty="0" smtClean="0"/>
              <a:t> deployment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Migrations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Network management for deploying –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private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600200"/>
            <a:ext cx="3962400" cy="38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6134197" cy="5570355"/>
          </a:xfrm>
        </p:spPr>
        <p:txBody>
          <a:bodyPr>
            <a:normAutofit/>
          </a:bodyPr>
          <a:lstStyle/>
          <a:p>
            <a:r>
              <a:rPr lang="en-US" dirty="0"/>
              <a:t>Part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Truffle Suite</a:t>
            </a:r>
          </a:p>
          <a:p>
            <a:r>
              <a:rPr lang="en-US" dirty="0"/>
              <a:t>Quickly fire up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personal Ethereum blockchain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Run tests</a:t>
            </a:r>
          </a:p>
          <a:p>
            <a:r>
              <a:rPr lang="en-US" dirty="0"/>
              <a:t>Execute commands</a:t>
            </a:r>
          </a:p>
          <a:p>
            <a:r>
              <a:rPr lang="en-US" dirty="0"/>
              <a:t>Inspect state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0430A7-8EA0-4EDD-8DEE-5BC37662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181313"/>
            <a:ext cx="3657600" cy="4548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360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7124797" cy="5570355"/>
          </a:xfrm>
        </p:spPr>
        <p:txBody>
          <a:bodyPr>
            <a:normAutofit fontScale="92500"/>
          </a:bodyPr>
          <a:lstStyle/>
          <a:p>
            <a:r>
              <a:rPr lang="en-US" dirty="0"/>
              <a:t>Ships with an internal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implementation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 Blockchain</a:t>
            </a:r>
          </a:p>
          <a:p>
            <a:r>
              <a:rPr lang="en-US" b="1" dirty="0"/>
              <a:t>Visual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mnemonic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account info</a:t>
            </a:r>
          </a:p>
          <a:p>
            <a:pPr lvl="1"/>
            <a:r>
              <a:rPr lang="en-US" b="1" dirty="0"/>
              <a:t>See the current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status of all accounts</a:t>
            </a:r>
          </a:p>
          <a:p>
            <a:r>
              <a:rPr lang="en-US" sz="3600" dirty="0"/>
              <a:t>Log output of Ganache’s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internal blockchain</a:t>
            </a:r>
          </a:p>
          <a:p>
            <a:pPr lvl="1"/>
            <a:r>
              <a:rPr lang="en-US" sz="3600" dirty="0"/>
              <a:t>Responses and other vital </a:t>
            </a:r>
            <a:br>
              <a:rPr lang="en-US" sz="3600" dirty="0"/>
            </a:b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debugging 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Ganache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0430A7-8EA0-4EDD-8DEE-5BC37662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169" y="1151121"/>
            <a:ext cx="2006243" cy="1959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84AE04-F893-4D4F-AA5F-4F314648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743200"/>
            <a:ext cx="1600200" cy="1698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959275-D0DB-4593-989C-49A96E2E9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962" y="4572000"/>
            <a:ext cx="1598928" cy="1698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4437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5" y="1151124"/>
            <a:ext cx="9334597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mining</a:t>
            </a:r>
          </a:p>
          <a:p>
            <a:pPr lvl="1"/>
            <a:r>
              <a:rPr lang="en-US" sz="3400" dirty="0" smtClean="0"/>
              <a:t>Setting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block times</a:t>
            </a:r>
          </a:p>
          <a:p>
            <a:r>
              <a:rPr lang="en-US" dirty="0" smtClean="0"/>
              <a:t>Built-in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 explorer</a:t>
            </a:r>
          </a:p>
          <a:p>
            <a:pPr lvl="1"/>
            <a:r>
              <a:rPr lang="en-US" sz="3400" dirty="0" smtClean="0"/>
              <a:t>Examine all blocks and transactions</a:t>
            </a:r>
            <a:endParaRPr lang="en-US" sz="3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Byzantium included</a:t>
            </a:r>
          </a:p>
          <a:p>
            <a:pPr lvl="1"/>
            <a:r>
              <a:rPr lang="en-US" sz="3400" dirty="0" smtClean="0"/>
              <a:t>Giving the latest Ethereum features </a:t>
            </a:r>
            <a:br>
              <a:rPr lang="en-US" sz="3400" dirty="0" smtClean="0"/>
            </a:br>
            <a:r>
              <a:rPr lang="en-US" sz="3400" dirty="0" smtClean="0"/>
              <a:t>needed for modern DApp development</a:t>
            </a:r>
            <a:r>
              <a:rPr lang="en-US" dirty="0"/>
              <a:t/>
            </a:r>
            <a:br>
              <a:rPr lang="en-US" dirty="0"/>
            </a:b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Ganache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0430A7-8EA0-4EDD-8DEE-5BC37662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200919"/>
            <a:ext cx="1782836" cy="1959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84AE04-F893-4D4F-AA5F-4F314648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03" y="1200920"/>
            <a:ext cx="1853418" cy="195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3959275-D0DB-4593-989C-49A96E2E9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12" y="3998375"/>
            <a:ext cx="1828800" cy="186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7194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029199"/>
            <a:ext cx="11201400" cy="838201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Building DApps with Ethereum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67401"/>
            <a:ext cx="10815551" cy="838200"/>
          </a:xfrm>
        </p:spPr>
        <p:txBody>
          <a:bodyPr/>
          <a:lstStyle/>
          <a:p>
            <a:r>
              <a:rPr lang="en-US" dirty="0"/>
              <a:t>Connecting Solidity </a:t>
            </a:r>
            <a:r>
              <a:rPr lang="en-US" dirty="0" smtClean="0"/>
              <a:t>client-side and server-side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26" y="912962"/>
            <a:ext cx="6005865" cy="4006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71151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Smart Contracts and Solidity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486400"/>
            <a:ext cx="10815551" cy="1365365"/>
          </a:xfrm>
        </p:spPr>
        <p:txBody>
          <a:bodyPr/>
          <a:lstStyle/>
          <a:p>
            <a:r>
              <a:rPr lang="en-US" dirty="0" smtClean="0"/>
              <a:t>Architecture of DApps,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Brief Story of Solidity, Ethereum 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435" y="1153699"/>
            <a:ext cx="4558047" cy="3494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0"/>
            <a:ext cx="5440105" cy="6019799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Node.js</a:t>
            </a:r>
            <a:r>
              <a:rPr lang="en-US" sz="3000" dirty="0" smtClean="0"/>
              <a:t> </a:t>
            </a:r>
            <a:r>
              <a:rPr lang="en-US" sz="3000" dirty="0"/>
              <a:t>based Ethereum client </a:t>
            </a:r>
            <a:endParaRPr lang="en-US" sz="3000" dirty="0" smtClean="0"/>
          </a:p>
          <a:p>
            <a:r>
              <a:rPr lang="en-US" sz="3000" dirty="0" smtClean="0"/>
              <a:t>Testing</a:t>
            </a:r>
          </a:p>
          <a:p>
            <a:r>
              <a:rPr lang="en-US" sz="3000" dirty="0" smtClean="0"/>
              <a:t>Development</a:t>
            </a:r>
          </a:p>
          <a:p>
            <a:r>
              <a:rPr lang="en-US" sz="3000" dirty="0" smtClean="0"/>
              <a:t>Uses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ethereumjs </a:t>
            </a:r>
            <a:r>
              <a:rPr lang="en-US" sz="3000" dirty="0"/>
              <a:t>to simulate full client behavior </a:t>
            </a:r>
            <a:endParaRPr lang="en-US" sz="3000" dirty="0" smtClean="0"/>
          </a:p>
          <a:p>
            <a:r>
              <a:rPr lang="en-US" sz="3000" dirty="0" smtClean="0"/>
              <a:t>Make </a:t>
            </a:r>
            <a:r>
              <a:rPr lang="en-US" sz="3000" dirty="0"/>
              <a:t>developing Ethereum applications much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faster</a:t>
            </a:r>
          </a:p>
          <a:p>
            <a:r>
              <a:rPr lang="en-US" sz="3000" dirty="0" smtClean="0"/>
              <a:t>Includes </a:t>
            </a:r>
            <a:r>
              <a:rPr lang="en-US" sz="3000" dirty="0"/>
              <a:t>all popular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RPC</a:t>
            </a:r>
            <a:r>
              <a:rPr lang="en-US" sz="3000" dirty="0"/>
              <a:t> functions and features </a:t>
            </a:r>
            <a:endParaRPr lang="en-US" sz="30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TestRPC</a:t>
            </a:r>
            <a:r>
              <a:rPr lang="en-US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1" y="1447800"/>
            <a:ext cx="6906393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73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990600"/>
            <a:ext cx="11125200" cy="57366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fficial </a:t>
            </a:r>
            <a:r>
              <a:rPr lang="en-US" dirty="0"/>
              <a:t>client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Written </a:t>
            </a:r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language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Client Daemon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onnects </a:t>
            </a:r>
            <a:r>
              <a:rPr lang="en-US" dirty="0"/>
              <a:t>to other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clients/nodes </a:t>
            </a:r>
          </a:p>
          <a:p>
            <a:pPr lvl="1"/>
            <a:r>
              <a:rPr lang="en-US" dirty="0" smtClean="0"/>
              <a:t>Downloads </a:t>
            </a:r>
            <a:r>
              <a:rPr lang="en-US" dirty="0"/>
              <a:t>a copy of </a:t>
            </a:r>
            <a:r>
              <a:rPr lang="en-US" dirty="0" smtClean="0"/>
              <a:t>the Blockchain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Keep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it’s copy </a:t>
            </a:r>
            <a:r>
              <a:rPr lang="en-US" dirty="0"/>
              <a:t>of the blockchain up to </a:t>
            </a:r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Mine</a:t>
            </a:r>
            <a:r>
              <a:rPr lang="en-US" dirty="0" smtClean="0"/>
              <a:t> </a:t>
            </a:r>
            <a:r>
              <a:rPr lang="en-US" dirty="0"/>
              <a:t>blocks 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dd</a:t>
            </a:r>
            <a:r>
              <a:rPr lang="en-US" dirty="0" smtClean="0"/>
              <a:t> transactions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Validate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transactions 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Execute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transactions</a:t>
            </a:r>
            <a:endParaRPr lang="bg-BG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 Blockchain </a:t>
            </a:r>
            <a:r>
              <a:rPr lang="en-US" dirty="0" smtClean="0"/>
              <a:t>Nodes</a:t>
            </a:r>
            <a:r>
              <a:rPr lang="bg-BG" dirty="0" smtClean="0"/>
              <a:t> </a:t>
            </a:r>
            <a:r>
              <a:rPr lang="en-US" dirty="0" smtClean="0"/>
              <a:t>– Go-Ethereum (Geth)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371710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2" y="838200"/>
            <a:ext cx="5410200" cy="5889030"/>
          </a:xfrm>
        </p:spPr>
        <p:txBody>
          <a:bodyPr>
            <a:normAutofit fontScale="92500"/>
          </a:bodyPr>
          <a:lstStyle/>
          <a:p>
            <a:r>
              <a:rPr lang="en-US" dirty="0"/>
              <a:t>geth console</a:t>
            </a:r>
          </a:p>
          <a:p>
            <a:pPr lvl="1"/>
            <a:r>
              <a:rPr lang="en-US" dirty="0"/>
              <a:t>Command line tool </a:t>
            </a:r>
          </a:p>
          <a:p>
            <a:pPr lvl="1"/>
            <a:r>
              <a:rPr lang="en-US" dirty="0"/>
              <a:t>Connect to your running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accounts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blockchain</a:t>
            </a:r>
            <a:endParaRPr lang="en-US" dirty="0"/>
          </a:p>
          <a:p>
            <a:pPr lvl="1"/>
            <a:r>
              <a:rPr lang="en-US" dirty="0" smtClean="0"/>
              <a:t>Sign </a:t>
            </a:r>
            <a:r>
              <a:rPr lang="en-US" dirty="0"/>
              <a:t>and submit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transactions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geth.ethereum.org/downloads/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 Blockchain </a:t>
            </a:r>
            <a:r>
              <a:rPr lang="en-US" dirty="0" smtClean="0"/>
              <a:t>Nodes</a:t>
            </a:r>
            <a:r>
              <a:rPr lang="bg-BG" dirty="0" smtClean="0"/>
              <a:t> </a:t>
            </a:r>
            <a:r>
              <a:rPr lang="en-US" dirty="0" smtClean="0"/>
              <a:t>– Go-Ethereum (Geth)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09" y="1649834"/>
            <a:ext cx="58700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4661785" cy="57911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Web3.js</a:t>
            </a:r>
          </a:p>
          <a:p>
            <a:pPr lvl="1"/>
            <a:r>
              <a:rPr lang="en-US" dirty="0" smtClean="0"/>
              <a:t>JavaScript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dirty="0" smtClean="0"/>
              <a:t>nteract </a:t>
            </a:r>
            <a:r>
              <a:rPr lang="en-US" dirty="0"/>
              <a:t>with a </a:t>
            </a:r>
            <a:r>
              <a:rPr lang="en-US" dirty="0" smtClean="0"/>
              <a:t>nodes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web based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DApps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/>
              <a:t>How Is </a:t>
            </a:r>
            <a:r>
              <a:rPr lang="en-US" dirty="0" smtClean="0"/>
              <a:t>Connected </a:t>
            </a:r>
            <a:r>
              <a:rPr lang="en-US" dirty="0"/>
              <a:t>To The Ecosystem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9" y="4294517"/>
            <a:ext cx="4305043" cy="232441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345" y="2001350"/>
            <a:ext cx="6705600" cy="4720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typeof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web3 !==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'undefined'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web3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(web3.currentProvider);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else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// set the provider you want from </a:t>
            </a: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Web3.providers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web3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(new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Web3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.providers.HttpProvider(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"http://localhost:8545"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AAA55766-33F9-4D04-99DE-4CCF2ED62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487" y="1294014"/>
            <a:ext cx="6705600" cy="4427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npm install -g web3</a:t>
            </a:r>
          </a:p>
        </p:txBody>
      </p:sp>
    </p:spTree>
    <p:extLst>
      <p:ext uri="{BB962C8B-B14F-4D97-AF65-F5344CB8AC3E}">
        <p14:creationId xmlns:p14="http://schemas.microsoft.com/office/powerpoint/2010/main" val="39706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838201"/>
            <a:ext cx="11804822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 </a:t>
            </a:r>
            <a:r>
              <a:rPr lang="en-US" dirty="0"/>
              <a:t>Planetary File </a:t>
            </a:r>
            <a:r>
              <a:rPr lang="en-US" dirty="0" smtClean="0"/>
              <a:t>System</a:t>
            </a:r>
            <a:endParaRPr lang="bg-BG" dirty="0" smtClean="0"/>
          </a:p>
          <a:p>
            <a:r>
              <a:rPr lang="en-US" dirty="0" smtClean="0"/>
              <a:t>Conceptually </a:t>
            </a:r>
            <a:r>
              <a:rPr lang="en-US" dirty="0"/>
              <a:t>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Swarm</a:t>
            </a:r>
          </a:p>
          <a:p>
            <a:r>
              <a:rPr lang="en-US" dirty="0"/>
              <a:t>D</a:t>
            </a:r>
            <a:r>
              <a:rPr lang="en-US" dirty="0" smtClean="0"/>
              <a:t>ecentralized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storage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system</a:t>
            </a:r>
          </a:p>
          <a:p>
            <a:r>
              <a:rPr lang="en-US" dirty="0" smtClean="0"/>
              <a:t>Not </a:t>
            </a:r>
            <a:r>
              <a:rPr lang="en-US" dirty="0"/>
              <a:t>related to Ethereum directly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integrated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Ethereum</a:t>
            </a:r>
          </a:p>
          <a:p>
            <a:r>
              <a:rPr lang="en-US" dirty="0">
                <a:hlinkClick r:id="rId2"/>
              </a:rPr>
              <a:t>https://ipfs.io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ifferences </a:t>
            </a:r>
            <a:r>
              <a:rPr lang="en-US" dirty="0"/>
              <a:t>between Swarm and IPFS here: </a:t>
            </a:r>
            <a:r>
              <a:rPr lang="en-US" dirty="0">
                <a:hlinkClick r:id="rId3"/>
              </a:rPr>
              <a:t>https://github.com/ethersphere/go-ethereum/wiki/IPFS-&amp;-</a:t>
            </a:r>
            <a:r>
              <a:rPr lang="en-US" dirty="0" smtClean="0">
                <a:hlinkClick r:id="rId3"/>
              </a:rPr>
              <a:t>SWARM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"/>
            <a:ext cx="9577597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IPFS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219200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762000"/>
            <a:ext cx="10704600" cy="59594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Ethereum Virtual Machine </a:t>
            </a:r>
            <a:r>
              <a:rPr lang="en-US" sz="2500" dirty="0" smtClean="0"/>
              <a:t>– </a:t>
            </a:r>
            <a:r>
              <a:rPr lang="en-US" sz="2500" dirty="0"/>
              <a:t>Focuses on providing security and executing untrusted </a:t>
            </a:r>
            <a:r>
              <a:rPr lang="en-US" sz="2500" dirty="0" smtClean="0"/>
              <a:t>code</a:t>
            </a: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Data Location </a:t>
            </a:r>
            <a:r>
              <a:rPr lang="en-US" sz="2500" dirty="0" smtClean="0"/>
              <a:t>–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torage</a:t>
            </a:r>
            <a:r>
              <a:rPr lang="en-US" sz="2500" dirty="0" smtClean="0"/>
              <a:t> (persistent location) and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sz="2500" dirty="0" smtClean="0"/>
              <a:t> (temporary location)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Visibility </a:t>
            </a:r>
            <a:r>
              <a:rPr lang="en-US" sz="2500" dirty="0" smtClean="0"/>
              <a:t>– There are 4 types of visibility (internal, private, external and public)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Fallback Function </a:t>
            </a:r>
            <a:r>
              <a:rPr lang="en-US" sz="2500" dirty="0"/>
              <a:t>– C</a:t>
            </a:r>
            <a:r>
              <a:rPr lang="en-US" sz="2500" dirty="0" smtClean="0"/>
              <a:t>annot </a:t>
            </a:r>
            <a:r>
              <a:rPr lang="en-US" sz="2500" dirty="0"/>
              <a:t>have arguments and cannot return anything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Libraries </a:t>
            </a:r>
            <a:r>
              <a:rPr lang="en-US" sz="2500" dirty="0"/>
              <a:t>– Deployed only once at a specific address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Error Handling </a:t>
            </a:r>
            <a:r>
              <a:rPr lang="en-US" sz="2500" dirty="0" smtClean="0"/>
              <a:t>– There are 3 types (assert, require, revert)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TestRPC </a:t>
            </a:r>
            <a:r>
              <a:rPr lang="en-US" sz="2500" dirty="0"/>
              <a:t>– Node.js based Ethereum client which uses ethereumjs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to </a:t>
            </a:r>
            <a:r>
              <a:rPr lang="en-US" sz="2500" dirty="0"/>
              <a:t>simulate full client behavior 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Web3.js </a:t>
            </a:r>
            <a:r>
              <a:rPr lang="en-US" sz="2500" dirty="0"/>
              <a:t>– JavaScript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sz="2500" dirty="0"/>
              <a:t> which interacts with a nodes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Truffle </a:t>
            </a:r>
            <a:r>
              <a:rPr lang="en-US" sz="2500" dirty="0" smtClean="0"/>
              <a:t>–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sz="2500" dirty="0"/>
              <a:t> for </a:t>
            </a:r>
            <a:r>
              <a:rPr lang="en-US" sz="2500" dirty="0" smtClean="0"/>
              <a:t>Compiling, linking </a:t>
            </a:r>
            <a:r>
              <a:rPr lang="en-US" sz="2500" dirty="0"/>
              <a:t>and </a:t>
            </a:r>
            <a:r>
              <a:rPr lang="en-US" sz="2500" dirty="0" smtClean="0"/>
              <a:t>deploying smart </a:t>
            </a:r>
            <a:r>
              <a:rPr lang="en-US" sz="2500" dirty="0"/>
              <a:t>contracts 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72165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xmlns="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0322" y="3836126"/>
            <a:ext cx="155461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the Week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Focuses </a:t>
            </a:r>
            <a:r>
              <a:rPr lang="en-US" dirty="0"/>
              <a:t>on providing security and executing untrusted code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contracts </a:t>
            </a:r>
            <a:r>
              <a:rPr lang="en-US" dirty="0"/>
              <a:t>are executed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</a:p>
          <a:p>
            <a:pPr lvl="1"/>
            <a:r>
              <a:rPr lang="en-US" dirty="0"/>
              <a:t>Contract rules are initially programmed</a:t>
            </a:r>
          </a:p>
          <a:p>
            <a:pPr lvl="1"/>
            <a:r>
              <a:rPr lang="en-US" dirty="0"/>
              <a:t>Through a stack-based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bytecode</a:t>
            </a:r>
            <a:r>
              <a:rPr lang="en-US" dirty="0"/>
              <a:t> language (Solidity)</a:t>
            </a:r>
          </a:p>
          <a:p>
            <a:pPr lvl="1"/>
            <a:r>
              <a:rPr lang="en-US" dirty="0"/>
              <a:t>Are compiled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bytecode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Ethereum Virtual Machine (EVM)?</a:t>
            </a:r>
          </a:p>
        </p:txBody>
      </p:sp>
      <p:pic>
        <p:nvPicPr>
          <p:cNvPr id="1026" name="Picture 2" descr="C:\Users\pc1\Desktop\Screen-Shot-2017-03-21-at-5.01.03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24" y="4497715"/>
            <a:ext cx="10668000" cy="2181602"/>
          </a:xfrm>
          <a:prstGeom prst="roundRect">
            <a:avLst>
              <a:gd name="adj" fmla="val 1083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49111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409199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dirty="0" smtClean="0"/>
              <a:t> is a </a:t>
            </a:r>
            <a:r>
              <a:rPr lang="en-US" dirty="0"/>
              <a:t>perfect testing </a:t>
            </a:r>
            <a:r>
              <a:rPr lang="en-US" dirty="0" smtClean="0"/>
              <a:t>environment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</a:t>
            </a:r>
            <a:r>
              <a:rPr lang="en-US" dirty="0" smtClean="0"/>
              <a:t> contracts </a:t>
            </a:r>
            <a:r>
              <a:rPr lang="en-US" dirty="0"/>
              <a:t>can </a:t>
            </a:r>
            <a:r>
              <a:rPr lang="en-US" dirty="0" smtClean="0"/>
              <a:t>be created using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dirty="0"/>
              <a:t> </a:t>
            </a:r>
            <a:r>
              <a:rPr lang="en-US" dirty="0" smtClean="0"/>
              <a:t>is implemented </a:t>
            </a:r>
            <a:r>
              <a:rPr lang="en-US" dirty="0"/>
              <a:t>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 </a:t>
            </a:r>
            <a:r>
              <a:rPr lang="en-US" dirty="0"/>
              <a:t>and </a:t>
            </a:r>
            <a:r>
              <a:rPr lang="en-US" dirty="0" smtClean="0"/>
              <a:t>other languages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EVM used for?</a:t>
            </a:r>
            <a:endParaRPr lang="en-US" dirty="0"/>
          </a:p>
        </p:txBody>
      </p:sp>
      <p:pic>
        <p:nvPicPr>
          <p:cNvPr id="6146" name="Picture 2" descr="C:\Users\FiReDeSiRe\Desktop\Blockchain Camp SoftUni\Day 11\Programming-Languages-for-Autom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2" y="3364616"/>
            <a:ext cx="5979158" cy="33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814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89799" cy="557035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internal unit for keeping track of execution </a:t>
            </a:r>
            <a:r>
              <a:rPr lang="en-US" sz="3600" dirty="0" smtClean="0"/>
              <a:t>cost</a:t>
            </a:r>
          </a:p>
          <a:p>
            <a:r>
              <a:rPr lang="en-US" sz="3600" dirty="0" smtClean="0"/>
              <a:t>The mechanism of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sz="3600" dirty="0" smtClean="0"/>
              <a:t> solves </a:t>
            </a:r>
            <a:r>
              <a:rPr lang="en-US" sz="3600" dirty="0"/>
              <a:t>two major issues</a:t>
            </a:r>
            <a:r>
              <a:rPr lang="en-US" sz="3600" dirty="0" smtClean="0"/>
              <a:t>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validator</a:t>
            </a:r>
            <a:r>
              <a:rPr lang="en-US" dirty="0"/>
              <a:t> is guaranteed to receive a maximum of the initial pre-paid </a:t>
            </a:r>
            <a:r>
              <a:rPr lang="en-US" dirty="0" smtClean="0"/>
              <a:t>amount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Execution</a:t>
            </a:r>
            <a:r>
              <a:rPr lang="en-US" dirty="0" smtClean="0"/>
              <a:t> </a:t>
            </a:r>
            <a:r>
              <a:rPr lang="en-US" dirty="0"/>
              <a:t>can not run longer than the pre-paid amount would allow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Gas in Ethereum </a:t>
            </a:r>
            <a:r>
              <a:rPr lang="en-US" dirty="0" smtClean="0"/>
              <a:t>network?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39" y="2260617"/>
            <a:ext cx="4886784" cy="3276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2365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C942DB-BF91-4853-AB99-7177A0933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FCDF8-CC48-4E83-B908-F7049EBF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Data types are similar to most programming languages: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int8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uint8</a:t>
            </a:r>
            <a:r>
              <a:rPr lang="en-US" dirty="0"/>
              <a:t>, …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uint256</a:t>
            </a:r>
            <a:r>
              <a:rPr lang="en-US" dirty="0"/>
              <a:t> </a:t>
            </a: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en-US" noProof="1"/>
              <a:t>)</a:t>
            </a:r>
            <a:r>
              <a:rPr lang="en-US" dirty="0"/>
              <a:t> – integers of 8 … 256 bits</a:t>
            </a:r>
          </a:p>
          <a:p>
            <a:pPr lvl="2"/>
            <a:r>
              <a:rPr lang="en-US" dirty="0"/>
              <a:t>No floating-points numbers (still)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/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value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– UTF8-encoded text, e.g. "</a:t>
            </a:r>
            <a:r>
              <a:rPr lang="en-US" i="1" dirty="0"/>
              <a:t>Hello, Solidity!</a:t>
            </a:r>
            <a:r>
              <a:rPr lang="en-US" dirty="0"/>
              <a:t>" or ""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address</a:t>
            </a:r>
            <a:r>
              <a:rPr lang="en-US" dirty="0"/>
              <a:t> – Ethereum address (EIP 55 encoded)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e.g. 0xdCad3a6d3569DF655070DEd06cb7A1b2Ccd1D3AF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dirty="0"/>
              <a:t> – enumerated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B76B92-0C25-4ECF-B5DF-B6D6B4D5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Solidity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2835AC9-76C9-4FEB-828E-541DDCF9B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5639959"/>
            <a:ext cx="53340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YesNo {Yes, No}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YesNo answer = YesNo.Yes;</a:t>
            </a:r>
          </a:p>
        </p:txBody>
      </p:sp>
    </p:spTree>
    <p:extLst>
      <p:ext uri="{BB962C8B-B14F-4D97-AF65-F5344CB8AC3E}">
        <p14:creationId xmlns:p14="http://schemas.microsoft.com/office/powerpoint/2010/main" val="382055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599989D-F5B6-4867-BA46-C0BE92F46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0E95EAE-EA7F-40E1-833F-F939E58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EC0F98-78DE-4521-9693-1DB68914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066800"/>
            <a:ext cx="11125200" cy="1603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(string =&gt; address) private accounts;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accounts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"Peter"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0xdCad3a6d3569DF655070DEd06cb7A1b2Ccd1D3AF;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BF0837-2482-43E0-90FF-2FFE9BC8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2895600"/>
            <a:ext cx="11125200" cy="35671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struct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string personName;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 amount;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mapping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(address =&gt; Account) accByAddr;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accByAddr[0xdCad3a6d3569DF655070DEd06cb7A1b2Ccd1D3AF]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Account("Peter", 120);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9F871D3A-9D10-4742-A60B-AC6FF86D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49" y="3124200"/>
            <a:ext cx="4435363" cy="1484825"/>
          </a:xfrm>
          <a:prstGeom prst="wedgeRoundRectCallout">
            <a:avLst>
              <a:gd name="adj1" fmla="val -65649"/>
              <a:gd name="adj2" fmla="val 64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Mappings can be used as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contracts only. No instantiation is needed.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41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84350F5-838C-4A7A-AFEA-27597E2D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DE7E4-3B3B-41A8-85EE-D5BD9759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Objects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  <a:r>
              <a:rPr lang="en-US" dirty="0"/>
              <a:t> location are persisted in the blockchain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Objects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/>
              <a:t> location are temporary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1807A78-2D2E-485C-931A-60E391AA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AD71B3-E294-4AAA-8A21-24D45FF1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66900"/>
            <a:ext cx="11125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contract PersistentStorage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uint[] data;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Persistent data kept in the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A34CCA8-B2D0-4F60-A3D4-7D5E6A37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210050"/>
            <a:ext cx="11125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calcSize(uint8 t) public pure returns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(uint8)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Explicitly specified data location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memory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uint8[3]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memory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sizes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returns size[t];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0CA65F66-94C6-49A5-B6CB-7425A51C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524" y="2857500"/>
            <a:ext cx="7057288" cy="641820"/>
          </a:xfrm>
          <a:prstGeom prst="wedgeRoundRectCallout">
            <a:avLst>
              <a:gd name="adj1" fmla="val -54398"/>
              <a:gd name="adj2" fmla="val -529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location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storage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assumed implicitly 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728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2853</TotalTime>
  <Words>2096</Words>
  <Application>Microsoft Office PowerPoint</Application>
  <PresentationFormat>Custom</PresentationFormat>
  <Paragraphs>362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Review of the Week</vt:lpstr>
      <vt:lpstr>Table of Contents</vt:lpstr>
      <vt:lpstr>Smart Contracts and Solidity Basics</vt:lpstr>
      <vt:lpstr>What is the Ethereum Virtual Machine (EVM)?</vt:lpstr>
      <vt:lpstr>What is EVM used for?</vt:lpstr>
      <vt:lpstr>What is Gas in Ethereum network?</vt:lpstr>
      <vt:lpstr>Data Types in Solidity</vt:lpstr>
      <vt:lpstr>Maps</vt:lpstr>
      <vt:lpstr>Data Locations</vt:lpstr>
      <vt:lpstr>Solidity Advanced</vt:lpstr>
      <vt:lpstr>Function Modifiers</vt:lpstr>
      <vt:lpstr>Inheritance</vt:lpstr>
      <vt:lpstr>View (Constant) Functions</vt:lpstr>
      <vt:lpstr>Pure Functions</vt:lpstr>
      <vt:lpstr>What is Events</vt:lpstr>
      <vt:lpstr>Callbacks and Events</vt:lpstr>
      <vt:lpstr>Visibility</vt:lpstr>
      <vt:lpstr>Visibility</vt:lpstr>
      <vt:lpstr>Fallback Function</vt:lpstr>
      <vt:lpstr>Libraries</vt:lpstr>
      <vt:lpstr>Difference Between Send and Transfer</vt:lpstr>
      <vt:lpstr>Error Handling</vt:lpstr>
      <vt:lpstr>Error Handling</vt:lpstr>
      <vt:lpstr>Solidity Frameworks and Tools</vt:lpstr>
      <vt:lpstr>Truffle</vt:lpstr>
      <vt:lpstr>Ganache</vt:lpstr>
      <vt:lpstr>Ganache (2)</vt:lpstr>
      <vt:lpstr>Ganache</vt:lpstr>
      <vt:lpstr>Building DApps with Ethereum</vt:lpstr>
      <vt:lpstr>What is TestRPC?</vt:lpstr>
      <vt:lpstr> Blockchain Nodes – Go-Ethereum (Geth)</vt:lpstr>
      <vt:lpstr> Blockchain Nodes – Go-Ethereum (Geth) (2)</vt:lpstr>
      <vt:lpstr>How Is Connected To The Ecosystem</vt:lpstr>
      <vt:lpstr>IPFS</vt:lpstr>
      <vt:lpstr>Summary</vt:lpstr>
      <vt:lpstr>Review of the Week</vt:lpstr>
    </vt:vector>
  </TitlesOfParts>
  <Manager/>
  <Company>Academy School of Blockchain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Academy</dc:title>
  <dc:subject>Blockchain Academy</dc:subject>
  <dc:creator>SoftUni</dc:creator>
  <cp:keywords>blockchain, training, course, academy</cp:keywords>
  <dc:description>Academy School of Blockchain: http://www.kingsland.academy</dc:description>
  <cp:lastModifiedBy>Sevgin Mustafov</cp:lastModifiedBy>
  <cp:revision>120</cp:revision>
  <dcterms:created xsi:type="dcterms:W3CDTF">2014-01-02T17:00:34Z</dcterms:created>
  <dcterms:modified xsi:type="dcterms:W3CDTF">2018-02-03T15:30:30Z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