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72" r:id="rId4"/>
    <p:sldId id="273" r:id="rId5"/>
    <p:sldId id="270" r:id="rId6"/>
    <p:sldId id="269" r:id="rId7"/>
    <p:sldId id="274" r:id="rId8"/>
    <p:sldId id="275" r:id="rId9"/>
    <p:sldId id="278" r:id="rId10"/>
    <p:sldId id="276" r:id="rId11"/>
    <p:sldId id="277" r:id="rId12"/>
    <p:sldId id="279" r:id="rId13"/>
    <p:sldId id="259" r:id="rId14"/>
    <p:sldId id="260" r:id="rId15"/>
    <p:sldId id="280" r:id="rId16"/>
    <p:sldId id="261" r:id="rId17"/>
    <p:sldId id="262" r:id="rId18"/>
    <p:sldId id="281" r:id="rId19"/>
    <p:sldId id="282" r:id="rId20"/>
    <p:sldId id="284" r:id="rId21"/>
    <p:sldId id="283" r:id="rId22"/>
    <p:sldId id="28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262" autoAdjust="0"/>
  </p:normalViewPr>
  <p:slideViewPr>
    <p:cSldViewPr snapToGrid="0">
      <p:cViewPr varScale="1">
        <p:scale>
          <a:sx n="154" d="100"/>
          <a:sy n="154" d="100"/>
        </p:scale>
        <p:origin x="9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E0B0-B975-4715-BE5B-548ADB1548A8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4195-D740-48C7-80C0-EC78D7C54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25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E4195-D740-48C7-80C0-EC78D7C548F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5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D2E-52F2-4537-B8D2-5C0C6A5C8770}" type="datetime1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8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3281-074E-4D70-AF8A-AE7F62CA572B}" type="datetime1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47D0-EDBE-49E6-9840-D40EF60191EF}" type="datetime1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6E4F-2944-4357-9827-3539320BD969}" type="datetime1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EF9-9B57-42FC-95A8-1E4E3CD9029E}" type="datetime1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5DCB-F12A-4336-B9CA-E9BC72256D53}" type="datetime1">
              <a:rPr lang="ru-RU" smtClean="0"/>
              <a:t>10.08.2021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9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E70E-6AD5-4EDD-B027-5E8C8AE714B2}" type="datetime1">
              <a:rPr lang="ru-RU" smtClean="0"/>
              <a:t>10.08.2021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7C63-294C-41E1-9D82-2A9F7E947E4C}" type="datetime1">
              <a:rPr lang="ru-RU" smtClean="0"/>
              <a:t>10.08.2021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1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819F-C9F4-42E5-ADB3-356193C8CDCD}" type="datetime1">
              <a:rPr lang="ru-RU" smtClean="0"/>
              <a:t>10.08.2021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6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F29-C8C8-4147-926E-FD032E6B46E5}" type="datetime1">
              <a:rPr lang="ru-RU" smtClean="0"/>
              <a:t>10.08.2021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AB4-13BD-4BF5-B496-C6534754B09F}" type="datetime1">
              <a:rPr lang="ru-RU" smtClean="0"/>
              <a:t>10.08.2021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25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BB90-37CA-4DD7-AF28-8713E63671DF}" type="datetime1">
              <a:rPr lang="ru-RU" smtClean="0"/>
              <a:t>10.08.2021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FF08-C08A-4C53-B571-1A11176BA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7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89412"/>
            <a:ext cx="12192000" cy="977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20107"/>
            <a:ext cx="9144000" cy="889855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400" b="1" dirty="0">
                <a:solidFill>
                  <a:schemeClr val="bg1"/>
                </a:solidFill>
              </a:rPr>
              <a:t>П</a:t>
            </a:r>
            <a:r>
              <a:rPr lang="ru-RU" sz="4400" b="1" dirty="0" smtClean="0">
                <a:solidFill>
                  <a:schemeClr val="bg1"/>
                </a:solidFill>
              </a:rPr>
              <a:t>оиск ближайших соседей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483578"/>
            <a:ext cx="12192000" cy="1222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4" name="Picture 4" descr="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23" y="2508105"/>
            <a:ext cx="6348712" cy="25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553366"/>
            <a:ext cx="12191999" cy="12256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1900" b="1" dirty="0" smtClean="0">
                <a:solidFill>
                  <a:schemeClr val="bg1"/>
                </a:solidFill>
              </a:rPr>
              <a:t>Поиск методом </a:t>
            </a:r>
            <a:r>
              <a:rPr lang="en-US" sz="1900" b="1" dirty="0" smtClean="0">
                <a:solidFill>
                  <a:schemeClr val="bg1"/>
                </a:solidFill>
              </a:rPr>
              <a:t>ANNOY</a:t>
            </a:r>
            <a:endParaRPr lang="ru-RU" sz="1900" b="1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ru-RU" sz="1900" dirty="0">
                <a:solidFill>
                  <a:schemeClr val="bg1"/>
                </a:solidFill>
              </a:rPr>
              <a:t>Проблемы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  <a:endParaRPr lang="ru-RU" sz="19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ru-RU" sz="1500" dirty="0">
                <a:solidFill>
                  <a:schemeClr val="bg1"/>
                </a:solidFill>
              </a:rPr>
              <a:t>Нам нужно больше 7 соседей.</a:t>
            </a:r>
          </a:p>
          <a:p>
            <a:pPr algn="ctr"/>
            <a:r>
              <a:rPr lang="ru-RU" sz="1500" dirty="0">
                <a:solidFill>
                  <a:schemeClr val="bg1"/>
                </a:solidFill>
              </a:rPr>
              <a:t> Ближайший сосед находится за пределами области.</a:t>
            </a:r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5126" name="Picture 6" descr="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1" y="1778978"/>
            <a:ext cx="4759325" cy="36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9977" y="198430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O(h)=6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11" idx="7"/>
          </p:cNvCxnSpPr>
          <p:nvPr/>
        </p:nvCxnSpPr>
        <p:spPr>
          <a:xfrm flipV="1">
            <a:off x="8120816" y="3848100"/>
            <a:ext cx="1113672" cy="1427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7640515" y="5192725"/>
            <a:ext cx="562708" cy="5627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764614" y="5274024"/>
            <a:ext cx="35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7</a:t>
            </a:r>
            <a:endParaRPr lang="ru-RU" sz="2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6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22" y="2508105"/>
            <a:ext cx="6348713" cy="25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1" y="1775496"/>
            <a:ext cx="4763821" cy="36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483578"/>
            <a:ext cx="12192000" cy="1222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969977" y="198430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O(h)=6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11" idx="7"/>
          </p:cNvCxnSpPr>
          <p:nvPr/>
        </p:nvCxnSpPr>
        <p:spPr>
          <a:xfrm flipV="1">
            <a:off x="8120816" y="3848100"/>
            <a:ext cx="1113672" cy="142703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7640515" y="5192725"/>
            <a:ext cx="562708" cy="5627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698480" y="5274024"/>
            <a:ext cx="50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26</a:t>
            </a:r>
            <a:endParaRPr lang="ru-RU" sz="2000" b="1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0" y="553366"/>
            <a:ext cx="12191999" cy="1225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900" b="1" dirty="0" smtClean="0">
                <a:solidFill>
                  <a:schemeClr val="bg1"/>
                </a:solidFill>
              </a:rPr>
              <a:t>Поиск методом </a:t>
            </a:r>
            <a:r>
              <a:rPr lang="en-US" sz="1900" b="1" dirty="0" smtClean="0">
                <a:solidFill>
                  <a:schemeClr val="bg1"/>
                </a:solidFill>
              </a:rPr>
              <a:t>ANNOY</a:t>
            </a:r>
            <a:endParaRPr lang="ru-RU" sz="1900" b="1" dirty="0" smtClean="0">
              <a:solidFill>
                <a:schemeClr val="bg1"/>
              </a:solidFill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ru-RU" sz="1900" dirty="0" smtClean="0">
                <a:solidFill>
                  <a:schemeClr val="bg1"/>
                </a:solidFill>
              </a:rPr>
              <a:t>Решение</a:t>
            </a:r>
            <a:r>
              <a:rPr lang="en-US" sz="1900" dirty="0" smtClean="0">
                <a:solidFill>
                  <a:schemeClr val="bg1"/>
                </a:solidFill>
              </a:rPr>
              <a:t>: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ru-RU" sz="1500" dirty="0" smtClean="0">
                <a:solidFill>
                  <a:schemeClr val="bg1"/>
                </a:solidFill>
              </a:rPr>
              <a:t>Вариант 1 – Спуск по обе стороны</a:t>
            </a:r>
          </a:p>
          <a:p>
            <a:pPr marL="0" indent="0" algn="ctr">
              <a:buNone/>
            </a:pPr>
            <a:r>
              <a:rPr lang="ru-RU" sz="1500" dirty="0" smtClean="0">
                <a:solidFill>
                  <a:schemeClr val="bg1"/>
                </a:solidFill>
              </a:rPr>
              <a:t> </a:t>
            </a:r>
            <a:endParaRPr lang="ru-RU" sz="18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ru-RU" sz="1800" dirty="0"/>
          </a:p>
        </p:txBody>
      </p:sp>
      <p:cxnSp>
        <p:nvCxnSpPr>
          <p:cNvPr id="18" name="Прямая со стрелкой 17"/>
          <p:cNvCxnSpPr>
            <a:stCxn id="14" idx="3"/>
          </p:cNvCxnSpPr>
          <p:nvPr/>
        </p:nvCxnSpPr>
        <p:spPr>
          <a:xfrm flipV="1">
            <a:off x="8203223" y="4794637"/>
            <a:ext cx="1735907" cy="67944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483578"/>
            <a:ext cx="12192000" cy="1222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0" y="553366"/>
            <a:ext cx="12191999" cy="1225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900" b="1" dirty="0" smtClean="0">
                <a:solidFill>
                  <a:schemeClr val="bg1"/>
                </a:solidFill>
              </a:rPr>
              <a:t>Поиск методом </a:t>
            </a:r>
            <a:r>
              <a:rPr lang="en-US" sz="1900" b="1" dirty="0" smtClean="0">
                <a:solidFill>
                  <a:schemeClr val="bg1"/>
                </a:solidFill>
              </a:rPr>
              <a:t>ANNOY</a:t>
            </a:r>
            <a:endParaRPr lang="ru-RU" sz="1900" b="1" dirty="0" smtClean="0">
              <a:solidFill>
                <a:schemeClr val="bg1"/>
              </a:solidFill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ru-RU" sz="1900" dirty="0" smtClean="0">
                <a:solidFill>
                  <a:schemeClr val="bg1"/>
                </a:solidFill>
              </a:rPr>
              <a:t>Решение</a:t>
            </a:r>
            <a:r>
              <a:rPr lang="en-US" sz="1900" dirty="0" smtClean="0">
                <a:solidFill>
                  <a:schemeClr val="bg1"/>
                </a:solidFill>
              </a:rPr>
              <a:t>:</a:t>
            </a:r>
            <a:endParaRPr lang="ru-RU" sz="19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1500" dirty="0" smtClean="0">
                <a:solidFill>
                  <a:schemeClr val="bg1"/>
                </a:solidFill>
              </a:rPr>
              <a:t>Вариант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ru-RU" sz="1500" dirty="0">
                <a:solidFill>
                  <a:schemeClr val="bg1"/>
                </a:solidFill>
              </a:rPr>
              <a:t>2</a:t>
            </a:r>
            <a:r>
              <a:rPr lang="ru-RU" sz="1500" dirty="0" smtClean="0">
                <a:solidFill>
                  <a:schemeClr val="bg1"/>
                </a:solidFill>
              </a:rPr>
              <a:t> – Построить лес</a:t>
            </a:r>
          </a:p>
          <a:p>
            <a:pPr marL="0" indent="0" algn="ctr">
              <a:buNone/>
            </a:pPr>
            <a:r>
              <a:rPr lang="ru-RU" sz="1500" dirty="0" smtClean="0">
                <a:solidFill>
                  <a:schemeClr val="bg1"/>
                </a:solidFill>
              </a:rPr>
              <a:t> </a:t>
            </a:r>
            <a:endParaRPr lang="ru-RU" sz="18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ru-RU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03" y="1775496"/>
            <a:ext cx="6520991" cy="504850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6359" y="1559705"/>
            <a:ext cx="1519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/>
              <a:t>ЗАДАЧА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1228" y="2809769"/>
            <a:ext cx="5940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Известно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Перемещения в узлах и координаты </a:t>
            </a:r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  <a:r>
              <a:rPr lang="ru-RU" dirty="0" smtClean="0"/>
              <a:t> 180к точек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Напряжения и координаты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  <a:r>
              <a:rPr lang="ru-RU" dirty="0" smtClean="0"/>
              <a:t> 40к точек</a:t>
            </a:r>
            <a:endParaRPr lang="en-US" dirty="0" smtClean="0"/>
          </a:p>
          <a:p>
            <a:pPr algn="ctr"/>
            <a:r>
              <a:rPr lang="ru-RU" dirty="0" smtClean="0"/>
              <a:t>Определить</a:t>
            </a:r>
            <a:r>
              <a:rPr lang="en-US" dirty="0" smtClean="0"/>
              <a:t>:</a:t>
            </a:r>
          </a:p>
          <a:p>
            <a:pPr algn="ctr"/>
            <a:r>
              <a:rPr lang="ru-RU" dirty="0" smtClean="0"/>
              <a:t>Значения напряжений в узлах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-1" y="0"/>
            <a:ext cx="12192001" cy="154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1" y="4858871"/>
            <a:ext cx="12192001" cy="199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94377" y="85372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Уменьшение области поиска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8939" y="4048240"/>
            <a:ext cx="28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Отбрасывание лишних точек напряжений (с 180к до 40к)</a:t>
            </a:r>
            <a:endParaRPr lang="ru-RU" sz="16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1223061"/>
            <a:ext cx="121920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7EC3E6"/>
                </a:solidFill>
                <a:latin typeface="JetBrains Mono"/>
              </a:rPr>
              <a:t>#---</a:t>
            </a:r>
            <a:r>
              <a:rPr lang="ru-RU" altLang="ru-RU" sz="1400" dirty="0" err="1">
                <a:solidFill>
                  <a:srgbClr val="7EC3E6"/>
                </a:solidFill>
                <a:latin typeface="JetBrains Mono"/>
              </a:rPr>
              <a:t>const</a:t>
            </a:r>
            <a:r>
              <a:rPr lang="ru-RU" altLang="ru-RU" sz="1400" dirty="0">
                <a:solidFill>
                  <a:srgbClr val="7EC3E6"/>
                </a:solidFill>
                <a:latin typeface="JetBrains Mono"/>
              </a:rPr>
              <a:t> вычитается из значений Z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chemeClr val="bg1"/>
                </a:solidFill>
                <a:latin typeface="JetBrains Mono"/>
              </a:rPr>
              <a:t>h=0.3 # Высота плиты в [м]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#---Отбрасывание координат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Обрезание по X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stressXYZ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stressXYZ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[X]&gt;=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(x)]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Оставляет только строки, в которых значение в столбце X&gt;=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(x)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(x)&gt;=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[X]]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Оставляет только строки, в которых значение в столбце X&lt;=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(x)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Обрезание по Y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[Y]&gt;=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(y)]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Оставляет только строки, в которых значение в столбце Y&gt;=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(y)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(y)&gt;=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[Y]]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Оставляет только строки, в которых значение в столбце Y&lt;=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(y)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Обрезание по Z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[Z]&gt;=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(z)-h]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Оставляет только строки, в которых значение в столбце Z&gt;=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(z)-h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(z)&gt;=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[Z]]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Оставляет только строки, в которых значение в столбце Z&lt;=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(z)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8826" y="837220"/>
            <a:ext cx="347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Решение перебором (</a:t>
            </a:r>
            <a:r>
              <a:rPr lang="en-US" dirty="0" smtClean="0"/>
              <a:t>Brute force)</a:t>
            </a:r>
            <a:endParaRPr lang="ru-RU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206552"/>
            <a:ext cx="12192000" cy="289310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Определение наименьшей длины вектора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(x)):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x, y, z координаты из листа 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Settlement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0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j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xs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ys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zs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координаты из урезанного файла 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smin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a=((x[i]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[j]) **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 (y[i]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ys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[j]) **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 (z[i]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zs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[j]) **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 **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0.5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длина вектора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если длина вектора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amin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, то записываем (перезаписываем) в словари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=a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[i]=x[i]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x координата точки i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[i]=y[i]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y координата точки i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Bx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[j]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ys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[j]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ud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[i]=u[i]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запись перемещения в точки i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sigd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[i]=s[j]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запись напряжения для точки i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239" y="2763221"/>
            <a:ext cx="31628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O(N*M)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ru-RU" sz="1600" dirty="0" smtClean="0">
                <a:solidFill>
                  <a:schemeClr val="bg1"/>
                </a:solidFill>
              </a:rPr>
              <a:t>где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ru-RU" sz="1600" dirty="0" smtClean="0">
                <a:solidFill>
                  <a:schemeClr val="bg1"/>
                </a:solidFill>
              </a:rPr>
              <a:t>число узлов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ru-RU" sz="1600" dirty="0" smtClean="0">
                <a:solidFill>
                  <a:schemeClr val="bg1"/>
                </a:solidFill>
              </a:rPr>
              <a:t> количество точек напряжений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1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8737" y="816235"/>
            <a:ext cx="153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smtClean="0"/>
              <a:t>Annoy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229501"/>
            <a:ext cx="12191999" cy="230832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#&gt;&gt;&gt;Нормализация вектора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Преобразование заданного вектора в вектор в том же направлении, но с единичной длиной.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matrix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x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y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z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indexA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indexA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+=[i]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запись номера вектора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norm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/(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sqrt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[i]**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[i]**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z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[i]**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1/|r|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[i]*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norm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yn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[i]*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norm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zn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z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[i]*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norm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+=[[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xn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yn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zn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]]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объед</a:t>
            </a:r>
            <a:r>
              <a:rPr lang="ru-RU" altLang="ru-RU" sz="1200" dirty="0">
                <a:solidFill>
                  <a:srgbClr val="7EC3E6"/>
                </a:solidFill>
                <a:latin typeface="JetBrains Mono"/>
              </a:rPr>
              <a:t>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нение массивов, где массив-точка, значение-координата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indexA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#&lt;&lt;&lt;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" y="3537825"/>
            <a:ext cx="12192000" cy="138499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#&gt;&gt;&gt;Вектора строятся исходя из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func_an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matrix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xyz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=[]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matrix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xs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ys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zs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xyz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sett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indexs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=[]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matrix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y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z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sett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indexs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#&lt;&lt;&lt;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793" y="4045656"/>
            <a:ext cx="133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О(</a:t>
            </a:r>
            <a:r>
              <a:rPr lang="en-US" b="1" dirty="0" smtClean="0">
                <a:solidFill>
                  <a:srgbClr val="FF0000"/>
                </a:solidFill>
              </a:rPr>
              <a:t>M)+O(N)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8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2" y="1207361"/>
            <a:ext cx="12109271" cy="304698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					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Создание леса с деревьями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annoy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AnnoyIndex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l=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xyz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])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		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Размерность данных (сколько координат)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n=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xyz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			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количество векторов (сколько точек)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forest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30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					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сколько деревьев в лесу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AnnoyIndex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metric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angular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 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l- Размерность векторного пространства,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				</a:t>
            </a:r>
            <a:r>
              <a:rPr lang="en-US" altLang="ru-RU" sz="1400" dirty="0">
                <a:solidFill>
                  <a:srgbClr val="7EC3E6"/>
                </a:solidFill>
                <a:latin typeface="JetBrains Mono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Метрика может быть 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angular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", 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euclidean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", 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manhattan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", 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hamming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", или 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dot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".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j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enumerate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xyz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</a:t>
            </a:r>
            <a:r>
              <a:rPr lang="en-US" altLang="ru-RU" sz="1400" dirty="0">
                <a:solidFill>
                  <a:srgbClr val="EBEBEB"/>
                </a:solidFill>
                <a:latin typeface="JetBrains Mono"/>
              </a:rPr>
              <a:t>	</a:t>
            </a:r>
            <a:r>
              <a:rPr lang="en-US" altLang="ru-RU" sz="1400" b="1" dirty="0">
                <a:solidFill>
                  <a:srgbClr val="FF0000"/>
                </a:solidFill>
                <a:latin typeface="JetBrains Mono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i-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номер,j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-значение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R.add_item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j)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	</a:t>
            </a:r>
            <a:r>
              <a:rPr lang="en-US" altLang="ru-RU" sz="1400" dirty="0">
                <a:solidFill>
                  <a:srgbClr val="EBEBEB"/>
                </a:solidFill>
                <a:latin typeface="JetBrains Mono"/>
              </a:rPr>
              <a:t>	</a:t>
            </a:r>
            <a:r>
              <a:rPr lang="en-US" altLang="ru-RU" sz="1400" b="1" dirty="0" smtClean="0">
                <a:solidFill>
                  <a:srgbClr val="FF0000"/>
                </a:solidFill>
                <a:latin typeface="JetBrains Mono"/>
              </a:rPr>
              <a:t>6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Добавление векторов в пространство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R.build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n_trees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forest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n_jobs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=-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</a:t>
            </a:r>
            <a:r>
              <a:rPr lang="en-US" altLang="ru-RU" sz="1400" dirty="0" smtClean="0">
                <a:solidFill>
                  <a:srgbClr val="EBEBEB"/>
                </a:solidFill>
                <a:latin typeface="JetBrains Mono"/>
              </a:rPr>
              <a:t>	</a:t>
            </a:r>
            <a:r>
              <a:rPr lang="en-US" altLang="ru-RU" sz="1400" b="1" dirty="0">
                <a:solidFill>
                  <a:srgbClr val="FF0000"/>
                </a:solidFill>
                <a:latin typeface="JetBrains Mono"/>
              </a:rPr>
              <a:t>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Создание леса с деревьями, Где: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			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n_trees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-сколько деревьев нужно посадить,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			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n_jobs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=-1 сколько потоков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проца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задействовано, при =-1 использует все доступные потоки.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			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После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нельзя добавлять элементы в пространство 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R.save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		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НЕ ОБЯЗАТЕЛЬНО: сохранение карты леса.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254349"/>
            <a:ext cx="12109271" cy="240065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					</a:t>
            </a: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Поиск ближайшего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k=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50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					</a:t>
            </a:r>
            <a:r>
              <a:rPr lang="en-US" altLang="ru-RU" sz="1400" b="1" dirty="0">
                <a:solidFill>
                  <a:srgbClr val="FF0000"/>
                </a:solidFill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Сколько надо найти сосед</a:t>
            </a:r>
            <a:r>
              <a:rPr lang="ru-RU" altLang="ru-RU" sz="1200" dirty="0">
                <a:solidFill>
                  <a:srgbClr val="7EC3E6"/>
                </a:solidFill>
                <a:latin typeface="JetBrains Mono"/>
              </a:rPr>
              <a:t>е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й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kk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10   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					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</a:t>
            </a:r>
            <a:r>
              <a:rPr lang="ru-RU" altLang="ru-RU" sz="1200" dirty="0">
                <a:solidFill>
                  <a:srgbClr val="7EC3E6"/>
                </a:solidFill>
                <a:latin typeface="JetBrains Mono"/>
              </a:rPr>
              <a:t>С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колько соседей перебрать НЕ больше 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modul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1.0  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				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</a:t>
            </a:r>
            <a:r>
              <a:rPr lang="ru-RU" altLang="ru-RU" sz="1200" dirty="0" smtClean="0">
                <a:solidFill>
                  <a:srgbClr val="7EC3E6"/>
                </a:solidFill>
                <a:latin typeface="JetBrains Mono"/>
              </a:rPr>
              <a:t>М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аксимальная допустимая длина для первых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kk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элементов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sett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)): </a:t>
            </a:r>
            <a:r>
              <a:rPr kumimoji="0" lang="en-US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	</a:t>
            </a:r>
            <a:r>
              <a:rPr kumimoji="0" lang="en-US" altLang="ru-RU" sz="14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Вектора для которых ищем соседей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A=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R.get_nns_by_vector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sett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[i]</a:t>
            </a:r>
            <a:r>
              <a:rPr kumimoji="0" lang="ru-RU" altLang="ru-RU" sz="1400" b="1" i="0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k</a:t>
            </a:r>
            <a:r>
              <a:rPr kumimoji="0" lang="ru-RU" altLang="ru-RU" sz="1400" b="1" i="0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search_k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=-</a:t>
            </a:r>
            <a:r>
              <a:rPr kumimoji="0" lang="ru-RU" altLang="ru-RU" sz="1400" b="1" i="0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	</a:t>
            </a:r>
            <a:r>
              <a:rPr lang="ru-RU" altLang="ru-RU" sz="1400" b="1" dirty="0" smtClean="0">
                <a:solidFill>
                  <a:srgbClr val="FF0000"/>
                </a:solidFill>
                <a:latin typeface="JetBrains Mono"/>
              </a:rPr>
              <a:t>5</a:t>
            </a:r>
            <a:r>
              <a:rPr lang="ru-RU" altLang="ru-RU" sz="1400" dirty="0" smtClean="0">
                <a:solidFill>
                  <a:srgbClr val="7EC3E6"/>
                </a:solidFill>
                <a:latin typeface="JetBrains Mono"/>
              </a:rPr>
              <a:t># </a:t>
            </a:r>
            <a:r>
              <a:rPr lang="ru-RU" altLang="ru-RU" sz="1200" dirty="0" smtClean="0">
                <a:solidFill>
                  <a:srgbClr val="7EC3E6"/>
                </a:solidFill>
                <a:latin typeface="JetBrains Mono"/>
              </a:rPr>
              <a:t>Запрос в пространство </a:t>
            </a:r>
            <a:r>
              <a:rPr lang="en-US" altLang="ru-RU" sz="1200" dirty="0" smtClean="0">
                <a:solidFill>
                  <a:srgbClr val="7EC3E6"/>
                </a:solidFill>
                <a:latin typeface="JetBrains Mono"/>
              </a:rPr>
              <a:t>R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		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A - массив с порядковыми номерами соседей, номера выстроены в порядке удаленности от начальной точки всех векторов [0,0,0]</a:t>
            </a:r>
            <a:b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		# </a:t>
            </a:r>
            <a:r>
              <a:rPr kumimoji="0" lang="ru-RU" altLang="ru-RU" sz="1200" b="0" i="0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search_k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-сколько соседей проверить, если по умолчанию </a:t>
            </a:r>
            <a:r>
              <a:rPr kumimoji="0" lang="ru-RU" altLang="ru-RU" sz="1200" b="0" i="0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search_k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=-1, то </a:t>
            </a:r>
            <a:r>
              <a:rPr kumimoji="0" lang="ru-RU" altLang="ru-RU" sz="1200" b="0" i="0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search_k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= k * </a:t>
            </a:r>
            <a:r>
              <a:rPr kumimoji="0" lang="ru-RU" altLang="ru-RU" sz="1200" b="0" i="0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forest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amin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1" i="0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0.0</a:t>
            </a:r>
            <a:br>
              <a:rPr kumimoji="0" lang="ru-RU" altLang="ru-RU" sz="1400" b="1" i="0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</a:br>
            <a:r>
              <a:rPr kumimoji="0" lang="ru-RU" altLang="ru-RU" sz="1400" b="1" i="0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j 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A[:</a:t>
            </a:r>
            <a:r>
              <a:rPr kumimoji="0" lang="ru-RU" altLang="ru-RU" sz="1400" b="0" i="0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kk</a:t>
            </a:r>
            <a:r>
              <a:rPr kumimoji="0" lang="ru-RU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]: </a:t>
            </a:r>
            <a:r>
              <a:rPr kumimoji="0" lang="en-US" altLang="ru-RU" sz="1400" b="0" i="0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				</a:t>
            </a:r>
            <a:r>
              <a:rPr kumimoji="0" lang="en-US" altLang="ru-RU" sz="14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6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Выбор лучшего соседа из найденных </a:t>
            </a:r>
            <a:r>
              <a:rPr kumimoji="0" lang="ru-RU" altLang="ru-RU" sz="1200" b="0" i="0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len</a:t>
            </a:r>
            <a:r>
              <a:rPr kumimoji="0" lang="ru-RU" altLang="ru-RU" sz="1200" b="0" i="0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(A)=k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a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abs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(((x[i]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xs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[j]) **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 (y[i]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ys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[j]) **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+(z[i]-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zs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[j]))))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</a:rPr>
              <a:t># Длина вектора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3324" y="641815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I=log(N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(forest/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n_cpu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83798" y="687981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II=sett(k*forest))*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854" y="410982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создания деревьев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нахождения ближайшего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8737" y="816235"/>
            <a:ext cx="153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smtClean="0"/>
              <a:t>Annoy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9185" y="816235"/>
            <a:ext cx="251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Сравнение результатов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827925"/>
            <a:ext cx="121920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solidFill>
                  <a:srgbClr val="FF0000"/>
                </a:solidFill>
              </a:rPr>
              <a:t>Метод </a:t>
            </a:r>
            <a:r>
              <a:rPr lang="en-US" sz="1400" b="1" dirty="0" smtClean="0">
                <a:solidFill>
                  <a:srgbClr val="FF0000"/>
                </a:solidFill>
              </a:rPr>
              <a:t>ANNOY</a:t>
            </a:r>
            <a:endParaRPr lang="ru-RU" sz="1400" b="1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"</a:t>
            </a:r>
            <a:r>
              <a:rPr lang="en-US" sz="1400" dirty="0">
                <a:solidFill>
                  <a:schemeClr val="bg1"/>
                </a:solidFill>
              </a:rPr>
              <a:t>E:\pycharm project\</a:t>
            </a:r>
            <a:r>
              <a:rPr lang="ru-RU" sz="1400" dirty="0">
                <a:solidFill>
                  <a:schemeClr val="bg1"/>
                </a:solidFill>
              </a:rPr>
              <a:t>обработка\</a:t>
            </a:r>
            <a:r>
              <a:rPr lang="en-US" sz="1400" dirty="0" err="1">
                <a:solidFill>
                  <a:schemeClr val="bg1"/>
                </a:solidFill>
              </a:rPr>
              <a:t>venv</a:t>
            </a:r>
            <a:r>
              <a:rPr lang="en-US" sz="1400" dirty="0">
                <a:solidFill>
                  <a:schemeClr val="bg1"/>
                </a:solidFill>
              </a:rPr>
              <a:t>\Scripts\python.exe" "E:/pycharm project/</a:t>
            </a:r>
            <a:r>
              <a:rPr lang="ru-RU" sz="1400" dirty="0">
                <a:solidFill>
                  <a:schemeClr val="bg1"/>
                </a:solidFill>
              </a:rPr>
              <a:t>обработка/</a:t>
            </a:r>
            <a:r>
              <a:rPr lang="en-US" sz="1400" dirty="0">
                <a:solidFill>
                  <a:schemeClr val="bg1"/>
                </a:solidFill>
              </a:rPr>
              <a:t>v4(</a:t>
            </a:r>
            <a:r>
              <a:rPr lang="en-US" sz="1400" dirty="0" err="1">
                <a:solidFill>
                  <a:schemeClr val="bg1"/>
                </a:solidFill>
              </a:rPr>
              <a:t>logN</a:t>
            </a:r>
            <a:r>
              <a:rPr lang="en-US" sz="1400" dirty="0">
                <a:solidFill>
                  <a:schemeClr val="bg1"/>
                </a:solidFill>
              </a:rPr>
              <a:t>).</a:t>
            </a:r>
            <a:r>
              <a:rPr lang="en-US" sz="1400" dirty="0" err="1">
                <a:solidFill>
                  <a:schemeClr val="bg1"/>
                </a:solidFill>
              </a:rPr>
              <a:t>py</a:t>
            </a:r>
            <a:r>
              <a:rPr lang="en-US" sz="1400" dirty="0">
                <a:solidFill>
                  <a:schemeClr val="bg1"/>
                </a:solidFill>
              </a:rPr>
              <a:t>"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--- 1.2528748512268066 seconds ---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Время на создание </a:t>
            </a:r>
            <a:r>
              <a:rPr lang="en-US" sz="1400" dirty="0">
                <a:solidFill>
                  <a:schemeClr val="bg1"/>
                </a:solidFill>
              </a:rPr>
              <a:t>R --- </a:t>
            </a:r>
            <a:r>
              <a:rPr lang="en-US" sz="1400" b="1" dirty="0">
                <a:solidFill>
                  <a:srgbClr val="FF0000"/>
                </a:solidFill>
              </a:rPr>
              <a:t>0.5239474773406982 seconds </a:t>
            </a:r>
            <a:r>
              <a:rPr lang="en-US" sz="1400" dirty="0">
                <a:solidFill>
                  <a:schemeClr val="bg1"/>
                </a:solidFill>
              </a:rPr>
              <a:t>---</a:t>
            </a:r>
          </a:p>
          <a:p>
            <a:r>
              <a:rPr lang="ru-RU" sz="1400" dirty="0">
                <a:solidFill>
                  <a:schemeClr val="bg1"/>
                </a:solidFill>
              </a:rPr>
              <a:t>Время поиска ближайшего --- </a:t>
            </a:r>
            <a:r>
              <a:rPr lang="ru-RU" sz="1400" b="1" dirty="0">
                <a:solidFill>
                  <a:srgbClr val="FF0000"/>
                </a:solidFill>
              </a:rPr>
              <a:t>17.743225574493408 </a:t>
            </a:r>
            <a:r>
              <a:rPr lang="en-US" sz="1400" b="1" dirty="0">
                <a:solidFill>
                  <a:srgbClr val="FF0000"/>
                </a:solidFill>
              </a:rPr>
              <a:t>seconds </a:t>
            </a:r>
            <a:r>
              <a:rPr lang="en-US" sz="1400" dirty="0">
                <a:solidFill>
                  <a:schemeClr val="bg1"/>
                </a:solidFill>
              </a:rPr>
              <a:t>---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--- 33.47865152359009 seconds ---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Process finished with exit code 0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227487"/>
            <a:ext cx="12192000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</a:rPr>
              <a:t>Bruteforce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chemeClr val="bg1"/>
                </a:solidFill>
              </a:rPr>
              <a:t>"E:\pycharm </a:t>
            </a:r>
            <a:r>
              <a:rPr lang="ru-RU" sz="1400" dirty="0" err="1" smtClean="0">
                <a:solidFill>
                  <a:schemeClr val="bg1"/>
                </a:solidFill>
              </a:rPr>
              <a:t>project</a:t>
            </a:r>
            <a:r>
              <a:rPr lang="ru-RU" sz="1400" dirty="0" smtClean="0">
                <a:solidFill>
                  <a:schemeClr val="bg1"/>
                </a:solidFill>
              </a:rPr>
              <a:t>\обработка\</a:t>
            </a:r>
            <a:r>
              <a:rPr lang="ru-RU" sz="1400" dirty="0" err="1" smtClean="0">
                <a:solidFill>
                  <a:schemeClr val="bg1"/>
                </a:solidFill>
              </a:rPr>
              <a:t>venv</a:t>
            </a:r>
            <a:r>
              <a:rPr lang="ru-RU" sz="1400" dirty="0" smtClean="0">
                <a:solidFill>
                  <a:schemeClr val="bg1"/>
                </a:solidFill>
              </a:rPr>
              <a:t>\</a:t>
            </a:r>
            <a:r>
              <a:rPr lang="ru-RU" sz="1400" dirty="0" err="1" smtClean="0">
                <a:solidFill>
                  <a:schemeClr val="bg1"/>
                </a:solidFill>
              </a:rPr>
              <a:t>Scripts</a:t>
            </a:r>
            <a:r>
              <a:rPr lang="ru-RU" sz="1400" dirty="0" smtClean="0">
                <a:solidFill>
                  <a:schemeClr val="bg1"/>
                </a:solidFill>
              </a:rPr>
              <a:t>\python.exe" "E:/pycharm </a:t>
            </a:r>
            <a:r>
              <a:rPr lang="ru-RU" sz="1400" dirty="0" err="1" smtClean="0">
                <a:solidFill>
                  <a:schemeClr val="bg1"/>
                </a:solidFill>
              </a:rPr>
              <a:t>project</a:t>
            </a:r>
            <a:r>
              <a:rPr lang="ru-RU" sz="1400" dirty="0" smtClean="0">
                <a:solidFill>
                  <a:schemeClr val="bg1"/>
                </a:solidFill>
              </a:rPr>
              <a:t>/обработка/v4.py"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--- </a:t>
            </a:r>
            <a:r>
              <a:rPr lang="ru-RU" sz="1400" dirty="0">
                <a:solidFill>
                  <a:schemeClr val="bg1"/>
                </a:solidFill>
              </a:rPr>
              <a:t>7.365000247955322 </a:t>
            </a:r>
            <a:r>
              <a:rPr lang="ru-RU" sz="1400" dirty="0" err="1">
                <a:solidFill>
                  <a:schemeClr val="bg1"/>
                </a:solidFill>
              </a:rPr>
              <a:t>seconds</a:t>
            </a:r>
            <a:r>
              <a:rPr lang="ru-RU" sz="1400" dirty="0">
                <a:solidFill>
                  <a:schemeClr val="bg1"/>
                </a:solidFill>
              </a:rPr>
              <a:t> ---</a:t>
            </a:r>
          </a:p>
          <a:p>
            <a:r>
              <a:rPr lang="ru-RU" sz="1400" dirty="0">
                <a:solidFill>
                  <a:schemeClr val="bg1"/>
                </a:solidFill>
              </a:rPr>
              <a:t>Время перебора--- </a:t>
            </a:r>
            <a:r>
              <a:rPr lang="ru-RU" sz="1400" b="1" dirty="0">
                <a:solidFill>
                  <a:srgbClr val="FF0000"/>
                </a:solidFill>
              </a:rPr>
              <a:t>17968.452999830246 </a:t>
            </a:r>
            <a:r>
              <a:rPr lang="ru-RU" sz="1400" b="1" dirty="0" err="1">
                <a:solidFill>
                  <a:srgbClr val="FF0000"/>
                </a:solidFill>
              </a:rPr>
              <a:t>seconds</a:t>
            </a:r>
            <a:r>
              <a:rPr lang="ru-RU" sz="1400" b="1" dirty="0">
                <a:solidFill>
                  <a:srgbClr val="FF0000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---</a:t>
            </a:r>
          </a:p>
          <a:p>
            <a:r>
              <a:rPr lang="ru-RU" sz="1400" dirty="0">
                <a:solidFill>
                  <a:schemeClr val="bg1"/>
                </a:solidFill>
              </a:rPr>
              <a:t>--- 17983.886000156403 </a:t>
            </a:r>
            <a:r>
              <a:rPr lang="ru-RU" sz="1400" dirty="0" err="1">
                <a:solidFill>
                  <a:schemeClr val="bg1"/>
                </a:solidFill>
              </a:rPr>
              <a:t>seconds</a:t>
            </a:r>
            <a:r>
              <a:rPr lang="ru-RU" sz="1400" dirty="0">
                <a:solidFill>
                  <a:schemeClr val="bg1"/>
                </a:solidFill>
              </a:rPr>
              <a:t> ---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 err="1">
                <a:solidFill>
                  <a:schemeClr val="bg1"/>
                </a:solidFill>
              </a:rPr>
              <a:t>Process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finished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with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exit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code</a:t>
            </a:r>
            <a:r>
              <a:rPr lang="ru-RU" sz="1400" dirty="0">
                <a:solidFill>
                  <a:schemeClr val="bg1"/>
                </a:solidFill>
              </a:rPr>
              <a:t> 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523" y="2819570"/>
            <a:ext cx="3605213" cy="2016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0953" y="1626577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Время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9185" y="816235"/>
            <a:ext cx="251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Сравнение результатов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45634" y="162657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Погрешность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280064"/>
            <a:ext cx="12192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solidFill>
                  <a:srgbClr val="FF0000"/>
                </a:solidFill>
              </a:rPr>
              <a:t>Вектора с началом координат в точке </a:t>
            </a:r>
            <a:r>
              <a:rPr lang="en-US" sz="1400" b="1" dirty="0" smtClean="0">
                <a:solidFill>
                  <a:srgbClr val="FF0000"/>
                </a:solidFill>
              </a:rPr>
              <a:t>o[0,0,0]</a:t>
            </a:r>
            <a:endParaRPr lang="ru-RU" sz="1400" b="1" dirty="0" smtClean="0">
              <a:solidFill>
                <a:srgbClr val="FF0000"/>
              </a:solidFill>
            </a:endParaRPr>
          </a:p>
          <a:p>
            <a:r>
              <a:rPr lang="ru-RU" sz="1400" dirty="0" smtClean="0"/>
              <a:t>        </a:t>
            </a:r>
            <a:r>
              <a:rPr lang="ru-RU" sz="1400" dirty="0" err="1" smtClean="0"/>
              <a:t>norm</a:t>
            </a:r>
            <a:r>
              <a:rPr lang="ru-RU" sz="1400" dirty="0" smtClean="0"/>
              <a:t>=1/(</a:t>
            </a:r>
            <a:r>
              <a:rPr lang="ru-RU" sz="1400" dirty="0" err="1" smtClean="0"/>
              <a:t>sqrt</a:t>
            </a:r>
            <a:r>
              <a:rPr lang="ru-RU" sz="1400" dirty="0" smtClean="0"/>
              <a:t>(x[i]**2+y[i]**2+z[i]**2)) # 1/|r|</a:t>
            </a:r>
          </a:p>
          <a:p>
            <a:r>
              <a:rPr lang="ru-RU" sz="1400" dirty="0" smtClean="0"/>
              <a:t>        </a:t>
            </a:r>
            <a:r>
              <a:rPr lang="ru-RU" sz="1400" dirty="0" err="1" smtClean="0"/>
              <a:t>xn</a:t>
            </a:r>
            <a:r>
              <a:rPr lang="ru-RU" sz="1400" dirty="0" smtClean="0"/>
              <a:t>=x[i</a:t>
            </a:r>
            <a:r>
              <a:rPr lang="ru-RU" sz="1400" dirty="0"/>
              <a:t>]*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ru-RU" sz="1400" dirty="0" err="1"/>
              <a:t>yn</a:t>
            </a:r>
            <a:r>
              <a:rPr lang="ru-RU" sz="1400" dirty="0"/>
              <a:t>=y[i]*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ru-RU" sz="1400" dirty="0" err="1"/>
              <a:t>zn</a:t>
            </a:r>
            <a:r>
              <a:rPr lang="ru-RU" sz="1400" dirty="0"/>
              <a:t>=z[i]*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A+=[[</a:t>
            </a:r>
            <a:r>
              <a:rPr lang="ru-RU" sz="1400" dirty="0" err="1"/>
              <a:t>xn,yn,zn</a:t>
            </a:r>
            <a:r>
              <a:rPr lang="ru-RU" sz="1400" dirty="0" smtClean="0"/>
              <a:t>]]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588389"/>
            <a:ext cx="12192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Вектора с началом координат </a:t>
            </a:r>
            <a:r>
              <a:rPr lang="ru-RU" sz="1400" b="1" dirty="0" smtClean="0">
                <a:solidFill>
                  <a:srgbClr val="FF0000"/>
                </a:solidFill>
              </a:rPr>
              <a:t>в точке </a:t>
            </a:r>
            <a:r>
              <a:rPr lang="en-US" sz="1400" b="1" dirty="0" smtClean="0">
                <a:solidFill>
                  <a:srgbClr val="FF0000"/>
                </a:solidFill>
              </a:rPr>
              <a:t>o[13,16,0]</a:t>
            </a:r>
          </a:p>
          <a:p>
            <a:r>
              <a:rPr lang="ru-RU" sz="1400" dirty="0" smtClean="0"/>
              <a:t> </a:t>
            </a:r>
            <a:r>
              <a:rPr lang="en-US" sz="1400" dirty="0" smtClean="0"/>
              <a:t>       </a:t>
            </a:r>
            <a:r>
              <a:rPr lang="ru-RU" sz="1400" dirty="0" err="1" smtClean="0"/>
              <a:t>norm</a:t>
            </a:r>
            <a:r>
              <a:rPr lang="ru-RU" sz="1400" dirty="0" smtClean="0"/>
              <a:t>=1</a:t>
            </a:r>
            <a:r>
              <a:rPr lang="ru-RU" sz="1400" dirty="0"/>
              <a:t>/(</a:t>
            </a:r>
            <a:r>
              <a:rPr lang="ru-RU" sz="1400" dirty="0" err="1"/>
              <a:t>sqrt</a:t>
            </a:r>
            <a:r>
              <a:rPr lang="ru-RU" sz="1400" dirty="0"/>
              <a:t>((x[i]-o[0])**2+(y[i]-o[1])**2+(z[i]-o[2])**2)) # 1/|r|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xn</a:t>
            </a:r>
            <a:r>
              <a:rPr lang="ru-RU" sz="1400" dirty="0"/>
              <a:t>=(x[i]-o[0])*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ru-RU" sz="1400" dirty="0" err="1"/>
              <a:t>yn</a:t>
            </a:r>
            <a:r>
              <a:rPr lang="ru-RU" sz="1400" dirty="0"/>
              <a:t>=(y[i]-o[1])*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ru-RU" sz="1400" dirty="0" err="1"/>
              <a:t>zn</a:t>
            </a:r>
            <a:r>
              <a:rPr lang="ru-RU" sz="1400" dirty="0"/>
              <a:t>=(z[i]-o[2])*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A+=[[</a:t>
            </a:r>
            <a:r>
              <a:rPr lang="ru-RU" sz="1400" dirty="0" err="1"/>
              <a:t>xn,yn,zn</a:t>
            </a:r>
            <a:r>
              <a:rPr lang="ru-RU" sz="1400" dirty="0" smtClean="0"/>
              <a:t>]]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734" y="4588389"/>
            <a:ext cx="3599266" cy="201670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787" y="1648350"/>
            <a:ext cx="3605213" cy="2016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3665059"/>
            <a:ext cx="12192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Решение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pPr marL="3543300" lvl="7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Вычислим среднее значение координат точек </a:t>
            </a:r>
            <a:endParaRPr lang="en-US" dirty="0" smtClean="0">
              <a:solidFill>
                <a:schemeClr val="bg1"/>
              </a:solidFill>
            </a:endParaRPr>
          </a:p>
          <a:p>
            <a:pPr marL="3543300" lvl="7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Используем среднее при построении пространства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165" y="3780692"/>
            <a:ext cx="1520390" cy="67436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15662"/>
            <a:ext cx="12192000" cy="1890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4236"/>
            <a:ext cx="10515600" cy="1936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Открывая своё кафе, вы хотели бы узнать ответ на следующий вопрос: </a:t>
            </a:r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b="1" dirty="0" smtClean="0">
                <a:solidFill>
                  <a:schemeClr val="bg1"/>
                </a:solidFill>
              </a:rPr>
              <a:t>Где </a:t>
            </a:r>
            <a:r>
              <a:rPr lang="ru-RU" b="1" dirty="0">
                <a:solidFill>
                  <a:schemeClr val="bg1"/>
                </a:solidFill>
              </a:rPr>
              <a:t>находится другое, ближайшее к этой точке кафе?</a:t>
            </a:r>
            <a:r>
              <a:rPr lang="ru-RU" dirty="0">
                <a:solidFill>
                  <a:schemeClr val="bg1"/>
                </a:solidFill>
              </a:rPr>
              <a:t>»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Эта информация помогла бы вам лучше понять ваших конкурентов.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9185" y="816235"/>
            <a:ext cx="251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Сравнение результатов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45634" y="162657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Погрешность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5945" y="2280064"/>
            <a:ext cx="12192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Вектора с началом координат </a:t>
            </a:r>
            <a:r>
              <a:rPr lang="ru-RU" sz="1400" b="1" dirty="0" smtClean="0">
                <a:solidFill>
                  <a:srgbClr val="FF0000"/>
                </a:solidFill>
              </a:rPr>
              <a:t>в точке </a:t>
            </a:r>
            <a:r>
              <a:rPr lang="en-US" sz="1400" b="1" dirty="0" smtClean="0">
                <a:solidFill>
                  <a:srgbClr val="FF0000"/>
                </a:solidFill>
              </a:rPr>
              <a:t>o[13,16,0]</a:t>
            </a:r>
          </a:p>
          <a:p>
            <a:r>
              <a:rPr lang="ru-RU" sz="1400" dirty="0" smtClean="0"/>
              <a:t> </a:t>
            </a:r>
            <a:r>
              <a:rPr lang="en-US" sz="1400" dirty="0" smtClean="0"/>
              <a:t>       </a:t>
            </a:r>
            <a:r>
              <a:rPr lang="ru-RU" sz="1400" dirty="0" err="1" smtClean="0"/>
              <a:t>norm</a:t>
            </a:r>
            <a:r>
              <a:rPr lang="ru-RU" sz="1400" dirty="0" smtClean="0"/>
              <a:t>=1</a:t>
            </a:r>
            <a:r>
              <a:rPr lang="ru-RU" sz="1400" dirty="0"/>
              <a:t>/(</a:t>
            </a:r>
            <a:r>
              <a:rPr lang="ru-RU" sz="1400" dirty="0" err="1"/>
              <a:t>sqrt</a:t>
            </a:r>
            <a:r>
              <a:rPr lang="ru-RU" sz="1400" dirty="0"/>
              <a:t>((x[i]-o[0])**2+(y[i]-o[1])**2+(z[i]-o[2])**2)) # 1/|r|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xn</a:t>
            </a:r>
            <a:r>
              <a:rPr lang="ru-RU" sz="1400" dirty="0"/>
              <a:t>=(x[i]-o[0])*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ru-RU" sz="1400" dirty="0" err="1"/>
              <a:t>yn</a:t>
            </a:r>
            <a:r>
              <a:rPr lang="ru-RU" sz="1400" dirty="0"/>
              <a:t>=(y[i]-o[1])*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</a:t>
            </a:r>
            <a:r>
              <a:rPr lang="ru-RU" sz="1400" dirty="0" err="1"/>
              <a:t>zn</a:t>
            </a:r>
            <a:r>
              <a:rPr lang="ru-RU" sz="1400" dirty="0"/>
              <a:t>=(z[i]-o[2])*</a:t>
            </a:r>
            <a:r>
              <a:rPr lang="ru-RU" sz="1400" dirty="0" err="1"/>
              <a:t>norm</a:t>
            </a:r>
            <a:endParaRPr lang="ru-RU" sz="1400" dirty="0"/>
          </a:p>
          <a:p>
            <a:r>
              <a:rPr lang="ru-RU" sz="1400" dirty="0"/>
              <a:t>        A+=[[</a:t>
            </a:r>
            <a:r>
              <a:rPr lang="ru-RU" sz="1400" dirty="0" err="1"/>
              <a:t>xn,yn,zn</a:t>
            </a:r>
            <a:r>
              <a:rPr lang="ru-RU" sz="1400" dirty="0" smtClean="0"/>
              <a:t>]]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3665059"/>
            <a:ext cx="12192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Решение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pPr marL="3543300" lvl="7" indent="-342900">
              <a:buAutoNum type="arabicPeriod" startAt="3"/>
            </a:pPr>
            <a:r>
              <a:rPr lang="ru-RU" dirty="0" smtClean="0">
                <a:solidFill>
                  <a:schemeClr val="bg1"/>
                </a:solidFill>
              </a:rPr>
              <a:t>Смена метрики</a:t>
            </a:r>
          </a:p>
          <a:p>
            <a:pPr marL="3543300" lvl="7" indent="-342900">
              <a:buAutoNum type="arabicPeriod" startAt="3"/>
            </a:pP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65" y="3780692"/>
            <a:ext cx="1520390" cy="67436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4588389"/>
            <a:ext cx="12192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Вектора </a:t>
            </a:r>
            <a:r>
              <a:rPr lang="ru-RU" sz="1400" b="1" dirty="0" smtClean="0">
                <a:solidFill>
                  <a:srgbClr val="FF0000"/>
                </a:solidFill>
              </a:rPr>
              <a:t>не нормированные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ru-RU" sz="1400" dirty="0"/>
              <a:t> </a:t>
            </a:r>
            <a:r>
              <a:rPr lang="ru-RU" sz="1400" dirty="0" smtClean="0"/>
              <a:t>       </a:t>
            </a:r>
            <a:r>
              <a:rPr lang="ru-RU" sz="1400" dirty="0" err="1" smtClean="0"/>
              <a:t>xn</a:t>
            </a:r>
            <a:r>
              <a:rPr lang="ru-RU" sz="1400" dirty="0" smtClean="0"/>
              <a:t>=(x[i]-o[0])</a:t>
            </a:r>
          </a:p>
          <a:p>
            <a:r>
              <a:rPr lang="ru-RU" sz="1400" dirty="0" smtClean="0"/>
              <a:t>        </a:t>
            </a:r>
            <a:r>
              <a:rPr lang="ru-RU" sz="1400" dirty="0" err="1" smtClean="0"/>
              <a:t>yn</a:t>
            </a:r>
            <a:r>
              <a:rPr lang="ru-RU" sz="1400" dirty="0"/>
              <a:t>=(y[i]-o[1</a:t>
            </a:r>
            <a:r>
              <a:rPr lang="ru-RU" sz="1400" dirty="0" smtClean="0"/>
              <a:t>])</a:t>
            </a:r>
          </a:p>
          <a:p>
            <a:r>
              <a:rPr lang="ru-RU" sz="1400" dirty="0" smtClean="0"/>
              <a:t>        </a:t>
            </a:r>
            <a:r>
              <a:rPr lang="ru-RU" sz="1400" dirty="0" err="1"/>
              <a:t>zn</a:t>
            </a:r>
            <a:r>
              <a:rPr lang="ru-RU" sz="1400" dirty="0"/>
              <a:t>=(z[i]-o[2</a:t>
            </a:r>
            <a:r>
              <a:rPr lang="ru-RU" sz="1400" dirty="0" smtClean="0"/>
              <a:t>])</a:t>
            </a:r>
          </a:p>
          <a:p>
            <a:r>
              <a:rPr lang="ru-RU" sz="1400" dirty="0" smtClean="0"/>
              <a:t>        </a:t>
            </a:r>
            <a:r>
              <a:rPr lang="ru-RU" sz="1400" dirty="0"/>
              <a:t>A+=[[</a:t>
            </a:r>
            <a:r>
              <a:rPr lang="ru-RU" sz="1400" dirty="0" err="1"/>
              <a:t>xn,yn,zn</a:t>
            </a:r>
            <a:r>
              <a:rPr lang="ru-RU" sz="1400" dirty="0" smtClean="0"/>
              <a:t>]]</a:t>
            </a:r>
          </a:p>
          <a:p>
            <a:pPr algn="ctr"/>
            <a:r>
              <a:rPr lang="ru-RU" sz="1400" b="1" dirty="0" smtClean="0">
                <a:solidFill>
                  <a:srgbClr val="FF0000"/>
                </a:solidFill>
              </a:rPr>
              <a:t>Вычисляется </a:t>
            </a:r>
            <a:r>
              <a:rPr lang="ru-RU" sz="1400" b="1" dirty="0">
                <a:solidFill>
                  <a:srgbClr val="FF0000"/>
                </a:solidFill>
              </a:rPr>
              <a:t>Манхэттенское расстояние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    R</a:t>
            </a:r>
            <a:r>
              <a:rPr lang="ru-RU" sz="1400" dirty="0"/>
              <a:t>= </a:t>
            </a:r>
            <a:r>
              <a:rPr lang="ru-RU" sz="1400" dirty="0" err="1"/>
              <a:t>AnnoyIndex</a:t>
            </a:r>
            <a:r>
              <a:rPr lang="ru-RU" sz="1400" dirty="0"/>
              <a:t>(l, </a:t>
            </a:r>
            <a:r>
              <a:rPr lang="ru-RU" sz="1400" dirty="0" err="1"/>
              <a:t>metric</a:t>
            </a:r>
            <a:r>
              <a:rPr lang="ru-RU" sz="1400" dirty="0"/>
              <a:t>='</a:t>
            </a:r>
            <a:r>
              <a:rPr lang="ru-RU" sz="1400" dirty="0" err="1"/>
              <a:t>manhattan</a:t>
            </a:r>
            <a:r>
              <a:rPr lang="ru-RU" sz="1400" dirty="0" smtClean="0"/>
              <a:t>')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789" y="1648350"/>
            <a:ext cx="3599266" cy="201670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89" y="4570692"/>
            <a:ext cx="3638759" cy="199823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35482" y="6492875"/>
            <a:ext cx="2743200" cy="365125"/>
          </a:xfrm>
        </p:spPr>
        <p:txBody>
          <a:bodyPr/>
          <a:lstStyle/>
          <a:p>
            <a:fld id="{7E9AFF08-C08A-4C53-B571-1A11176BAE89}" type="slidenum">
              <a:rPr lang="ru-RU" smtClean="0">
                <a:solidFill>
                  <a:schemeClr val="tx1"/>
                </a:solidFill>
              </a:rPr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98617"/>
            <a:ext cx="12192000" cy="23121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216412" y="2862292"/>
            <a:ext cx="775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Компромисс между точностью и временем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6543" y="2577849"/>
            <a:ext cx="9679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B0F0"/>
                </a:solidFill>
              </a:rPr>
              <a:t>https</a:t>
            </a:r>
            <a:r>
              <a:rPr lang="en-US" u="sng" dirty="0">
                <a:solidFill>
                  <a:srgbClr val="00B0F0"/>
                </a:solidFill>
              </a:rPr>
              <a:t>://www.machinelearningmastery.ru/locality-sensitive-hashing-for-music-search-f2f1940ace23/</a:t>
            </a:r>
            <a:endParaRPr lang="ru-RU" u="sng" dirty="0">
              <a:solidFill>
                <a:srgbClr val="00B0F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577849"/>
            <a:ext cx="294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Применение </a:t>
            </a:r>
            <a:r>
              <a:rPr lang="en-US" dirty="0"/>
              <a:t>LSH </a:t>
            </a:r>
            <a:r>
              <a:rPr lang="ru-RU" dirty="0"/>
              <a:t>в </a:t>
            </a:r>
            <a:r>
              <a:rPr lang="en-US" dirty="0" err="1" smtClean="0"/>
              <a:t>Shazam</a:t>
            </a:r>
            <a:r>
              <a:rPr lang="en-US" dirty="0" smtClean="0"/>
              <a:t> </a:t>
            </a:r>
            <a:r>
              <a:rPr lang="en-US" dirty="0"/>
              <a:t>-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36543" y="1839185"/>
            <a:ext cx="508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00B0F0"/>
                </a:solidFill>
              </a:rPr>
              <a:t>https</a:t>
            </a:r>
            <a:r>
              <a:rPr lang="en-US" u="sng" dirty="0">
                <a:solidFill>
                  <a:srgbClr val="00B0F0"/>
                </a:solidFill>
              </a:rPr>
              <a:t>://habr.com/ru/company/mailru/blog/338360/</a:t>
            </a:r>
            <a:endParaRPr lang="ru-RU" u="sng" dirty="0">
              <a:solidFill>
                <a:srgbClr val="00B0F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839185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Виды </a:t>
            </a:r>
            <a:r>
              <a:rPr lang="ru-RU" dirty="0" smtClean="0"/>
              <a:t>библиотек -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208517"/>
            <a:ext cx="492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Annoy (Approximate Nearest Neighbors Oh Yeah</a:t>
            </a:r>
            <a:r>
              <a:rPr lang="en-US" dirty="0" smtClean="0"/>
              <a:t>) -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04457" y="2208517"/>
            <a:ext cx="3356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https://github.com/spotify/annoy</a:t>
            </a:r>
            <a:endParaRPr lang="ru-RU" u="sng" dirty="0">
              <a:solidFill>
                <a:srgbClr val="00B0F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" y="0"/>
            <a:ext cx="12192001" cy="154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1" y="4858871"/>
            <a:ext cx="12192001" cy="199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923127" y="1541929"/>
            <a:ext cx="6266329" cy="3316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71718" y="1541929"/>
            <a:ext cx="5997389" cy="3316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035" y="11353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Решение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024" y="2044270"/>
            <a:ext cx="48812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chemeClr val="bg1"/>
                </a:solidFill>
              </a:rPr>
              <a:t>Стратегия обхода базы данных</a:t>
            </a:r>
            <a:endParaRPr lang="ru-RU" sz="2000" dirty="0">
              <a:solidFill>
                <a:schemeClr val="bg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Kd</a:t>
            </a:r>
            <a:r>
              <a:rPr lang="en-US" sz="2000" b="1" dirty="0">
                <a:solidFill>
                  <a:schemeClr val="bg1"/>
                </a:solidFill>
              </a:rPr>
              <a:t>-tree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R-tree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NSWE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937443" y="2044270"/>
            <a:ext cx="34923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chemeClr val="bg1"/>
                </a:solidFill>
              </a:rPr>
              <a:t>Вычисление близости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LSH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SH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RBM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83692" y="979744"/>
            <a:ext cx="4054286" cy="164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Метод </a:t>
            </a:r>
            <a:r>
              <a:rPr lang="en-US" sz="3600" b="1" dirty="0" smtClean="0"/>
              <a:t>ANNOY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37444" y="2044269"/>
            <a:ext cx="3492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ru-RU" sz="2000" b="1" dirty="0"/>
              <a:t>Вычисление близости</a:t>
            </a:r>
            <a:endParaRPr lang="en-US" sz="20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LSH</a:t>
            </a:r>
            <a:endParaRPr lang="en-US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1023" y="2044270"/>
            <a:ext cx="4881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ru-RU" sz="2000" b="1" dirty="0"/>
              <a:t>Стратегия обхода базы данных</a:t>
            </a:r>
            <a:endParaRPr lang="ru-RU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Kd-tree</a:t>
            </a:r>
            <a:endParaRPr lang="en-US" sz="2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1" y="0"/>
            <a:ext cx="12192001" cy="154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-1" y="4858871"/>
            <a:ext cx="12192001" cy="199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483578"/>
            <a:ext cx="12192000" cy="1222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292" y="562561"/>
            <a:ext cx="11227777" cy="10478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00" b="1" dirty="0" smtClean="0">
                <a:solidFill>
                  <a:schemeClr val="bg1"/>
                </a:solidFill>
              </a:rPr>
              <a:t>LSH </a:t>
            </a:r>
            <a:endParaRPr lang="ru-RU" sz="1900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1900" dirty="0" smtClean="0">
                <a:solidFill>
                  <a:schemeClr val="bg1"/>
                </a:solidFill>
              </a:rPr>
              <a:t>Алгоритм </a:t>
            </a:r>
            <a:r>
              <a:rPr lang="ru-RU" sz="1900" dirty="0">
                <a:solidFill>
                  <a:schemeClr val="bg1"/>
                </a:solidFill>
              </a:rPr>
              <a:t>хеширования для определения приблизительных ближайших </a:t>
            </a:r>
            <a:r>
              <a:rPr lang="ru-RU" sz="1900" dirty="0" smtClean="0">
                <a:solidFill>
                  <a:schemeClr val="bg1"/>
                </a:solidFill>
              </a:rPr>
              <a:t>соседей. </a:t>
            </a:r>
            <a:r>
              <a:rPr lang="ru-RU" sz="1900" dirty="0">
                <a:solidFill>
                  <a:schemeClr val="bg1"/>
                </a:solidFill>
              </a:rPr>
              <a:t>Основная идея состоит в таком подборе </a:t>
            </a:r>
            <a:r>
              <a:rPr lang="ru-RU" sz="1900" dirty="0" smtClean="0">
                <a:solidFill>
                  <a:schemeClr val="bg1"/>
                </a:solidFill>
              </a:rPr>
              <a:t>хеш-функций для </a:t>
            </a:r>
            <a:r>
              <a:rPr lang="ru-RU" sz="1900" dirty="0">
                <a:solidFill>
                  <a:schemeClr val="bg1"/>
                </a:solidFill>
              </a:rPr>
              <a:t>некоторых измерений, чтобы похожие объекты с высокой степенью вероятности попадали в </a:t>
            </a:r>
            <a:r>
              <a:rPr lang="ru-RU" sz="1900" dirty="0" smtClean="0">
                <a:solidFill>
                  <a:schemeClr val="bg1"/>
                </a:solidFill>
              </a:rPr>
              <a:t>одну корзину (</a:t>
            </a:r>
            <a:r>
              <a:rPr lang="en-US" sz="1900" dirty="0" err="1" smtClean="0">
                <a:solidFill>
                  <a:schemeClr val="bg1"/>
                </a:solidFill>
              </a:rPr>
              <a:t>bakets</a:t>
            </a:r>
            <a:r>
              <a:rPr lang="ru-RU" sz="1900" dirty="0" smtClean="0">
                <a:solidFill>
                  <a:schemeClr val="bg1"/>
                </a:solidFill>
              </a:rPr>
              <a:t> – элементы с одинаковым </a:t>
            </a:r>
            <a:r>
              <a:rPr lang="ru-RU" sz="1900" dirty="0" err="1" smtClean="0">
                <a:solidFill>
                  <a:schemeClr val="bg1"/>
                </a:solidFill>
              </a:rPr>
              <a:t>хеш</a:t>
            </a:r>
            <a:r>
              <a:rPr lang="ru-RU" sz="1900" dirty="0" smtClean="0">
                <a:solidFill>
                  <a:schemeClr val="bg1"/>
                </a:solidFill>
              </a:rPr>
              <a:t>-кодом)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384072" y="4254223"/>
            <a:ext cx="4807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Области применения</a:t>
            </a:r>
            <a:r>
              <a:rPr lang="en-US" b="1" dirty="0" smtClean="0"/>
              <a:t>:</a:t>
            </a:r>
            <a:endParaRPr lang="ru-RU" b="1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Рекомендательные </a:t>
            </a:r>
            <a:r>
              <a:rPr lang="ru-RU" dirty="0" smtClean="0"/>
              <a:t>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Поиск дубликатов документа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Идентификация сходства </a:t>
            </a:r>
            <a:r>
              <a:rPr lang="ru-RU" dirty="0" smtClean="0"/>
              <a:t>изображений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Аудио </a:t>
            </a:r>
            <a:r>
              <a:rPr lang="ru-RU" dirty="0"/>
              <a:t>сходство идентификации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Цифровое видео снятие отпечатков </a:t>
            </a:r>
            <a:r>
              <a:rPr lang="ru-RU" dirty="0" smtClean="0"/>
              <a:t>пальцев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Исследование геномной </a:t>
            </a:r>
            <a:r>
              <a:rPr lang="ru-RU" dirty="0" smtClean="0"/>
              <a:t>ассоциации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Иерархическая кластеризация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84072" y="2117775"/>
            <a:ext cx="4807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Варианты метрик </a:t>
            </a:r>
            <a:r>
              <a:rPr lang="en-US" b="1" dirty="0" smtClean="0"/>
              <a:t>LSH</a:t>
            </a:r>
            <a:endParaRPr lang="ru-RU" b="1" dirty="0" smtClean="0"/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Евклидовая метрика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Манхэттенское расстояние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Хэмминга расстояние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Косинусный коэффициент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Dot </a:t>
            </a:r>
            <a:r>
              <a:rPr lang="en-US" dirty="0" smtClean="0"/>
              <a:t>Product</a:t>
            </a:r>
            <a:r>
              <a:rPr lang="ru-RU" dirty="0" smtClean="0"/>
              <a:t> (скалярное произведение)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8555" y="3096960"/>
            <a:ext cx="52402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Цель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уменьшить линейную сложность «O(N)» до </a:t>
            </a:r>
            <a:r>
              <a:rPr lang="ru-RU" dirty="0" err="1"/>
              <a:t>сублинейной</a:t>
            </a:r>
            <a:r>
              <a:rPr lang="ru-RU" dirty="0"/>
              <a:t> «</a:t>
            </a:r>
            <a:r>
              <a:rPr lang="en-US" dirty="0"/>
              <a:t>&lt;</a:t>
            </a:r>
            <a:r>
              <a:rPr lang="ru-RU" dirty="0"/>
              <a:t>O(N)»</a:t>
            </a:r>
            <a:r>
              <a:rPr lang="en-US" dirty="0" smtClean="0"/>
              <a:t>.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/>
              <a:t>Увеличить </a:t>
            </a:r>
            <a:r>
              <a:rPr lang="ru-RU" dirty="0" err="1"/>
              <a:t>хеш</a:t>
            </a:r>
            <a:r>
              <a:rPr lang="ru-RU" dirty="0"/>
              <a:t>-коллизии (создание корзин</a:t>
            </a:r>
            <a:r>
              <a:rPr lang="ru-RU" dirty="0" smtClean="0"/>
              <a:t>)</a:t>
            </a:r>
          </a:p>
          <a:p>
            <a:pPr algn="ctr"/>
            <a:r>
              <a:rPr lang="ru-RU" dirty="0" smtClean="0"/>
              <a:t> </a:t>
            </a:r>
          </a:p>
          <a:p>
            <a:pPr algn="ctr"/>
            <a:r>
              <a:rPr lang="en-US" dirty="0" smtClean="0"/>
              <a:t> </a:t>
            </a:r>
            <a:r>
              <a:rPr lang="ru-RU" dirty="0"/>
              <a:t>Уменьшается количество</a:t>
            </a:r>
            <a:r>
              <a:rPr lang="en-US" dirty="0"/>
              <a:t> </a:t>
            </a:r>
            <a:r>
              <a:rPr lang="ru-RU" dirty="0"/>
              <a:t>сравнений (сравнение корзин)</a:t>
            </a:r>
            <a:r>
              <a:rPr lang="en-US" dirty="0"/>
              <a:t> </a:t>
            </a:r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Поиск быстрее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3261946" y="4236565"/>
            <a:ext cx="193431" cy="3061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3261946" y="5070535"/>
            <a:ext cx="193431" cy="3061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2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83578"/>
            <a:ext cx="12192000" cy="1222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580293" y="553366"/>
            <a:ext cx="11227777" cy="10478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00" b="1" dirty="0" err="1" smtClean="0">
                <a:solidFill>
                  <a:schemeClr val="bg1"/>
                </a:solidFill>
              </a:rPr>
              <a:t>Kd</a:t>
            </a:r>
            <a:r>
              <a:rPr lang="en-US" sz="1900" b="1" dirty="0" smtClean="0">
                <a:solidFill>
                  <a:schemeClr val="bg1"/>
                </a:solidFill>
              </a:rPr>
              <a:t>-tree </a:t>
            </a:r>
            <a:endParaRPr lang="ru-RU" sz="1900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1900" dirty="0" smtClean="0">
                <a:solidFill>
                  <a:schemeClr val="bg1"/>
                </a:solidFill>
              </a:rPr>
              <a:t>Статическая </a:t>
            </a:r>
            <a:r>
              <a:rPr lang="ru-RU" sz="1900" dirty="0">
                <a:solidFill>
                  <a:schemeClr val="bg1"/>
                </a:solidFill>
              </a:rPr>
              <a:t>структура данных для хранения точек в k-мерном пространстве. Позволяет </a:t>
            </a:r>
            <a:r>
              <a:rPr lang="ru-RU" sz="1900" dirty="0" smtClean="0">
                <a:solidFill>
                  <a:schemeClr val="bg1"/>
                </a:solidFill>
              </a:rPr>
              <a:t>разбить </a:t>
            </a:r>
            <a:r>
              <a:rPr lang="en-US" sz="1900" dirty="0" smtClean="0">
                <a:solidFill>
                  <a:schemeClr val="bg1"/>
                </a:solidFill>
              </a:rPr>
              <a:t>k-</a:t>
            </a:r>
            <a:r>
              <a:rPr lang="ru-RU" sz="1900" dirty="0" smtClean="0">
                <a:solidFill>
                  <a:schemeClr val="bg1"/>
                </a:solidFill>
              </a:rPr>
              <a:t>мерное пространство на области, посредством сечения гиперплоскостями и отвечать </a:t>
            </a:r>
            <a:r>
              <a:rPr lang="ru-RU" sz="1900" dirty="0">
                <a:solidFill>
                  <a:schemeClr val="bg1"/>
                </a:solidFill>
              </a:rPr>
              <a:t>на запрос, какие точки лежат в </a:t>
            </a:r>
            <a:r>
              <a:rPr lang="ru-RU" sz="1900" dirty="0" smtClean="0">
                <a:solidFill>
                  <a:schemeClr val="bg1"/>
                </a:solidFill>
              </a:rPr>
              <a:t>данной области.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1308" y="4203225"/>
            <a:ext cx="5210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Задача</a:t>
            </a:r>
            <a:r>
              <a:rPr lang="ru-RU" b="1" dirty="0"/>
              <a:t> </a:t>
            </a:r>
            <a:r>
              <a:rPr lang="ru-RU" b="1" dirty="0" smtClean="0"/>
              <a:t>делится на подзадачи</a:t>
            </a:r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нахождение ближайшей области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нахождение ближайшего элемента в области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782014" y="4099502"/>
            <a:ext cx="4409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Виды разбиений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Сбалансированное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Несбалансированное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782015" y="2388471"/>
            <a:ext cx="4409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Тип хранения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Однородное (узел хранит запись)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Неоднородное (узел содержит ключи, листья ссылки на запись)</a:t>
            </a:r>
          </a:p>
          <a:p>
            <a:endParaRPr lang="ru-RU" dirty="0" smtClean="0"/>
          </a:p>
          <a:p>
            <a:endParaRPr lang="ru-RU" b="1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42" y="2456757"/>
            <a:ext cx="3762375" cy="162877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37" y="4521028"/>
            <a:ext cx="3453033" cy="2107956"/>
          </a:xfrm>
          <a:prstGeom prst="rect">
            <a:avLst/>
          </a:prstGeom>
        </p:spPr>
      </p:pic>
      <p:pic>
        <p:nvPicPr>
          <p:cNvPr id="1026" name="Picture 2" descr="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8" y="1910691"/>
            <a:ext cx="3284077" cy="25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50" y="1910693"/>
            <a:ext cx="3284075" cy="25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7" y="1910691"/>
            <a:ext cx="3289568" cy="25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025715" y="2725111"/>
            <a:ext cx="617435" cy="922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7927225" y="2720965"/>
            <a:ext cx="617435" cy="922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199" y="4626952"/>
            <a:ext cx="1323975" cy="10001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0292" y="4704356"/>
            <a:ext cx="3161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1я итерация	 </a:t>
            </a:r>
            <a:r>
              <a:rPr lang="en-US" dirty="0" smtClean="0"/>
              <a:t>O(h)=1</a:t>
            </a:r>
            <a:endParaRPr lang="ru-RU" dirty="0" smtClean="0"/>
          </a:p>
          <a:p>
            <a:r>
              <a:rPr lang="ru-RU" dirty="0"/>
              <a:t>2я </a:t>
            </a:r>
            <a:r>
              <a:rPr lang="ru-RU" dirty="0" smtClean="0"/>
              <a:t>итерация	 </a:t>
            </a:r>
            <a:r>
              <a:rPr lang="en-US" dirty="0"/>
              <a:t>O(h)=2</a:t>
            </a:r>
            <a:endParaRPr lang="ru-RU" dirty="0"/>
          </a:p>
          <a:p>
            <a:pPr algn="ctr"/>
            <a:r>
              <a:rPr lang="ru-RU" dirty="0" smtClean="0"/>
              <a:t>------------------</a:t>
            </a:r>
          </a:p>
          <a:p>
            <a:r>
              <a:rPr lang="en-US" dirty="0"/>
              <a:t>log(n) </a:t>
            </a:r>
            <a:r>
              <a:rPr lang="ru-RU" dirty="0" smtClean="0"/>
              <a:t>итерация	 </a:t>
            </a:r>
            <a:r>
              <a:rPr lang="en-US" dirty="0"/>
              <a:t>O(h)=log(n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137904" y="21403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1</a:t>
            </a:r>
            <a:endParaRPr lang="ru-RU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26445" y="21911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2</a:t>
            </a:r>
            <a:endParaRPr lang="ru-RU" sz="32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483578"/>
            <a:ext cx="12192000" cy="1222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580293" y="553366"/>
            <a:ext cx="11227777" cy="10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b="1" dirty="0" smtClean="0">
                <a:solidFill>
                  <a:schemeClr val="bg1"/>
                </a:solidFill>
              </a:rPr>
              <a:t>Реализация </a:t>
            </a:r>
            <a:r>
              <a:rPr lang="en-US" sz="1800" b="1" dirty="0" err="1" smtClean="0">
                <a:solidFill>
                  <a:schemeClr val="bg1"/>
                </a:solidFill>
              </a:rPr>
              <a:t>Kd</a:t>
            </a:r>
            <a:r>
              <a:rPr lang="en-US" sz="1800" b="1" dirty="0" smtClean="0">
                <a:solidFill>
                  <a:schemeClr val="bg1"/>
                </a:solidFill>
              </a:rPr>
              <a:t>-tree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ru-RU" sz="1900" b="1" dirty="0" smtClean="0">
                <a:solidFill>
                  <a:schemeClr val="bg1"/>
                </a:solidFill>
              </a:rPr>
              <a:t>в </a:t>
            </a:r>
            <a:r>
              <a:rPr lang="en-US" sz="1900" b="1" dirty="0" smtClean="0">
                <a:solidFill>
                  <a:schemeClr val="bg1"/>
                </a:solidFill>
              </a:rPr>
              <a:t>ANNOY</a:t>
            </a:r>
            <a:endParaRPr lang="ru-RU" sz="1900" b="1" dirty="0" smtClean="0">
              <a:solidFill>
                <a:schemeClr val="bg1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Случайным образом выбираются 2 точки, а затем разделяются гиперплоскостью на равноудаленном расстоянии от этих двух точек.</a:t>
            </a:r>
            <a:endParaRPr lang="ru-RU" sz="18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ru-RU" sz="1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1" y="1778978"/>
            <a:ext cx="4759325" cy="36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31" y="2508105"/>
            <a:ext cx="6403486" cy="25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483578"/>
            <a:ext cx="12192000" cy="1222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80293" y="553366"/>
            <a:ext cx="11227777" cy="10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b="1" dirty="0" smtClean="0">
                <a:solidFill>
                  <a:schemeClr val="bg1"/>
                </a:solidFill>
              </a:rPr>
              <a:t>Реализация </a:t>
            </a:r>
            <a:r>
              <a:rPr lang="en-US" sz="1800" b="1" dirty="0" err="1" smtClean="0">
                <a:solidFill>
                  <a:schemeClr val="bg1"/>
                </a:solidFill>
              </a:rPr>
              <a:t>Kd</a:t>
            </a:r>
            <a:r>
              <a:rPr lang="en-US" sz="1800" b="1" dirty="0" smtClean="0">
                <a:solidFill>
                  <a:schemeClr val="bg1"/>
                </a:solidFill>
              </a:rPr>
              <a:t>-tree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ru-RU" sz="1900" b="1" dirty="0" smtClean="0">
                <a:solidFill>
                  <a:schemeClr val="bg1"/>
                </a:solidFill>
              </a:rPr>
              <a:t>в </a:t>
            </a:r>
            <a:r>
              <a:rPr lang="en-US" sz="1900" b="1" dirty="0" smtClean="0">
                <a:solidFill>
                  <a:schemeClr val="bg1"/>
                </a:solidFill>
              </a:rPr>
              <a:t>ANNOY</a:t>
            </a:r>
            <a:endParaRPr lang="ru-RU" sz="19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Двоичное </a:t>
            </a:r>
            <a:r>
              <a:rPr lang="ru-RU" sz="1800" dirty="0">
                <a:solidFill>
                  <a:schemeClr val="bg1"/>
                </a:solidFill>
              </a:rPr>
              <a:t>дерево, в котором каждый узел представляет собой случайное разбиение.</a:t>
            </a:r>
            <a:endParaRPr lang="ru-RU" sz="1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8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483578"/>
            <a:ext cx="12192000" cy="1222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4" name="Picture 4" descr="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23" y="2508105"/>
            <a:ext cx="6348712" cy="25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553366"/>
            <a:ext cx="12191999" cy="1225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 smtClean="0">
                <a:solidFill>
                  <a:schemeClr val="bg1"/>
                </a:solidFill>
              </a:rPr>
              <a:t>Поиск методом </a:t>
            </a:r>
            <a:r>
              <a:rPr lang="en-US" sz="1800" b="1" dirty="0" smtClean="0">
                <a:solidFill>
                  <a:schemeClr val="bg1"/>
                </a:solidFill>
              </a:rPr>
              <a:t>ANNOY</a:t>
            </a:r>
            <a:endParaRPr lang="ru-RU" sz="1800" b="1" dirty="0" smtClean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ru-RU" sz="1800" dirty="0">
                <a:solidFill>
                  <a:schemeClr val="bg1"/>
                </a:solidFill>
              </a:rPr>
              <a:t>Чтобы найти любую </a:t>
            </a:r>
            <a:r>
              <a:rPr lang="ru-RU" sz="1800" dirty="0" smtClean="0">
                <a:solidFill>
                  <a:schemeClr val="bg1"/>
                </a:solidFill>
              </a:rPr>
              <a:t>точку, идём по </a:t>
            </a:r>
            <a:r>
              <a:rPr lang="ru-RU" sz="1800" dirty="0">
                <a:solidFill>
                  <a:schemeClr val="bg1"/>
                </a:solidFill>
              </a:rPr>
              <a:t>двоичному дереву от корня. Каждый промежуточный узел </a:t>
            </a:r>
            <a:r>
              <a:rPr lang="ru-RU" sz="1800" dirty="0" smtClean="0">
                <a:solidFill>
                  <a:schemeClr val="bg1"/>
                </a:solidFill>
              </a:rPr>
              <a:t>(квадраты </a:t>
            </a:r>
            <a:r>
              <a:rPr lang="ru-RU" sz="1800" dirty="0">
                <a:solidFill>
                  <a:schemeClr val="bg1"/>
                </a:solidFill>
              </a:rPr>
              <a:t>в </a:t>
            </a:r>
            <a:r>
              <a:rPr lang="ru-RU" sz="1800" dirty="0" smtClean="0">
                <a:solidFill>
                  <a:schemeClr val="bg1"/>
                </a:solidFill>
              </a:rPr>
              <a:t>дереве) </a:t>
            </a:r>
            <a:r>
              <a:rPr lang="ru-RU" sz="1800" dirty="0">
                <a:solidFill>
                  <a:schemeClr val="bg1"/>
                </a:solidFill>
              </a:rPr>
              <a:t>определяет гиперплоскость, поэтому мы можем выяснить, с какой стороны гиперплоскости нам нужно </a:t>
            </a:r>
            <a:r>
              <a:rPr lang="ru-RU" sz="1800" dirty="0" smtClean="0">
                <a:solidFill>
                  <a:schemeClr val="bg1"/>
                </a:solidFill>
              </a:rPr>
              <a:t>двигаться (спускаться к </a:t>
            </a:r>
            <a:r>
              <a:rPr lang="ru-RU" sz="1800" dirty="0">
                <a:solidFill>
                  <a:schemeClr val="bg1"/>
                </a:solidFill>
              </a:rPr>
              <a:t>левому или правому дочернему </a:t>
            </a:r>
            <a:r>
              <a:rPr lang="ru-RU" sz="1800" dirty="0" smtClean="0">
                <a:solidFill>
                  <a:schemeClr val="bg1"/>
                </a:solidFill>
              </a:rPr>
              <a:t>узлу).</a:t>
            </a:r>
            <a:endParaRPr lang="ru-RU" sz="1800" dirty="0" smtClean="0"/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5126" name="Picture 6" descr="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1" y="1778978"/>
            <a:ext cx="4759325" cy="36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9977" y="198430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O(h)=6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FF08-C08A-4C53-B571-1A11176BAE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1703</Words>
  <Application>Microsoft Office PowerPoint</Application>
  <PresentationFormat>Широкоэкранный</PresentationFormat>
  <Paragraphs>192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Times New Roman</vt:lpstr>
      <vt:lpstr>Wingdings</vt:lpstr>
      <vt:lpstr>Тема Office</vt:lpstr>
      <vt:lpstr> Поиск ближайших соседей</vt:lpstr>
      <vt:lpstr>Презентация PowerPoint</vt:lpstr>
      <vt:lpstr>Решение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Annoy Алгоритм для поиска ближнего</dc:title>
  <dc:creator>Бауэр Александр Андреевич</dc:creator>
  <cp:lastModifiedBy>Бауэр Александр Андреевич</cp:lastModifiedBy>
  <cp:revision>134</cp:revision>
  <dcterms:created xsi:type="dcterms:W3CDTF">2021-04-19T08:18:30Z</dcterms:created>
  <dcterms:modified xsi:type="dcterms:W3CDTF">2021-08-10T12:20:55Z</dcterms:modified>
</cp:coreProperties>
</file>