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96" r:id="rId3"/>
    <p:sldId id="261" r:id="rId4"/>
    <p:sldId id="283" r:id="rId5"/>
    <p:sldId id="285" r:id="rId6"/>
    <p:sldId id="287" r:id="rId7"/>
    <p:sldId id="286" r:id="rId8"/>
    <p:sldId id="284" r:id="rId9"/>
    <p:sldId id="288" r:id="rId10"/>
    <p:sldId id="295" r:id="rId11"/>
    <p:sldId id="290" r:id="rId12"/>
    <p:sldId id="291" r:id="rId13"/>
    <p:sldId id="289" r:id="rId14"/>
    <p:sldId id="29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A63D26"/>
    <a:srgbClr val="FFD966"/>
    <a:srgbClr val="E2F0D9"/>
    <a:srgbClr val="C5E0B4"/>
    <a:srgbClr val="F8CBAD"/>
    <a:srgbClr val="E9EBF5"/>
    <a:srgbClr val="000000"/>
    <a:srgbClr val="B4C7E7"/>
    <a:srgbClr val="5C1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1CFB78-8979-4DBC-8CB3-20936FC8052E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A0E695F1-646F-452A-AB08-B459FEA06B3F}">
      <dgm:prSet custT="1"/>
      <dgm:spPr/>
      <dgm:t>
        <a:bodyPr/>
        <a:lstStyle/>
        <a:p>
          <a:pPr rtl="0"/>
          <a:r>
            <a:rPr lang="ru-RU" sz="2000" dirty="0" smtClean="0"/>
            <a:t>Восстановление значений характеристик грунта по глубине и в плане</a:t>
          </a:r>
          <a:endParaRPr lang="ru-RU" sz="2000" dirty="0"/>
        </a:p>
      </dgm:t>
    </dgm:pt>
    <dgm:pt modelId="{BC7C4ED7-2B28-4BE2-B3C2-C41A25A74E23}" type="parTrans" cxnId="{56290A5B-2A11-46FE-AEB2-52B07C2DEB3D}">
      <dgm:prSet/>
      <dgm:spPr/>
      <dgm:t>
        <a:bodyPr/>
        <a:lstStyle/>
        <a:p>
          <a:endParaRPr lang="ru-RU" sz="2000"/>
        </a:p>
      </dgm:t>
    </dgm:pt>
    <dgm:pt modelId="{24E0432C-5EB1-4B41-8E90-B9F2D3262E91}" type="sibTrans" cxnId="{56290A5B-2A11-46FE-AEB2-52B07C2DEB3D}">
      <dgm:prSet/>
      <dgm:spPr/>
      <dgm:t>
        <a:bodyPr/>
        <a:lstStyle/>
        <a:p>
          <a:endParaRPr lang="ru-RU" sz="2000"/>
        </a:p>
      </dgm:t>
    </dgm:pt>
    <dgm:pt modelId="{9EBE187A-A80D-4F1C-BD72-C8470D932363}">
      <dgm:prSet custT="1"/>
      <dgm:spPr>
        <a:solidFill>
          <a:srgbClr val="C55A11"/>
        </a:solidFill>
      </dgm:spPr>
      <dgm:t>
        <a:bodyPr/>
        <a:lstStyle/>
        <a:p>
          <a:pPr rtl="0"/>
          <a:r>
            <a:rPr lang="ru-RU" sz="2000" dirty="0" smtClean="0"/>
            <a:t>Определение неравномерной осадки фундамента с учетом статистической неоднородности массива грунта</a:t>
          </a:r>
          <a:endParaRPr lang="ru-RU" sz="2000" dirty="0"/>
        </a:p>
      </dgm:t>
    </dgm:pt>
    <dgm:pt modelId="{3B513B0E-909F-42F2-A19E-FE2758319555}" type="parTrans" cxnId="{3CE083BE-BFC8-418F-9830-879260B13EB0}">
      <dgm:prSet/>
      <dgm:spPr/>
      <dgm:t>
        <a:bodyPr/>
        <a:lstStyle/>
        <a:p>
          <a:endParaRPr lang="ru-RU" sz="2000"/>
        </a:p>
      </dgm:t>
    </dgm:pt>
    <dgm:pt modelId="{E63DD8A8-1A60-48DB-969B-D3BDAC1FCC38}" type="sibTrans" cxnId="{3CE083BE-BFC8-418F-9830-879260B13EB0}">
      <dgm:prSet/>
      <dgm:spPr/>
      <dgm:t>
        <a:bodyPr/>
        <a:lstStyle/>
        <a:p>
          <a:endParaRPr lang="ru-RU" sz="2000"/>
        </a:p>
      </dgm:t>
    </dgm:pt>
    <dgm:pt modelId="{A838BBA6-0DCE-4085-BF2A-EEB3517E595C}" type="pres">
      <dgm:prSet presAssocID="{D21CFB78-8979-4DBC-8CB3-20936FC805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799D547-026C-4AE2-87BF-D4A9CD3E0459}" type="pres">
      <dgm:prSet presAssocID="{A0E695F1-646F-452A-AB08-B459FEA06B3F}" presName="parentText" presStyleLbl="node1" presStyleIdx="0" presStyleCnt="2" custLinFactY="-86731" custLinFactNeighborX="195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117351-7520-4F16-9D90-471AE985D1B2}" type="pres">
      <dgm:prSet presAssocID="{24E0432C-5EB1-4B41-8E90-B9F2D3262E91}" presName="spacer" presStyleCnt="0"/>
      <dgm:spPr/>
    </dgm:pt>
    <dgm:pt modelId="{F042ECEC-EA47-4F61-8215-692A21384A55}" type="pres">
      <dgm:prSet presAssocID="{9EBE187A-A80D-4F1C-BD72-C8470D93236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1FF3BA6-11EE-42EF-B0C7-F619186DB0AB}" type="presOf" srcId="{9EBE187A-A80D-4F1C-BD72-C8470D932363}" destId="{F042ECEC-EA47-4F61-8215-692A21384A55}" srcOrd="0" destOrd="0" presId="urn:microsoft.com/office/officeart/2005/8/layout/vList2"/>
    <dgm:cxn modelId="{9AFA0E15-4A53-4F13-8C4A-B91915D5D901}" type="presOf" srcId="{A0E695F1-646F-452A-AB08-B459FEA06B3F}" destId="{B799D547-026C-4AE2-87BF-D4A9CD3E0459}" srcOrd="0" destOrd="0" presId="urn:microsoft.com/office/officeart/2005/8/layout/vList2"/>
    <dgm:cxn modelId="{3CE083BE-BFC8-418F-9830-879260B13EB0}" srcId="{D21CFB78-8979-4DBC-8CB3-20936FC8052E}" destId="{9EBE187A-A80D-4F1C-BD72-C8470D932363}" srcOrd="1" destOrd="0" parTransId="{3B513B0E-909F-42F2-A19E-FE2758319555}" sibTransId="{E63DD8A8-1A60-48DB-969B-D3BDAC1FCC38}"/>
    <dgm:cxn modelId="{56290A5B-2A11-46FE-AEB2-52B07C2DEB3D}" srcId="{D21CFB78-8979-4DBC-8CB3-20936FC8052E}" destId="{A0E695F1-646F-452A-AB08-B459FEA06B3F}" srcOrd="0" destOrd="0" parTransId="{BC7C4ED7-2B28-4BE2-B3C2-C41A25A74E23}" sibTransId="{24E0432C-5EB1-4B41-8E90-B9F2D3262E91}"/>
    <dgm:cxn modelId="{14F245F0-D992-48EB-BC8D-2082AB124105}" type="presOf" srcId="{D21CFB78-8979-4DBC-8CB3-20936FC8052E}" destId="{A838BBA6-0DCE-4085-BF2A-EEB3517E595C}" srcOrd="0" destOrd="0" presId="urn:microsoft.com/office/officeart/2005/8/layout/vList2"/>
    <dgm:cxn modelId="{53EA6C4A-95EC-4578-AC57-BB31B9750991}" type="presParOf" srcId="{A838BBA6-0DCE-4085-BF2A-EEB3517E595C}" destId="{B799D547-026C-4AE2-87BF-D4A9CD3E0459}" srcOrd="0" destOrd="0" presId="urn:microsoft.com/office/officeart/2005/8/layout/vList2"/>
    <dgm:cxn modelId="{8A77A303-38CD-4A16-8666-971177C5C502}" type="presParOf" srcId="{A838BBA6-0DCE-4085-BF2A-EEB3517E595C}" destId="{28117351-7520-4F16-9D90-471AE985D1B2}" srcOrd="1" destOrd="0" presId="urn:microsoft.com/office/officeart/2005/8/layout/vList2"/>
    <dgm:cxn modelId="{C6982F72-825E-401F-9051-FE042133D0C9}" type="presParOf" srcId="{A838BBA6-0DCE-4085-BF2A-EEB3517E595C}" destId="{F042ECEC-EA47-4F61-8215-692A21384A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067F60-0BED-4D4A-8DDB-44DA04D5C6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1A1B6E2-A624-4E58-82B4-499A17643E31}">
      <dgm:prSet custT="1"/>
      <dgm:spPr>
        <a:solidFill>
          <a:srgbClr val="C55A11"/>
        </a:solidFill>
      </dgm:spPr>
      <dgm:t>
        <a:bodyPr/>
        <a:lstStyle/>
        <a:p>
          <a:pPr rtl="0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Нагрузка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84A70A-5B29-4E4E-8C88-29A0EA88BE84}" type="parTrans" cxnId="{5187AEE2-7F6A-4226-BE9A-BB9E9C0A81F0}">
      <dgm:prSet/>
      <dgm:spPr/>
      <dgm:t>
        <a:bodyPr/>
        <a:lstStyle/>
        <a:p>
          <a:endParaRPr lang="ru-RU"/>
        </a:p>
      </dgm:t>
    </dgm:pt>
    <dgm:pt modelId="{F5FE2D91-B59A-499C-AC44-03AFF9FAC973}" type="sibTrans" cxnId="{5187AEE2-7F6A-4226-BE9A-BB9E9C0A81F0}">
      <dgm:prSet/>
      <dgm:spPr/>
      <dgm:t>
        <a:bodyPr/>
        <a:lstStyle/>
        <a:p>
          <a:endParaRPr lang="ru-RU"/>
        </a:p>
      </dgm:t>
    </dgm:pt>
    <dgm:pt modelId="{B5009E6B-3445-4119-8141-172543209C49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200 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кН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</a:t>
          </a:r>
          <a:r>
            <a:rPr lang="ru-RU" sz="18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F905D1-3E20-4BA3-B896-2D8E5CFDCE5B}" type="parTrans" cxnId="{5B683295-A647-4E73-8093-2DC6CD2CE2D2}">
      <dgm:prSet/>
      <dgm:spPr/>
      <dgm:t>
        <a:bodyPr/>
        <a:lstStyle/>
        <a:p>
          <a:endParaRPr lang="ru-RU"/>
        </a:p>
      </dgm:t>
    </dgm:pt>
    <dgm:pt modelId="{2067744A-A8E0-43FA-8720-77BA03C9808B}" type="sibTrans" cxnId="{5B683295-A647-4E73-8093-2DC6CD2CE2D2}">
      <dgm:prSet/>
      <dgm:spPr/>
      <dgm:t>
        <a:bodyPr/>
        <a:lstStyle/>
        <a:p>
          <a:endParaRPr lang="ru-RU"/>
        </a:p>
      </dgm:t>
    </dgm:pt>
    <dgm:pt modelId="{AD83C9F1-5AD4-40AD-A0CF-47CAD9660E96}">
      <dgm:prSet custT="1"/>
      <dgm:spPr>
        <a:solidFill>
          <a:srgbClr val="C55A11"/>
        </a:solidFill>
      </dgm:spPr>
      <dgm:t>
        <a:bodyPr/>
        <a:lstStyle/>
        <a:p>
          <a:pPr rtl="0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Плита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B40596-AA1B-443C-ADA1-FB2B6767F66D}" type="parTrans" cxnId="{496E7801-26D6-4194-A72E-99A85A12EA49}">
      <dgm:prSet/>
      <dgm:spPr/>
      <dgm:t>
        <a:bodyPr/>
        <a:lstStyle/>
        <a:p>
          <a:endParaRPr lang="ru-RU"/>
        </a:p>
      </dgm:t>
    </dgm:pt>
    <dgm:pt modelId="{DB9D701D-91AA-49DA-A8B0-71CCAC33C023}" type="sibTrans" cxnId="{496E7801-26D6-4194-A72E-99A85A12EA49}">
      <dgm:prSet/>
      <dgm:spPr/>
      <dgm:t>
        <a:bodyPr/>
        <a:lstStyle/>
        <a:p>
          <a:endParaRPr lang="ru-RU"/>
        </a:p>
      </dgm:t>
    </dgm:pt>
    <dgm:pt modelId="{762AD071-94F4-4718-B781-A8A289810792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25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x25x1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C4926F-6594-4412-AE5E-202F37456B23}" type="parTrans" cxnId="{B628ADCD-2857-4AC7-8B6F-2886C1FEFEB6}">
      <dgm:prSet/>
      <dgm:spPr/>
      <dgm:t>
        <a:bodyPr/>
        <a:lstStyle/>
        <a:p>
          <a:endParaRPr lang="ru-RU"/>
        </a:p>
      </dgm:t>
    </dgm:pt>
    <dgm:pt modelId="{0C017086-35ED-425C-8F56-59869B37393C}" type="sibTrans" cxnId="{B628ADCD-2857-4AC7-8B6F-2886C1FEFEB6}">
      <dgm:prSet/>
      <dgm:spPr/>
      <dgm:t>
        <a:bodyPr/>
        <a:lstStyle/>
        <a:p>
          <a:endParaRPr lang="ru-RU"/>
        </a:p>
      </dgm:t>
    </dgm:pt>
    <dgm:pt modelId="{5AE78AD8-6C61-478D-954C-85151B663B1B}">
      <dgm:prSet custT="1"/>
      <dgm:spPr>
        <a:solidFill>
          <a:srgbClr val="C55A11"/>
        </a:solidFill>
      </dgm:spPr>
      <dgm:t>
        <a:bodyPr/>
        <a:lstStyle/>
        <a:p>
          <a:pPr rtl="0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Модель грунта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6ED2D0-1188-4A8E-AE9F-FAFF95845031}" type="parTrans" cxnId="{60E23123-0BF3-4D8C-A091-2DCFEBAD4357}">
      <dgm:prSet/>
      <dgm:spPr/>
      <dgm:t>
        <a:bodyPr/>
        <a:lstStyle/>
        <a:p>
          <a:endParaRPr lang="ru-RU"/>
        </a:p>
      </dgm:t>
    </dgm:pt>
    <dgm:pt modelId="{F6BD1AD1-CD37-4149-9078-86854D13F07A}" type="sibTrans" cxnId="{60E23123-0BF3-4D8C-A091-2DCFEBAD4357}">
      <dgm:prSet/>
      <dgm:spPr/>
      <dgm:t>
        <a:bodyPr/>
        <a:lstStyle/>
        <a:p>
          <a:endParaRPr lang="ru-RU"/>
        </a:p>
      </dgm:t>
    </dgm:pt>
    <dgm:pt modelId="{B01A4C84-FB17-4DC0-AF91-7284856BEE0D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Linear Elastic</a:t>
          </a:r>
          <a:endParaRPr lang="ru-RU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7B19E2-3C05-41D5-8BC5-46AFE03D38D8}" type="parTrans" cxnId="{5C6C10F6-5050-42A1-98EC-676C288FD533}">
      <dgm:prSet/>
      <dgm:spPr/>
      <dgm:t>
        <a:bodyPr/>
        <a:lstStyle/>
        <a:p>
          <a:endParaRPr lang="ru-RU"/>
        </a:p>
      </dgm:t>
    </dgm:pt>
    <dgm:pt modelId="{88E9B092-5306-4551-9C4E-B61BC845944E}" type="sibTrans" cxnId="{5C6C10F6-5050-42A1-98EC-676C288FD533}">
      <dgm:prSet/>
      <dgm:spPr/>
      <dgm:t>
        <a:bodyPr/>
        <a:lstStyle/>
        <a:p>
          <a:endParaRPr lang="ru-RU"/>
        </a:p>
      </dgm:t>
    </dgm:pt>
    <dgm:pt modelId="{A8A8C703-1D02-486E-A283-9E2BB8BF39C7}">
      <dgm:prSet custT="1"/>
      <dgm:spPr>
        <a:solidFill>
          <a:srgbClr val="C55A11"/>
        </a:solidFill>
      </dgm:spPr>
      <dgm:t>
        <a:bodyPr/>
        <a:lstStyle/>
        <a:p>
          <a:pPr rtl="0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Разбивка массива грунта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5F18D6-BECC-4427-AD57-62CA870E8A65}" type="parTrans" cxnId="{5FA63114-569C-4441-9E63-B3CACB10D758}">
      <dgm:prSet/>
      <dgm:spPr/>
      <dgm:t>
        <a:bodyPr/>
        <a:lstStyle/>
        <a:p>
          <a:endParaRPr lang="ru-RU"/>
        </a:p>
      </dgm:t>
    </dgm:pt>
    <dgm:pt modelId="{9D0748F0-427C-4B9F-951D-331AEA8D7FB4}" type="sibTrans" cxnId="{5FA63114-569C-4441-9E63-B3CACB10D758}">
      <dgm:prSet/>
      <dgm:spPr/>
      <dgm:t>
        <a:bodyPr/>
        <a:lstStyle/>
        <a:p>
          <a:endParaRPr lang="ru-RU"/>
        </a:p>
      </dgm:t>
    </dgm:pt>
    <dgm:pt modelId="{E1C2FE44-24B3-4527-A27E-4E6370173EBD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НС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A56798-46BB-4A1F-8475-25F9A2D8AA2D}" type="parTrans" cxnId="{A44D2D39-13E1-413F-90CE-41FBAAB2DF26}">
      <dgm:prSet/>
      <dgm:spPr/>
      <dgm:t>
        <a:bodyPr/>
        <a:lstStyle/>
        <a:p>
          <a:endParaRPr lang="ru-RU"/>
        </a:p>
      </dgm:t>
    </dgm:pt>
    <dgm:pt modelId="{D8D33874-1892-4892-940E-ED489517DA63}" type="sibTrans" cxnId="{A44D2D39-13E1-413F-90CE-41FBAAB2DF26}">
      <dgm:prSet/>
      <dgm:spPr/>
      <dgm:t>
        <a:bodyPr/>
        <a:lstStyle/>
        <a:p>
          <a:endParaRPr lang="ru-RU"/>
        </a:p>
      </dgm:t>
    </dgm:pt>
    <dgm:pt modelId="{F3A7E66B-67F1-4B1D-82BE-A479938A113B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22 РГЭ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4A78A0-2FA4-4EE0-AF70-B8E45D79BB4D}" type="parTrans" cxnId="{8773B250-EED9-4F6E-88E3-9B4755376E73}">
      <dgm:prSet/>
      <dgm:spPr/>
      <dgm:t>
        <a:bodyPr/>
        <a:lstStyle/>
        <a:p>
          <a:endParaRPr lang="ru-RU"/>
        </a:p>
      </dgm:t>
    </dgm:pt>
    <dgm:pt modelId="{2554EA59-972E-4727-9587-A06C3EA876A1}" type="sibTrans" cxnId="{8773B250-EED9-4F6E-88E3-9B4755376E73}">
      <dgm:prSet/>
      <dgm:spPr/>
      <dgm:t>
        <a:bodyPr/>
        <a:lstStyle/>
        <a:p>
          <a:endParaRPr lang="ru-RU"/>
        </a:p>
      </dgm:t>
    </dgm:pt>
    <dgm:pt modelId="{66F6527B-E92F-43F8-9E97-1E81FE6ECE3D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ИГЭ 5а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A8C75D-47B2-42D9-AD1A-B866E717086C}" type="parTrans" cxnId="{DA845DB3-AE39-4736-8C56-C894FFDA0562}">
      <dgm:prSet/>
      <dgm:spPr/>
      <dgm:t>
        <a:bodyPr/>
        <a:lstStyle/>
        <a:p>
          <a:endParaRPr lang="ru-RU"/>
        </a:p>
      </dgm:t>
    </dgm:pt>
    <dgm:pt modelId="{B7EB63C0-F91D-4FD8-9E9E-15F6BD2441CE}" type="sibTrans" cxnId="{DA845DB3-AE39-4736-8C56-C894FFDA0562}">
      <dgm:prSet/>
      <dgm:spPr/>
      <dgm:t>
        <a:bodyPr/>
        <a:lstStyle/>
        <a:p>
          <a:endParaRPr lang="ru-RU"/>
        </a:p>
      </dgm:t>
    </dgm:pt>
    <dgm:pt modelId="{E6362E88-E7C5-4D97-ADF1-3E5C3AE34587}" type="pres">
      <dgm:prSet presAssocID="{B6067F60-0BED-4D4A-8DDB-44DA04D5C6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BA36418-9B91-4467-8DD3-4570721F9A36}" type="pres">
      <dgm:prSet presAssocID="{F1A1B6E2-A624-4E58-82B4-499A17643E31}" presName="composite" presStyleCnt="0"/>
      <dgm:spPr/>
    </dgm:pt>
    <dgm:pt modelId="{9557EC23-4811-43C1-A8AF-7227A36B2EEC}" type="pres">
      <dgm:prSet presAssocID="{F1A1B6E2-A624-4E58-82B4-499A17643E31}" presName="parTx" presStyleLbl="alignNode1" presStyleIdx="0" presStyleCnt="4" custScaleX="665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CEC5FF-73F1-4264-A964-D322E38D4387}" type="pres">
      <dgm:prSet presAssocID="{F1A1B6E2-A624-4E58-82B4-499A17643E31}" presName="desTx" presStyleLbl="alignAccFollowNode1" presStyleIdx="0" presStyleCnt="4" custScaleX="66526" custLinFactNeighborX="-176" custLinFactNeighborY="20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6C1C2B-85CB-466E-B806-0E9BC7A0C497}" type="pres">
      <dgm:prSet presAssocID="{F5FE2D91-B59A-499C-AC44-03AFF9FAC973}" presName="space" presStyleCnt="0"/>
      <dgm:spPr/>
    </dgm:pt>
    <dgm:pt modelId="{06C96060-4C14-47AE-A069-342658BA9849}" type="pres">
      <dgm:prSet presAssocID="{AD83C9F1-5AD4-40AD-A0CF-47CAD9660E96}" presName="composite" presStyleCnt="0"/>
      <dgm:spPr/>
    </dgm:pt>
    <dgm:pt modelId="{B8F67F79-FAF3-4082-9B93-F4FE7D6767A5}" type="pres">
      <dgm:prSet presAssocID="{AD83C9F1-5AD4-40AD-A0CF-47CAD9660E96}" presName="parTx" presStyleLbl="alignNode1" presStyleIdx="1" presStyleCnt="4" custScaleX="665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8715E3-4D1D-45FA-8020-99580BC58925}" type="pres">
      <dgm:prSet presAssocID="{AD83C9F1-5AD4-40AD-A0CF-47CAD9660E96}" presName="desTx" presStyleLbl="alignAccFollowNode1" presStyleIdx="1" presStyleCnt="4" custScaleX="66526" custLinFactNeighborX="-176" custLinFactNeighborY="20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AC04B4-901C-4E82-A20C-A6418E5BCD38}" type="pres">
      <dgm:prSet presAssocID="{DB9D701D-91AA-49DA-A8B0-71CCAC33C023}" presName="space" presStyleCnt="0"/>
      <dgm:spPr/>
    </dgm:pt>
    <dgm:pt modelId="{EDF0CFDE-8478-44B3-8513-26D66F01D0B0}" type="pres">
      <dgm:prSet presAssocID="{5AE78AD8-6C61-478D-954C-85151B663B1B}" presName="composite" presStyleCnt="0"/>
      <dgm:spPr/>
    </dgm:pt>
    <dgm:pt modelId="{56B8C4BF-9033-4E1B-B5AD-A635960E89D2}" type="pres">
      <dgm:prSet presAssocID="{5AE78AD8-6C61-478D-954C-85151B663B1B}" presName="parTx" presStyleLbl="alignNode1" presStyleIdx="2" presStyleCnt="4" custScaleX="665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F0F673-952A-45B3-A0D7-C786DE834DB8}" type="pres">
      <dgm:prSet presAssocID="{5AE78AD8-6C61-478D-954C-85151B663B1B}" presName="desTx" presStyleLbl="alignAccFollowNode1" presStyleIdx="2" presStyleCnt="4" custScaleX="66526" custLinFactNeighborX="-176" custLinFactNeighborY="20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100CEE-4463-4293-8313-847E392D8308}" type="pres">
      <dgm:prSet presAssocID="{F6BD1AD1-CD37-4149-9078-86854D13F07A}" presName="space" presStyleCnt="0"/>
      <dgm:spPr/>
    </dgm:pt>
    <dgm:pt modelId="{CD0F8EBF-46BE-426F-9924-F795FF87BFC4}" type="pres">
      <dgm:prSet presAssocID="{A8A8C703-1D02-486E-A283-9E2BB8BF39C7}" presName="composite" presStyleCnt="0"/>
      <dgm:spPr/>
    </dgm:pt>
    <dgm:pt modelId="{9FD655FB-846C-4E92-8C10-0263867E214E}" type="pres">
      <dgm:prSet presAssocID="{A8A8C703-1D02-486E-A283-9E2BB8BF39C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9EF57E-26E6-4ED8-BE55-13E534368A0A}" type="pres">
      <dgm:prSet presAssocID="{A8A8C703-1D02-486E-A283-9E2BB8BF39C7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4A002AD-B635-4B4E-91E8-8090AF5BEC1E}" type="presOf" srcId="{B5009E6B-3445-4119-8141-172543209C49}" destId="{3DCEC5FF-73F1-4264-A964-D322E38D4387}" srcOrd="0" destOrd="0" presId="urn:microsoft.com/office/officeart/2005/8/layout/hList1"/>
    <dgm:cxn modelId="{496E7801-26D6-4194-A72E-99A85A12EA49}" srcId="{B6067F60-0BED-4D4A-8DDB-44DA04D5C68A}" destId="{AD83C9F1-5AD4-40AD-A0CF-47CAD9660E96}" srcOrd="1" destOrd="0" parTransId="{92B40596-AA1B-443C-ADA1-FB2B6767F66D}" sibTransId="{DB9D701D-91AA-49DA-A8B0-71CCAC33C023}"/>
    <dgm:cxn modelId="{8773B250-EED9-4F6E-88E3-9B4755376E73}" srcId="{A8A8C703-1D02-486E-A283-9E2BB8BF39C7}" destId="{F3A7E66B-67F1-4B1D-82BE-A479938A113B}" srcOrd="1" destOrd="0" parTransId="{564A78A0-2FA4-4EE0-AF70-B8E45D79BB4D}" sibTransId="{2554EA59-972E-4727-9587-A06C3EA876A1}"/>
    <dgm:cxn modelId="{77EDC66E-81EC-4CC1-AB52-FAB26439990E}" type="presOf" srcId="{AD83C9F1-5AD4-40AD-A0CF-47CAD9660E96}" destId="{B8F67F79-FAF3-4082-9B93-F4FE7D6767A5}" srcOrd="0" destOrd="0" presId="urn:microsoft.com/office/officeart/2005/8/layout/hList1"/>
    <dgm:cxn modelId="{16491546-31B7-47D0-A38F-1FEA65CFBD1F}" type="presOf" srcId="{E1C2FE44-24B3-4527-A27E-4E6370173EBD}" destId="{D49EF57E-26E6-4ED8-BE55-13E534368A0A}" srcOrd="0" destOrd="0" presId="urn:microsoft.com/office/officeart/2005/8/layout/hList1"/>
    <dgm:cxn modelId="{07B28DF4-211D-4E16-BD2B-415756291071}" type="presOf" srcId="{B6067F60-0BED-4D4A-8DDB-44DA04D5C68A}" destId="{E6362E88-E7C5-4D97-ADF1-3E5C3AE34587}" srcOrd="0" destOrd="0" presId="urn:microsoft.com/office/officeart/2005/8/layout/hList1"/>
    <dgm:cxn modelId="{BB0C0462-8418-4030-9732-69276AD629C1}" type="presOf" srcId="{66F6527B-E92F-43F8-9E97-1E81FE6ECE3D}" destId="{D49EF57E-26E6-4ED8-BE55-13E534368A0A}" srcOrd="0" destOrd="2" presId="urn:microsoft.com/office/officeart/2005/8/layout/hList1"/>
    <dgm:cxn modelId="{26F3FF79-90C6-4DD2-8B0A-59AA135310AF}" type="presOf" srcId="{F3A7E66B-67F1-4B1D-82BE-A479938A113B}" destId="{D49EF57E-26E6-4ED8-BE55-13E534368A0A}" srcOrd="0" destOrd="1" presId="urn:microsoft.com/office/officeart/2005/8/layout/hList1"/>
    <dgm:cxn modelId="{AAFECB54-2B37-4570-A12E-078028900CC2}" type="presOf" srcId="{B01A4C84-FB17-4DC0-AF91-7284856BEE0D}" destId="{A6F0F673-952A-45B3-A0D7-C786DE834DB8}" srcOrd="0" destOrd="0" presId="urn:microsoft.com/office/officeart/2005/8/layout/hList1"/>
    <dgm:cxn modelId="{6F46F457-CD9F-41B8-B427-6A0E1E695654}" type="presOf" srcId="{5AE78AD8-6C61-478D-954C-85151B663B1B}" destId="{56B8C4BF-9033-4E1B-B5AD-A635960E89D2}" srcOrd="0" destOrd="0" presId="urn:microsoft.com/office/officeart/2005/8/layout/hList1"/>
    <dgm:cxn modelId="{DA845DB3-AE39-4736-8C56-C894FFDA0562}" srcId="{A8A8C703-1D02-486E-A283-9E2BB8BF39C7}" destId="{66F6527B-E92F-43F8-9E97-1E81FE6ECE3D}" srcOrd="2" destOrd="0" parTransId="{4BA8C75D-47B2-42D9-AD1A-B866E717086C}" sibTransId="{B7EB63C0-F91D-4FD8-9E9E-15F6BD2441CE}"/>
    <dgm:cxn modelId="{B628ADCD-2857-4AC7-8B6F-2886C1FEFEB6}" srcId="{AD83C9F1-5AD4-40AD-A0CF-47CAD9660E96}" destId="{762AD071-94F4-4718-B781-A8A289810792}" srcOrd="0" destOrd="0" parTransId="{E2C4926F-6594-4412-AE5E-202F37456B23}" sibTransId="{0C017086-35ED-425C-8F56-59869B37393C}"/>
    <dgm:cxn modelId="{5187AEE2-7F6A-4226-BE9A-BB9E9C0A81F0}" srcId="{B6067F60-0BED-4D4A-8DDB-44DA04D5C68A}" destId="{F1A1B6E2-A624-4E58-82B4-499A17643E31}" srcOrd="0" destOrd="0" parTransId="{AA84A70A-5B29-4E4E-8C88-29A0EA88BE84}" sibTransId="{F5FE2D91-B59A-499C-AC44-03AFF9FAC973}"/>
    <dgm:cxn modelId="{D8EA27A7-9511-4E1D-9F36-B198D18D8A4F}" type="presOf" srcId="{762AD071-94F4-4718-B781-A8A289810792}" destId="{6F8715E3-4D1D-45FA-8020-99580BC58925}" srcOrd="0" destOrd="0" presId="urn:microsoft.com/office/officeart/2005/8/layout/hList1"/>
    <dgm:cxn modelId="{5C22D164-AC9D-4597-8D89-A04A84B1254C}" type="presOf" srcId="{A8A8C703-1D02-486E-A283-9E2BB8BF39C7}" destId="{9FD655FB-846C-4E92-8C10-0263867E214E}" srcOrd="0" destOrd="0" presId="urn:microsoft.com/office/officeart/2005/8/layout/hList1"/>
    <dgm:cxn modelId="{60E23123-0BF3-4D8C-A091-2DCFEBAD4357}" srcId="{B6067F60-0BED-4D4A-8DDB-44DA04D5C68A}" destId="{5AE78AD8-6C61-478D-954C-85151B663B1B}" srcOrd="2" destOrd="0" parTransId="{A76ED2D0-1188-4A8E-AE9F-FAFF95845031}" sibTransId="{F6BD1AD1-CD37-4149-9078-86854D13F07A}"/>
    <dgm:cxn modelId="{2932DB58-5C02-4401-802B-577E2015CC62}" type="presOf" srcId="{F1A1B6E2-A624-4E58-82B4-499A17643E31}" destId="{9557EC23-4811-43C1-A8AF-7227A36B2EEC}" srcOrd="0" destOrd="0" presId="urn:microsoft.com/office/officeart/2005/8/layout/hList1"/>
    <dgm:cxn modelId="{5B683295-A647-4E73-8093-2DC6CD2CE2D2}" srcId="{F1A1B6E2-A624-4E58-82B4-499A17643E31}" destId="{B5009E6B-3445-4119-8141-172543209C49}" srcOrd="0" destOrd="0" parTransId="{14F905D1-3E20-4BA3-B896-2D8E5CFDCE5B}" sibTransId="{2067744A-A8E0-43FA-8720-77BA03C9808B}"/>
    <dgm:cxn modelId="{A44D2D39-13E1-413F-90CE-41FBAAB2DF26}" srcId="{A8A8C703-1D02-486E-A283-9E2BB8BF39C7}" destId="{E1C2FE44-24B3-4527-A27E-4E6370173EBD}" srcOrd="0" destOrd="0" parTransId="{3CA56798-46BB-4A1F-8475-25F9A2D8AA2D}" sibTransId="{D8D33874-1892-4892-940E-ED489517DA63}"/>
    <dgm:cxn modelId="{5C6C10F6-5050-42A1-98EC-676C288FD533}" srcId="{5AE78AD8-6C61-478D-954C-85151B663B1B}" destId="{B01A4C84-FB17-4DC0-AF91-7284856BEE0D}" srcOrd="0" destOrd="0" parTransId="{9E7B19E2-3C05-41D5-8BC5-46AFE03D38D8}" sibTransId="{88E9B092-5306-4551-9C4E-B61BC845944E}"/>
    <dgm:cxn modelId="{5FA63114-569C-4441-9E63-B3CACB10D758}" srcId="{B6067F60-0BED-4D4A-8DDB-44DA04D5C68A}" destId="{A8A8C703-1D02-486E-A283-9E2BB8BF39C7}" srcOrd="3" destOrd="0" parTransId="{B65F18D6-BECC-4427-AD57-62CA870E8A65}" sibTransId="{9D0748F0-427C-4B9F-951D-331AEA8D7FB4}"/>
    <dgm:cxn modelId="{1C8EDC0B-22F8-44A7-9B14-056D7649DB33}" type="presParOf" srcId="{E6362E88-E7C5-4D97-ADF1-3E5C3AE34587}" destId="{1BA36418-9B91-4467-8DD3-4570721F9A36}" srcOrd="0" destOrd="0" presId="urn:microsoft.com/office/officeart/2005/8/layout/hList1"/>
    <dgm:cxn modelId="{DB1FD9FF-3725-45A8-99B3-D71723813100}" type="presParOf" srcId="{1BA36418-9B91-4467-8DD3-4570721F9A36}" destId="{9557EC23-4811-43C1-A8AF-7227A36B2EEC}" srcOrd="0" destOrd="0" presId="urn:microsoft.com/office/officeart/2005/8/layout/hList1"/>
    <dgm:cxn modelId="{D490A2F7-D91E-4FAF-B1F6-5383B16EAA10}" type="presParOf" srcId="{1BA36418-9B91-4467-8DD3-4570721F9A36}" destId="{3DCEC5FF-73F1-4264-A964-D322E38D4387}" srcOrd="1" destOrd="0" presId="urn:microsoft.com/office/officeart/2005/8/layout/hList1"/>
    <dgm:cxn modelId="{1BC46088-34A1-4064-A3C7-3F8EA81AC569}" type="presParOf" srcId="{E6362E88-E7C5-4D97-ADF1-3E5C3AE34587}" destId="{476C1C2B-85CB-466E-B806-0E9BC7A0C497}" srcOrd="1" destOrd="0" presId="urn:microsoft.com/office/officeart/2005/8/layout/hList1"/>
    <dgm:cxn modelId="{5146D51B-F11D-4B98-A3D4-02ADF76DA703}" type="presParOf" srcId="{E6362E88-E7C5-4D97-ADF1-3E5C3AE34587}" destId="{06C96060-4C14-47AE-A069-342658BA9849}" srcOrd="2" destOrd="0" presId="urn:microsoft.com/office/officeart/2005/8/layout/hList1"/>
    <dgm:cxn modelId="{0F095208-927F-4C58-92E2-86F2680F96A2}" type="presParOf" srcId="{06C96060-4C14-47AE-A069-342658BA9849}" destId="{B8F67F79-FAF3-4082-9B93-F4FE7D6767A5}" srcOrd="0" destOrd="0" presId="urn:microsoft.com/office/officeart/2005/8/layout/hList1"/>
    <dgm:cxn modelId="{6E104DD6-75A6-418F-86BB-CE688B0228DE}" type="presParOf" srcId="{06C96060-4C14-47AE-A069-342658BA9849}" destId="{6F8715E3-4D1D-45FA-8020-99580BC58925}" srcOrd="1" destOrd="0" presId="urn:microsoft.com/office/officeart/2005/8/layout/hList1"/>
    <dgm:cxn modelId="{0DCD1517-763C-4820-BBFE-C8EB973DC8AC}" type="presParOf" srcId="{E6362E88-E7C5-4D97-ADF1-3E5C3AE34587}" destId="{6DAC04B4-901C-4E82-A20C-A6418E5BCD38}" srcOrd="3" destOrd="0" presId="urn:microsoft.com/office/officeart/2005/8/layout/hList1"/>
    <dgm:cxn modelId="{0BB8CBEF-98B9-4A3D-83D2-34D104C5B8CE}" type="presParOf" srcId="{E6362E88-E7C5-4D97-ADF1-3E5C3AE34587}" destId="{EDF0CFDE-8478-44B3-8513-26D66F01D0B0}" srcOrd="4" destOrd="0" presId="urn:microsoft.com/office/officeart/2005/8/layout/hList1"/>
    <dgm:cxn modelId="{6B1813FB-7413-4FB3-A592-773791DB681B}" type="presParOf" srcId="{EDF0CFDE-8478-44B3-8513-26D66F01D0B0}" destId="{56B8C4BF-9033-4E1B-B5AD-A635960E89D2}" srcOrd="0" destOrd="0" presId="urn:microsoft.com/office/officeart/2005/8/layout/hList1"/>
    <dgm:cxn modelId="{FB501637-1F66-46B3-8B21-1CDCCDF4ED60}" type="presParOf" srcId="{EDF0CFDE-8478-44B3-8513-26D66F01D0B0}" destId="{A6F0F673-952A-45B3-A0D7-C786DE834DB8}" srcOrd="1" destOrd="0" presId="urn:microsoft.com/office/officeart/2005/8/layout/hList1"/>
    <dgm:cxn modelId="{07678B07-F835-478B-87E8-0F1D1BAF6270}" type="presParOf" srcId="{E6362E88-E7C5-4D97-ADF1-3E5C3AE34587}" destId="{FB100CEE-4463-4293-8313-847E392D8308}" srcOrd="5" destOrd="0" presId="urn:microsoft.com/office/officeart/2005/8/layout/hList1"/>
    <dgm:cxn modelId="{FEFED4EA-13D9-466A-AA9A-107AD9714A6B}" type="presParOf" srcId="{E6362E88-E7C5-4D97-ADF1-3E5C3AE34587}" destId="{CD0F8EBF-46BE-426F-9924-F795FF87BFC4}" srcOrd="6" destOrd="0" presId="urn:microsoft.com/office/officeart/2005/8/layout/hList1"/>
    <dgm:cxn modelId="{36B160E0-F1B3-424A-B0CB-5BEB534036DE}" type="presParOf" srcId="{CD0F8EBF-46BE-426F-9924-F795FF87BFC4}" destId="{9FD655FB-846C-4E92-8C10-0263867E214E}" srcOrd="0" destOrd="0" presId="urn:microsoft.com/office/officeart/2005/8/layout/hList1"/>
    <dgm:cxn modelId="{9A86C4EE-6A97-4C0E-B9AB-E2DC539DF3B6}" type="presParOf" srcId="{CD0F8EBF-46BE-426F-9924-F795FF87BFC4}" destId="{D49EF57E-26E6-4ED8-BE55-13E534368A0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9D547-026C-4AE2-87BF-D4A9CD3E0459}">
      <dsp:nvSpPr>
        <dsp:cNvPr id="0" name=""/>
        <dsp:cNvSpPr/>
      </dsp:nvSpPr>
      <dsp:spPr>
        <a:xfrm>
          <a:off x="0" y="0"/>
          <a:ext cx="7031736" cy="6571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Восстановление значений характеристик грунта по глубине и в плане</a:t>
          </a:r>
          <a:endParaRPr lang="ru-RU" sz="2000" kern="1200" dirty="0"/>
        </a:p>
      </dsp:txBody>
      <dsp:txXfrm>
        <a:off x="32078" y="32078"/>
        <a:ext cx="6967580" cy="592974"/>
      </dsp:txXfrm>
    </dsp:sp>
    <dsp:sp modelId="{F042ECEC-EA47-4F61-8215-692A21384A55}">
      <dsp:nvSpPr>
        <dsp:cNvPr id="0" name=""/>
        <dsp:cNvSpPr/>
      </dsp:nvSpPr>
      <dsp:spPr>
        <a:xfrm>
          <a:off x="0" y="671358"/>
          <a:ext cx="7031736" cy="657130"/>
        </a:xfrm>
        <a:prstGeom prst="roundRect">
          <a:avLst/>
        </a:prstGeom>
        <a:solidFill>
          <a:srgbClr val="C55A1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Определение неравномерной осадки фундамента с учетом статистической неоднородности массива грунта</a:t>
          </a:r>
          <a:endParaRPr lang="ru-RU" sz="2000" kern="1200" dirty="0"/>
        </a:p>
      </dsp:txBody>
      <dsp:txXfrm>
        <a:off x="32078" y="703436"/>
        <a:ext cx="6967580" cy="592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7EC23-4811-43C1-A8AF-7227A36B2EEC}">
      <dsp:nvSpPr>
        <dsp:cNvPr id="0" name=""/>
        <dsp:cNvSpPr/>
      </dsp:nvSpPr>
      <dsp:spPr>
        <a:xfrm>
          <a:off x="3171" y="1751"/>
          <a:ext cx="1297750" cy="691200"/>
        </a:xfrm>
        <a:prstGeom prst="rect">
          <a:avLst/>
        </a:prstGeom>
        <a:solidFill>
          <a:srgbClr val="C55A1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Нагрузка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71" y="1751"/>
        <a:ext cx="1297750" cy="691200"/>
      </dsp:txXfrm>
    </dsp:sp>
    <dsp:sp modelId="{3DCEC5FF-73F1-4264-A964-D322E38D4387}">
      <dsp:nvSpPr>
        <dsp:cNvPr id="0" name=""/>
        <dsp:cNvSpPr/>
      </dsp:nvSpPr>
      <dsp:spPr>
        <a:xfrm>
          <a:off x="0" y="694704"/>
          <a:ext cx="1297750" cy="105408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200 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кН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</a:t>
          </a:r>
          <a:r>
            <a:rPr lang="ru-RU" sz="1800" kern="12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94704"/>
        <a:ext cx="1297750" cy="1054080"/>
      </dsp:txXfrm>
    </dsp:sp>
    <dsp:sp modelId="{B8F67F79-FAF3-4082-9B93-F4FE7D6767A5}">
      <dsp:nvSpPr>
        <dsp:cNvPr id="0" name=""/>
        <dsp:cNvSpPr/>
      </dsp:nvSpPr>
      <dsp:spPr>
        <a:xfrm>
          <a:off x="1574025" y="1751"/>
          <a:ext cx="1297750" cy="691200"/>
        </a:xfrm>
        <a:prstGeom prst="rect">
          <a:avLst/>
        </a:prstGeom>
        <a:solidFill>
          <a:srgbClr val="C55A1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Плита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74025" y="1751"/>
        <a:ext cx="1297750" cy="691200"/>
      </dsp:txXfrm>
    </dsp:sp>
    <dsp:sp modelId="{6F8715E3-4D1D-45FA-8020-99580BC58925}">
      <dsp:nvSpPr>
        <dsp:cNvPr id="0" name=""/>
        <dsp:cNvSpPr/>
      </dsp:nvSpPr>
      <dsp:spPr>
        <a:xfrm>
          <a:off x="1570592" y="694704"/>
          <a:ext cx="1297750" cy="105408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25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x25x1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70592" y="694704"/>
        <a:ext cx="1297750" cy="1054080"/>
      </dsp:txXfrm>
    </dsp:sp>
    <dsp:sp modelId="{56B8C4BF-9033-4E1B-B5AD-A635960E89D2}">
      <dsp:nvSpPr>
        <dsp:cNvPr id="0" name=""/>
        <dsp:cNvSpPr/>
      </dsp:nvSpPr>
      <dsp:spPr>
        <a:xfrm>
          <a:off x="3144879" y="1751"/>
          <a:ext cx="1297750" cy="691200"/>
        </a:xfrm>
        <a:prstGeom prst="rect">
          <a:avLst/>
        </a:prstGeom>
        <a:solidFill>
          <a:srgbClr val="C55A1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Модель грунта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4879" y="1751"/>
        <a:ext cx="1297750" cy="691200"/>
      </dsp:txXfrm>
    </dsp:sp>
    <dsp:sp modelId="{A6F0F673-952A-45B3-A0D7-C786DE834DB8}">
      <dsp:nvSpPr>
        <dsp:cNvPr id="0" name=""/>
        <dsp:cNvSpPr/>
      </dsp:nvSpPr>
      <dsp:spPr>
        <a:xfrm>
          <a:off x="3141446" y="694704"/>
          <a:ext cx="1297750" cy="105408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Linear Elastic</a:t>
          </a:r>
          <a:endParaRPr lang="ru-RU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1446" y="694704"/>
        <a:ext cx="1297750" cy="1054080"/>
      </dsp:txXfrm>
    </dsp:sp>
    <dsp:sp modelId="{9FD655FB-846C-4E92-8C10-0263867E214E}">
      <dsp:nvSpPr>
        <dsp:cNvPr id="0" name=""/>
        <dsp:cNvSpPr/>
      </dsp:nvSpPr>
      <dsp:spPr>
        <a:xfrm>
          <a:off x="4715733" y="1751"/>
          <a:ext cx="1950741" cy="691200"/>
        </a:xfrm>
        <a:prstGeom prst="rect">
          <a:avLst/>
        </a:prstGeom>
        <a:solidFill>
          <a:srgbClr val="C55A1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Разбивка массива грунта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15733" y="1751"/>
        <a:ext cx="1950741" cy="691200"/>
      </dsp:txXfrm>
    </dsp:sp>
    <dsp:sp modelId="{D49EF57E-26E6-4ED8-BE55-13E534368A0A}">
      <dsp:nvSpPr>
        <dsp:cNvPr id="0" name=""/>
        <dsp:cNvSpPr/>
      </dsp:nvSpPr>
      <dsp:spPr>
        <a:xfrm>
          <a:off x="4715733" y="692952"/>
          <a:ext cx="1950741" cy="105408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НС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22 РГЭ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ИГЭ 5а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15733" y="692952"/>
        <a:ext cx="1950741" cy="1054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C3B3-37D4-4865-B88D-3568B4BCE92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E231A-7657-4C58-9BC4-BF3072F540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E231A-7657-4C58-9BC4-BF3072F540A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12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E231A-7657-4C58-9BC4-BF3072F540A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776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E231A-7657-4C58-9BC4-BF3072F540A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83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410B0D-E635-70D3-7397-4942BEA9E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1533864-1E74-5332-3753-08A2CD587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9763584-B627-2876-74AA-06782353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5693-0450-4DCA-AD8A-0A4694DB18FB}" type="datetime1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4B1707A-934D-7A78-857F-63140699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B535D0C-53BA-9BA8-4043-C9AABC71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849-BCE6-48DF-806A-752212547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41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DD9E7A-12FB-54DC-0B72-D07224BD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6CDDE77-335C-FEF4-58E9-CEA787F4D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2EF3B52-2C8F-201B-EDC7-B50513B3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7C0E-B02C-4C83-8689-E14F4951EAE8}" type="datetime1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DCE1AC-86E5-89F7-16C2-28B32AEB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3C41E78-8A4F-4F2E-17A8-C358325C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849-BCE6-48DF-806A-752212547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4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89B258D8-70FC-2872-4AFA-F5BA7EE39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2CE2A63-721D-27A3-5A35-F8FBD7053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AE60D2C-D4C7-EB23-F1B4-6D0CB64E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2FDA-1313-4B6B-9100-30FC43112610}" type="datetime1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924B547-AA33-DCC9-D6F9-657A5AE9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A82590B-A379-F979-9656-53931A9D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849-BCE6-48DF-806A-752212547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21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B0E5FA8-02D1-4550-57E3-0C5001E7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F32AAFB-95B8-7CAB-6F43-F466743D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DC317B6-553F-73B7-8D27-A6959704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E4A7-32E2-4A68-BE96-6C82965768F9}" type="datetime1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3A186A1-04F5-90FE-7C74-7DE40E28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A2BA06F-7E90-92F3-8C3B-6551EAA1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849-BCE6-48DF-806A-752212547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50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A8F8288-1F2C-5889-B264-11F10525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C0C7E5C-474A-53B6-A1FD-C9F6E3D31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ACE551A-93A0-B8BA-61FA-2753C6E3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FA89-1263-4AD4-A25C-78E67BCB5926}" type="datetime1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A938FC1-08A8-41BD-F9B0-27C4DE77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9E2EB3F-07A2-9F11-89DD-F69F1BDC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849-BCE6-48DF-806A-752212547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36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BC124A6-EDF0-70D1-AC6F-38261DAE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AF69788-0406-92B7-3C68-1F3EEC868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CE8879D-49C6-ABAA-5936-979D3ECE4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FBA56AD-444F-5F75-EFAD-B7297556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9828-8027-4FF9-957A-8C024A89DB9E}" type="datetime1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9345EAA-153B-EA77-F07D-CF2C2EA8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38DC3B0-45FA-8B5E-F9B1-9AAE2D57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849-BCE6-48DF-806A-752212547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55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014923-658C-3FC4-AC7D-35338224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BFACC89-CDC2-D3DB-EDFB-56EF9FA27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0FAFA29-A0AA-6D6F-8B27-3E886C1D8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877E966-4438-C5CC-D7F0-F3B284495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1A2CE8EE-9E02-8A6D-1165-7218A52BB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78748A12-0587-36E0-D8B6-50DDF4E9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3869-A9B6-49F1-A00D-F7CCA8734DC7}" type="datetime1">
              <a:rPr lang="ru-RU" smtClean="0"/>
              <a:t>25.10.2024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51079221-862A-82F3-C624-624DB9AC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7D972BE7-CEA6-B111-EA08-EB82A02A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849-BCE6-48DF-806A-752212547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40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F828CA-F1FA-9F22-A700-CB236BD8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085EC58F-1358-ED72-69A1-4B148872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508B-8ECB-461B-A176-5B641AC8D492}" type="datetime1">
              <a:rPr lang="ru-RU" smtClean="0"/>
              <a:t>25.10.2024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00803BE-8D04-CAAE-8B7F-0DEA689E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F2F8EB2D-3DDD-68B0-01D4-81ABC6D3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849-BCE6-48DF-806A-752212547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87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186A5803-231C-8BB6-670D-C7E9876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D4B5-6407-4CEA-978E-DE0DEB8C1256}" type="datetime1">
              <a:rPr lang="ru-RU" smtClean="0"/>
              <a:t>25.10.2024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8383DAC-02A6-C9DA-FAE4-4AC4BE63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BDB79EF-8440-D48C-4DE0-CAB4728D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849-BCE6-48DF-806A-752212547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4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B6DC447-AF42-1546-B05D-B2D8D5D5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0BFB9E3-48D3-1FA8-F702-CD54A3141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DEC3286-292C-923F-73D8-AF0840A24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F2736F2-F337-89CE-9520-5F6C98E9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2233-27F6-4CB0-A260-CB6450C1955D}" type="datetime1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87BC115-1F67-B48B-2B3F-7CE492F0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99AC133-1A4A-174D-6172-9C2D9FAF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849-BCE6-48DF-806A-752212547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50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E821E17-EAF2-8BE7-14E7-6FF7D005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005D0FED-5200-D8DD-F533-85523EA56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FC07903-34DA-C784-B362-72BE26B80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91B72A2-BACD-623C-A85B-26C018F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87DD-E1C3-4104-9A14-1E55187DD5A8}" type="datetime1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759B21D-D4B1-DE51-C03A-8AED6DDE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C808AF4-C094-A065-64E6-FD2AFE03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849-BCE6-48DF-806A-752212547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A1C7D69-D091-6F2A-024F-1FC98DDF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F165795-ADE0-B0EB-6125-0A268BEF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14DB0EC-C45D-1995-5BA6-A9D1D0224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6DF4-D93B-44E8-9DDF-7EB56D2753AE}" type="datetime1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95C78E8-CD98-C579-0ACE-D21A19750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3493775-E4E3-75EC-DA96-238A466D4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8F849-BCE6-48DF-806A-752212547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13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1BBA39D-8183-66F0-0B71-D4C45B46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4832" y="2085756"/>
            <a:ext cx="8833104" cy="1809373"/>
          </a:xfrm>
        </p:spPr>
        <p:txBody>
          <a:bodyPr>
            <a:normAutofit/>
          </a:bodyPr>
          <a:lstStyle/>
          <a:p>
            <a:pPr algn="just"/>
            <a:r>
              <a:rPr lang="ru-RU" sz="3300" b="1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осадки </a:t>
            </a:r>
            <a:r>
              <a:rPr lang="ru-RU" sz="3300" b="1" dirty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фундамента на </a:t>
            </a:r>
            <a:r>
              <a:rPr lang="ru-RU" sz="3300" b="1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модели Кригинга, </a:t>
            </a:r>
            <a:r>
              <a:rPr lang="ru-RU" sz="3300" b="1" dirty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построенной по данным статического зондирования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6DB9D87-42D6-31D2-DE3F-9E020D74E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0" y="5166360"/>
            <a:ext cx="4713345" cy="1476385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НИИОСП им. </a:t>
            </a:r>
            <a:r>
              <a:rPr lang="ru-RU" b="1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Н.М.</a:t>
            </a:r>
            <a:r>
              <a:rPr lang="en-US" b="1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Герсеванова</a:t>
            </a:r>
            <a:endParaRPr lang="ru-RU" b="1" dirty="0" smtClean="0">
              <a:solidFill>
                <a:srgbClr val="A63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Лаборатория 35</a:t>
            </a:r>
          </a:p>
          <a:p>
            <a:pPr algn="l"/>
            <a:r>
              <a:rPr lang="ru-RU" b="1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Бауэр </a:t>
            </a:r>
            <a:r>
              <a:rPr lang="ru-RU" b="1" dirty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А.А. 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8448" y="188640"/>
            <a:ext cx="1286722" cy="919893"/>
          </a:xfrm>
          <a:prstGeom prst="rect">
            <a:avLst/>
          </a:prstGeom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l="5605" r="8748"/>
          <a:stretch/>
        </p:blipFill>
        <p:spPr bwMode="auto">
          <a:xfrm>
            <a:off x="5522457" y="198587"/>
            <a:ext cx="4336364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Прямоугольник 14"/>
          <p:cNvSpPr/>
          <p:nvPr/>
        </p:nvSpPr>
        <p:spPr>
          <a:xfrm>
            <a:off x="11754225" y="0"/>
            <a:ext cx="42859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13295" y="-976783"/>
            <a:ext cx="919892" cy="3290621"/>
          </a:xfrm>
          <a:prstGeom prst="rect">
            <a:avLst/>
          </a:prstGeom>
        </p:spPr>
      </p:pic>
      <p:pic>
        <p:nvPicPr>
          <p:cNvPr id="17" name="Picture 4" descr="Санкт-Петербургский государственный архитектурно-строительный университет ( СПбГАСУ) - отзывы, вакансии, новости, персоналии. Компании  Санкт-Петербурга. Санкт-Петербургский бизнес портал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2" b="5470"/>
          <a:stretch/>
        </p:blipFill>
        <p:spPr bwMode="auto">
          <a:xfrm>
            <a:off x="4136892" y="106001"/>
            <a:ext cx="900000" cy="112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Прямая со стрелкой 17"/>
          <p:cNvCxnSpPr/>
          <p:nvPr/>
        </p:nvCxnSpPr>
        <p:spPr>
          <a:xfrm>
            <a:off x="0" y="1319524"/>
            <a:ext cx="12097344" cy="5165"/>
          </a:xfrm>
          <a:prstGeom prst="straightConnector1">
            <a:avLst/>
          </a:prstGeom>
          <a:ln w="19050" cap="sq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2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5491" t="2888" r="5237" b="2477"/>
          <a:stretch/>
        </p:blipFill>
        <p:spPr>
          <a:xfrm>
            <a:off x="45720" y="1591055"/>
            <a:ext cx="4892040" cy="48554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4862" y="2145446"/>
            <a:ext cx="159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156 секторов</a:t>
            </a:r>
            <a:endParaRPr lang="ru-RU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488" y="2798156"/>
            <a:ext cx="2404544" cy="242625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222" y="2072294"/>
            <a:ext cx="712527" cy="38420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1939" y="1246424"/>
            <a:ext cx="559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Разный модуль деформации в плане</a:t>
            </a:r>
            <a:endParaRPr lang="ru-RU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17070"/>
              </p:ext>
            </p:extLst>
          </p:nvPr>
        </p:nvGraphicFramePr>
        <p:xfrm>
          <a:off x="5987526" y="2330290"/>
          <a:ext cx="4344985" cy="349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537">
                  <a:extLst>
                    <a:ext uri="{9D8B030D-6E8A-4147-A177-3AD203B41FA5}">
                      <a16:colId xmlns:a16="http://schemas.microsoft.com/office/drawing/2014/main" xmlns="" val="1852292222"/>
                    </a:ext>
                  </a:extLst>
                </a:gridCol>
                <a:gridCol w="1248336"/>
                <a:gridCol w="1193112"/>
              </a:tblGrid>
              <a:tr h="558732"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</a:t>
                      </a:r>
                      <a:r>
                        <a:rPr lang="ru-RU" sz="18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грунта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62709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Относ. Разность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e3</a:t>
                      </a:r>
                      <a:endParaRPr lang="ru-RU" sz="1800" b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Разность в результатах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400" b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Известные данные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</a:tr>
              <a:tr h="369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кригинга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11.8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85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Полином 2 степени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11.7</a:t>
                      </a:r>
                      <a:endParaRPr lang="ru-RU" sz="18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14.7</a:t>
                      </a:r>
                      <a:endParaRPr lang="ru-RU" sz="18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420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Геология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7.847</a:t>
                      </a:r>
                      <a:endParaRPr lang="ru-RU" sz="18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2086388"/>
                  </a:ext>
                </a:extLst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1763404" y="1"/>
            <a:ext cx="42859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1277342" y="145158"/>
            <a:ext cx="371231" cy="365125"/>
          </a:xfrm>
          <a:prstGeom prst="ellipse">
            <a:avLst/>
          </a:prstGeom>
          <a:solidFill>
            <a:schemeClr val="bg1"/>
          </a:solidFill>
          <a:ln>
            <a:solidFill>
              <a:srgbClr val="5C1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039A9"/>
              </a:solidFill>
            </a:endParaRPr>
          </a:p>
        </p:txBody>
      </p:sp>
      <p:sp>
        <p:nvSpPr>
          <p:cNvPr id="1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867804" y="145158"/>
            <a:ext cx="2743200" cy="365125"/>
          </a:xfrm>
        </p:spPr>
        <p:txBody>
          <a:bodyPr/>
          <a:lstStyle/>
          <a:p>
            <a:r>
              <a:rPr lang="ru-RU" sz="1600" dirty="0" smtClean="0">
                <a:solidFill>
                  <a:srgbClr val="5C1EA5"/>
                </a:solidFill>
              </a:rPr>
              <a:t>10</a:t>
            </a:r>
            <a:endParaRPr lang="ru-RU" sz="1600" dirty="0">
              <a:solidFill>
                <a:srgbClr val="5C1EA5"/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0" y="620688"/>
            <a:ext cx="12192000" cy="0"/>
          </a:xfrm>
          <a:prstGeom prst="straightConnector1">
            <a:avLst/>
          </a:prstGeom>
          <a:ln w="12700" cap="sq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3"/>
          <p:cNvSpPr>
            <a:spLocks noChangeArrowheads="1"/>
          </p:cNvSpPr>
          <p:nvPr/>
        </p:nvSpPr>
        <p:spPr bwMode="auto">
          <a:xfrm>
            <a:off x="1524000" y="79512"/>
            <a:ext cx="871540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ru-RU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 массива грунта в плане</a:t>
            </a:r>
            <a:endParaRPr lang="ru-RU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ru-RU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ru-RU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en-US" sz="2400" kern="0" dirty="0">
              <a:solidFill>
                <a:schemeClr val="accent2">
                  <a:lumMod val="75000"/>
                </a:schemeClr>
              </a:solidFill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1763404" y="1"/>
            <a:ext cx="42859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5491" t="2888" r="5237" b="2477"/>
          <a:stretch/>
        </p:blipFill>
        <p:spPr>
          <a:xfrm>
            <a:off x="45720" y="1591055"/>
            <a:ext cx="4892040" cy="48554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4862" y="2145446"/>
            <a:ext cx="159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780</a:t>
            </a:r>
            <a:r>
              <a:rPr lang="ru-RU" b="1" dirty="0" smtClean="0"/>
              <a:t> секторов</a:t>
            </a:r>
            <a:endParaRPr lang="ru-RU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488" y="2798156"/>
            <a:ext cx="2404544" cy="242625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222" y="2072294"/>
            <a:ext cx="712527" cy="384205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10641" y="2220538"/>
            <a:ext cx="559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Модуль деформации разный в плане и по глубине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987" y="2222373"/>
            <a:ext cx="790655" cy="392478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2782" y="3161237"/>
            <a:ext cx="6025896" cy="20470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11277342" y="145158"/>
            <a:ext cx="371231" cy="365125"/>
          </a:xfrm>
          <a:prstGeom prst="ellipse">
            <a:avLst/>
          </a:prstGeom>
          <a:solidFill>
            <a:schemeClr val="bg1"/>
          </a:solidFill>
          <a:ln>
            <a:solidFill>
              <a:srgbClr val="5C1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039A9"/>
              </a:solidFill>
            </a:endParaRPr>
          </a:p>
        </p:txBody>
      </p:sp>
      <p:sp>
        <p:nvSpPr>
          <p:cNvPr id="1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867804" y="145158"/>
            <a:ext cx="2743200" cy="365125"/>
          </a:xfrm>
        </p:spPr>
        <p:txBody>
          <a:bodyPr/>
          <a:lstStyle/>
          <a:p>
            <a:r>
              <a:rPr lang="ru-RU" sz="1600" dirty="0" smtClean="0">
                <a:solidFill>
                  <a:srgbClr val="5C1EA5"/>
                </a:solidFill>
              </a:rPr>
              <a:t>11</a:t>
            </a:r>
            <a:endParaRPr lang="ru-RU" sz="1600" dirty="0">
              <a:solidFill>
                <a:srgbClr val="5C1EA5"/>
              </a:solidFill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0" y="620688"/>
            <a:ext cx="12192000" cy="0"/>
          </a:xfrm>
          <a:prstGeom prst="straightConnector1">
            <a:avLst/>
          </a:prstGeom>
          <a:ln w="12700" cap="sq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3"/>
          <p:cNvSpPr>
            <a:spLocks noChangeArrowheads="1"/>
          </p:cNvSpPr>
          <p:nvPr/>
        </p:nvSpPr>
        <p:spPr bwMode="auto">
          <a:xfrm>
            <a:off x="1524000" y="79512"/>
            <a:ext cx="871540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ru-RU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 массива грунта в плане и по глубине</a:t>
            </a:r>
            <a:endParaRPr lang="ru-RU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ru-RU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ru-RU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en-US" sz="2400" kern="0" dirty="0">
              <a:solidFill>
                <a:schemeClr val="accent2">
                  <a:lumMod val="75000"/>
                </a:schemeClr>
              </a:solidFill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1763404" y="1"/>
            <a:ext cx="42859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1277342" y="145158"/>
            <a:ext cx="371231" cy="365125"/>
          </a:xfrm>
          <a:prstGeom prst="ellipse">
            <a:avLst/>
          </a:prstGeom>
          <a:solidFill>
            <a:schemeClr val="bg1"/>
          </a:solidFill>
          <a:ln>
            <a:solidFill>
              <a:srgbClr val="5C1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039A9"/>
              </a:solidFill>
            </a:endParaRPr>
          </a:p>
        </p:txBody>
      </p:sp>
      <p:sp>
        <p:nvSpPr>
          <p:cNvPr id="1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867804" y="145158"/>
            <a:ext cx="2743200" cy="365125"/>
          </a:xfrm>
        </p:spPr>
        <p:txBody>
          <a:bodyPr/>
          <a:lstStyle/>
          <a:p>
            <a:r>
              <a:rPr lang="ru-RU" sz="1600" dirty="0" smtClean="0">
                <a:solidFill>
                  <a:srgbClr val="5C1EA5"/>
                </a:solidFill>
              </a:rPr>
              <a:t>12</a:t>
            </a:r>
            <a:endParaRPr lang="ru-RU" sz="1600" dirty="0">
              <a:solidFill>
                <a:srgbClr val="5C1EA5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0" y="620688"/>
            <a:ext cx="12192000" cy="0"/>
          </a:xfrm>
          <a:prstGeom prst="straightConnector1">
            <a:avLst/>
          </a:prstGeom>
          <a:ln w="12700" cap="sq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3"/>
          <p:cNvSpPr>
            <a:spLocks noChangeArrowheads="1"/>
          </p:cNvSpPr>
          <p:nvPr/>
        </p:nvSpPr>
        <p:spPr bwMode="auto">
          <a:xfrm>
            <a:off x="1524000" y="79512"/>
            <a:ext cx="871540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ru-RU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 массива грунта в плане и по глубине</a:t>
            </a:r>
            <a:endParaRPr lang="ru-RU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ru-RU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ru-RU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en-US" sz="2400" kern="0" dirty="0">
              <a:solidFill>
                <a:schemeClr val="accent2">
                  <a:lumMod val="75000"/>
                </a:schemeClr>
              </a:solidFill>
              <a:latin typeface="+mn-lt"/>
              <a:cs typeface="Calibri" pitchFamily="34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75673"/>
              </p:ext>
            </p:extLst>
          </p:nvPr>
        </p:nvGraphicFramePr>
        <p:xfrm>
          <a:off x="4851423" y="2464595"/>
          <a:ext cx="7171971" cy="376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100">
                  <a:extLst>
                    <a:ext uri="{9D8B030D-6E8A-4147-A177-3AD203B41FA5}">
                      <a16:colId xmlns:a16="http://schemas.microsoft.com/office/drawing/2014/main" xmlns="" val="1852292222"/>
                    </a:ext>
                  </a:extLst>
                </a:gridCol>
                <a:gridCol w="1256861"/>
                <a:gridCol w="1290155">
                  <a:extLst>
                    <a:ext uri="{9D8B030D-6E8A-4147-A177-3AD203B41FA5}">
                      <a16:colId xmlns:a16="http://schemas.microsoft.com/office/drawing/2014/main" xmlns="" val="2293288146"/>
                    </a:ext>
                  </a:extLst>
                </a:gridCol>
                <a:gridCol w="931837"/>
                <a:gridCol w="1264026"/>
                <a:gridCol w="892992"/>
              </a:tblGrid>
              <a:tr h="558732"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</a:t>
                      </a:r>
                      <a:r>
                        <a:rPr lang="ru-RU" sz="18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грунта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известных данных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Осадка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Относ.</a:t>
                      </a:r>
                      <a:r>
                        <a:rPr lang="ru-RU" sz="18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разность</a:t>
                      </a:r>
                      <a:endParaRPr lang="ru-RU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62709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Макс.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Отличие, </a:t>
                      </a: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800" b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Макс.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ru-RU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</a:t>
                      </a:r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e3</a:t>
                      </a:r>
                      <a:endParaRPr lang="ru-RU" sz="1800" b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Отличие</a:t>
                      </a:r>
                      <a:r>
                        <a:rPr lang="ru-RU" sz="18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400" b="0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Известные данные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.965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</a:tr>
              <a:tr h="369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кригинга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</a:t>
                      </a: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мм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9.836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85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Полином 2 степени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</a:t>
                      </a:r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9.842</a:t>
                      </a:r>
                      <a:endParaRPr lang="ru-RU" sz="18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420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Геология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 мм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-14.6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7.847</a:t>
                      </a:r>
                      <a:endParaRPr lang="ru-RU" sz="18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-18.8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2086388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" y="2759697"/>
            <a:ext cx="3694688" cy="31473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182" y="2039926"/>
            <a:ext cx="799410" cy="459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5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1763404" y="1"/>
            <a:ext cx="42859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" y="1900528"/>
            <a:ext cx="4961538" cy="46002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361" y="2322576"/>
            <a:ext cx="6994736" cy="3685032"/>
          </a:xfrm>
          <a:prstGeom prst="rect">
            <a:avLst/>
          </a:prstGeom>
        </p:spPr>
      </p:pic>
      <p:sp>
        <p:nvSpPr>
          <p:cNvPr id="13" name="Овал 12"/>
          <p:cNvSpPr/>
          <p:nvPr/>
        </p:nvSpPr>
        <p:spPr>
          <a:xfrm>
            <a:off x="11277342" y="145158"/>
            <a:ext cx="371231" cy="365125"/>
          </a:xfrm>
          <a:prstGeom prst="ellipse">
            <a:avLst/>
          </a:prstGeom>
          <a:solidFill>
            <a:schemeClr val="bg1"/>
          </a:solidFill>
          <a:ln>
            <a:solidFill>
              <a:srgbClr val="5C1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039A9"/>
              </a:solidFill>
            </a:endParaRPr>
          </a:p>
        </p:txBody>
      </p:sp>
      <p:sp>
        <p:nvSpPr>
          <p:cNvPr id="1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867804" y="145158"/>
            <a:ext cx="2743200" cy="365125"/>
          </a:xfrm>
        </p:spPr>
        <p:txBody>
          <a:bodyPr/>
          <a:lstStyle/>
          <a:p>
            <a:r>
              <a:rPr lang="ru-RU" sz="1600" dirty="0" smtClean="0">
                <a:solidFill>
                  <a:srgbClr val="5C1EA5"/>
                </a:solidFill>
              </a:rPr>
              <a:t>13</a:t>
            </a:r>
            <a:endParaRPr lang="ru-RU" sz="1600" dirty="0">
              <a:solidFill>
                <a:srgbClr val="5C1EA5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0" y="620688"/>
            <a:ext cx="12192000" cy="0"/>
          </a:xfrm>
          <a:prstGeom prst="straightConnector1">
            <a:avLst/>
          </a:prstGeom>
          <a:ln w="12700" cap="sq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3"/>
          <p:cNvSpPr>
            <a:spLocks noChangeArrowheads="1"/>
          </p:cNvSpPr>
          <p:nvPr/>
        </p:nvSpPr>
        <p:spPr bwMode="auto">
          <a:xfrm>
            <a:off x="1524000" y="79512"/>
            <a:ext cx="87154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ru-RU" sz="2400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Оптимальное число известных </a:t>
            </a:r>
            <a:r>
              <a:rPr lang="ru-RU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 характеристики </a:t>
            </a:r>
            <a:r>
              <a:rPr lang="ru-RU" sz="2400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грунта</a:t>
            </a:r>
          </a:p>
          <a:p>
            <a:pPr lvl="0" algn="ctr"/>
            <a:endParaRPr lang="ru-RU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en-US" sz="2400" kern="0" dirty="0">
              <a:solidFill>
                <a:schemeClr val="accent2">
                  <a:lumMod val="75000"/>
                </a:schemeClr>
              </a:solidFill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7164688" y="2427520"/>
            <a:ext cx="4420010" cy="2237360"/>
          </a:xfrm>
          <a:prstGeom prst="round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69527" y="2377215"/>
            <a:ext cx="6807993" cy="4480785"/>
          </a:xfrm>
          <a:prstGeom prst="round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" y="1319524"/>
            <a:ext cx="117542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 sz="1400"/>
            </a:pPr>
            <a:r>
              <a:rPr lang="ru-RU" sz="2200" dirty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докладе рассмотрен вопрос определения неравномерной осадки в плане с учетом  статистической неоднородности основания, а также восстановления значений характеристик грунта с глубиной.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8448" y="188640"/>
            <a:ext cx="1286722" cy="919893"/>
          </a:xfrm>
          <a:prstGeom prst="rect">
            <a:avLst/>
          </a:prstGeom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l="5605" r="8748"/>
          <a:stretch/>
        </p:blipFill>
        <p:spPr bwMode="auto">
          <a:xfrm>
            <a:off x="5522457" y="198587"/>
            <a:ext cx="4336364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11754225" y="0"/>
            <a:ext cx="42859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13295" y="-976783"/>
            <a:ext cx="919892" cy="3290621"/>
          </a:xfrm>
          <a:prstGeom prst="rect">
            <a:avLst/>
          </a:prstGeom>
        </p:spPr>
      </p:pic>
      <p:pic>
        <p:nvPicPr>
          <p:cNvPr id="12" name="Picture 4" descr="Санкт-Петербургский государственный архитектурно-строительный университет ( СПбГАСУ) - отзывы, вакансии, новости, персоналии. Компании  Санкт-Петербурга. Санкт-Петербургский бизнес портал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2" b="5470"/>
          <a:stretch/>
        </p:blipFill>
        <p:spPr bwMode="auto">
          <a:xfrm>
            <a:off x="4136892" y="106001"/>
            <a:ext cx="900000" cy="112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>
            <a:off x="0" y="1319524"/>
            <a:ext cx="12097344" cy="5165"/>
          </a:xfrm>
          <a:prstGeom prst="straightConnector1">
            <a:avLst/>
          </a:prstGeom>
          <a:ln w="19050" cap="sq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9527" y="2406035"/>
            <a:ext cx="669651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400"/>
            </a:pP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результатам исследований получено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 sz="1400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оценки значений характеристики грунта по глубине наиболее подходящей оценочной моделью является модель на основе кригинга, при этом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осадка фундамента увеличивается на 20%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сравнению с результатами расчетов выполненных в соответствии с ИГИ.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 sz="1400"/>
            </a:pP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Неравномерная деформация фундамента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рассчитанная с учетом статистической неоднородности в плане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увеличивается до 23%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 sz="1400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Оптимальное число известных значений характеристики грунта для построения интерполяционной модели грунта в плане является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4 до 5 точек на 145 м</a:t>
            </a:r>
            <a:r>
              <a:rPr lang="ru-RU" sz="20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320640" y="2418111"/>
            <a:ext cx="41485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 sz="1400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Рекомендуется выполнять расчеты фундамента с учетом статистической неоднородности в плане и по глубине разбивая массив грунта на РГЭ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с помощью интерполяционной модели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Кригинга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921" y="4730622"/>
            <a:ext cx="2068103" cy="206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CB93508B-EEB7-52E3-2D1F-61B7901C896C}"/>
              </a:ext>
            </a:extLst>
          </p:cNvPr>
          <p:cNvCxnSpPr/>
          <p:nvPr/>
        </p:nvCxnSpPr>
        <p:spPr>
          <a:xfrm>
            <a:off x="971129" y="5420239"/>
            <a:ext cx="42263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1763404" y="1"/>
            <a:ext cx="42859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3"/>
          <p:cNvSpPr>
            <a:spLocks noChangeArrowheads="1"/>
          </p:cNvSpPr>
          <p:nvPr/>
        </p:nvSpPr>
        <p:spPr bwMode="auto">
          <a:xfrm>
            <a:off x="1524000" y="79512"/>
            <a:ext cx="8715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ru-RU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en-US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0" y="620688"/>
            <a:ext cx="12192000" cy="0"/>
          </a:xfrm>
          <a:prstGeom prst="straightConnector1">
            <a:avLst/>
          </a:prstGeom>
          <a:ln w="12700" cap="sq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11277342" y="127782"/>
            <a:ext cx="371231" cy="365125"/>
          </a:xfrm>
          <a:prstGeom prst="ellipse">
            <a:avLst/>
          </a:prstGeom>
          <a:solidFill>
            <a:schemeClr val="bg1"/>
          </a:solidFill>
          <a:ln>
            <a:solidFill>
              <a:srgbClr val="5C1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039A9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854207931"/>
              </p:ext>
            </p:extLst>
          </p:nvPr>
        </p:nvGraphicFramePr>
        <p:xfrm>
          <a:off x="2580132" y="1161864"/>
          <a:ext cx="7031736" cy="1328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867804" y="127782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rgbClr val="5C1EA5"/>
                </a:solidFill>
              </a:rPr>
              <a:t>2</a:t>
            </a:r>
            <a:endParaRPr lang="ru-RU" sz="1600" dirty="0">
              <a:solidFill>
                <a:srgbClr val="5C1EA5"/>
              </a:solidFill>
            </a:endParaRPr>
          </a:p>
        </p:txBody>
      </p:sp>
      <p:sp>
        <p:nvSpPr>
          <p:cNvPr id="10" name="Прямоугольник 3"/>
          <p:cNvSpPr>
            <a:spLocks noChangeArrowheads="1"/>
          </p:cNvSpPr>
          <p:nvPr/>
        </p:nvSpPr>
        <p:spPr bwMode="auto">
          <a:xfrm>
            <a:off x="1524000" y="2789631"/>
            <a:ext cx="8715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ru-RU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</a:t>
            </a:r>
            <a:endParaRPr lang="en-US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0" y="3330807"/>
            <a:ext cx="12192000" cy="0"/>
          </a:xfrm>
          <a:prstGeom prst="straightConnector1">
            <a:avLst/>
          </a:prstGeom>
          <a:ln w="12700" cap="sq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2772" y="3573578"/>
            <a:ext cx="1116580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Два случая восстановления значений характеристик грунта (интерполяция и экстраполяция)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лучших оценочных моделей по различным метриках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значений характеристик грунта в плане с помощью различных оценочных </a:t>
            </a:r>
            <a:r>
              <a:rPr lang="ru-RU" sz="2000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моделей в ПК </a:t>
            </a:r>
            <a:r>
              <a:rPr lang="en-US" sz="2000" dirty="0" err="1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Plaxis</a:t>
            </a:r>
            <a:r>
              <a:rPr lang="en-US" sz="2000" dirty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 smtClean="0">
              <a:solidFill>
                <a:srgbClr val="A63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000" dirty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разбиением</a:t>
            </a:r>
            <a:r>
              <a:rPr lang="ru-RU" sz="2000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массива грунта по </a:t>
            </a:r>
            <a:r>
              <a:rPr lang="ru-RU" sz="2000" dirty="0" err="1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глубинеопределение</a:t>
            </a:r>
            <a:r>
              <a:rPr lang="ru-RU" sz="2000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осадки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разбиением </a:t>
            </a:r>
            <a:r>
              <a:rPr lang="ru-RU" sz="2000" dirty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 грунта </a:t>
            </a:r>
            <a:r>
              <a:rPr lang="ru-RU" sz="2000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плане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000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разбиением </a:t>
            </a:r>
            <a:r>
              <a:rPr lang="ru-RU" sz="2000" dirty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 грунта </a:t>
            </a:r>
            <a:r>
              <a:rPr lang="ru-RU" sz="2000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плане и по глубине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еравномерной деформации по результатам различных моделей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Оптимальное число </a:t>
            </a:r>
            <a:r>
              <a:rPr lang="ru-RU" sz="2000" dirty="0">
                <a:solidFill>
                  <a:srgbClr val="A63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известных значений грунта для построения оценочной статистической модели</a:t>
            </a:r>
          </a:p>
          <a:p>
            <a:endParaRPr lang="ru-RU" dirty="0" smtClean="0"/>
          </a:p>
          <a:p>
            <a:pPr lvl="2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48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A6DB9D87-42D6-31D2-DE3F-9E020D74E1C5}"/>
              </a:ext>
            </a:extLst>
          </p:cNvPr>
          <p:cNvSpPr txBox="1">
            <a:spLocks/>
          </p:cNvSpPr>
          <p:nvPr/>
        </p:nvSpPr>
        <p:spPr>
          <a:xfrm>
            <a:off x="6676617" y="2513918"/>
            <a:ext cx="4783878" cy="466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объекта: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5C1E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Жилой дом</a:t>
            </a:r>
            <a:r>
              <a:rPr lang="en-US" sz="2000" dirty="0" smtClean="0">
                <a:solidFill>
                  <a:srgbClr val="5C1E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5C1E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габаритами 25.2</a:t>
            </a:r>
            <a:r>
              <a:rPr lang="en-US" sz="2000" dirty="0" smtClean="0">
                <a:solidFill>
                  <a:srgbClr val="5C1E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US" sz="2000" dirty="0">
                <a:solidFill>
                  <a:srgbClr val="5C1E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000" dirty="0" smtClean="0">
                <a:solidFill>
                  <a:srgbClr val="5C1E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5C1E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000" dirty="0" smtClean="0">
                <a:solidFill>
                  <a:srgbClr val="5C1E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</a:t>
            </a:r>
          </a:p>
          <a:p>
            <a:pPr marL="0" indent="0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Выполненный объем работ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5C1E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 точек </a:t>
            </a:r>
            <a:r>
              <a:rPr lang="ru-RU" sz="2000" dirty="0">
                <a:solidFill>
                  <a:srgbClr val="5C1E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стат. </a:t>
            </a:r>
            <a:r>
              <a:rPr lang="ru-RU" sz="2000" dirty="0" smtClean="0">
                <a:solidFill>
                  <a:srgbClr val="5C1E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зондирования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5C1E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разведочные скважины</a:t>
            </a:r>
          </a:p>
          <a:p>
            <a:endParaRPr lang="ru-RU" sz="2000" b="1" dirty="0" smtClean="0">
              <a:solidFill>
                <a:srgbClr val="5C1EA5"/>
              </a:solidFill>
              <a:latin typeface="Vida 33 Pro" panose="02000803000000020004" pitchFamily="2" charset="0"/>
            </a:endParaRPr>
          </a:p>
          <a:p>
            <a:endParaRPr lang="ru-RU" sz="1800" dirty="0">
              <a:latin typeface="Vida 33 Pro" panose="02000803000000020004" pitchFamily="2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4" y="1750860"/>
            <a:ext cx="5387591" cy="4302960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11763404" y="1"/>
            <a:ext cx="42859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3"/>
          <p:cNvSpPr>
            <a:spLocks noChangeArrowheads="1"/>
          </p:cNvSpPr>
          <p:nvPr/>
        </p:nvSpPr>
        <p:spPr bwMode="auto">
          <a:xfrm>
            <a:off x="1524000" y="79512"/>
            <a:ext cx="8715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ru-RU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Площадка изысканий</a:t>
            </a:r>
            <a:endParaRPr lang="en-US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0" y="620688"/>
            <a:ext cx="12192000" cy="0"/>
          </a:xfrm>
          <a:prstGeom prst="straightConnector1">
            <a:avLst/>
          </a:prstGeom>
          <a:ln w="12700" cap="sq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1277342" y="127782"/>
            <a:ext cx="371231" cy="365125"/>
          </a:xfrm>
          <a:prstGeom prst="ellipse">
            <a:avLst/>
          </a:prstGeom>
          <a:solidFill>
            <a:schemeClr val="bg1"/>
          </a:solidFill>
          <a:ln>
            <a:solidFill>
              <a:srgbClr val="5C1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039A9"/>
              </a:solidFill>
            </a:endParaRPr>
          </a:p>
        </p:txBody>
      </p:sp>
      <p:sp>
        <p:nvSpPr>
          <p:cNvPr id="2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867804" y="127782"/>
            <a:ext cx="2743200" cy="365125"/>
          </a:xfrm>
        </p:spPr>
        <p:txBody>
          <a:bodyPr/>
          <a:lstStyle/>
          <a:p>
            <a:r>
              <a:rPr lang="en-US" sz="1600" dirty="0" smtClean="0">
                <a:solidFill>
                  <a:srgbClr val="5C1EA5"/>
                </a:solidFill>
              </a:rPr>
              <a:t>3</a:t>
            </a:r>
            <a:endParaRPr lang="ru-RU" sz="1600" dirty="0">
              <a:solidFill>
                <a:srgbClr val="5C1E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5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1763404" y="1"/>
            <a:ext cx="42859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396" y="1850632"/>
            <a:ext cx="826947" cy="437236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3" y="1695583"/>
            <a:ext cx="1707539" cy="4527417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190" y="1587835"/>
            <a:ext cx="2325984" cy="4891087"/>
          </a:xfrm>
          <a:prstGeom prst="rect">
            <a:avLst/>
          </a:prstGeom>
        </p:spPr>
      </p:pic>
      <p:sp>
        <p:nvSpPr>
          <p:cNvPr id="31" name="Прямоугольник 30"/>
          <p:cNvSpPr/>
          <p:nvPr/>
        </p:nvSpPr>
        <p:spPr>
          <a:xfrm>
            <a:off x="879115" y="2501900"/>
            <a:ext cx="3094905" cy="2578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798" y="1674985"/>
            <a:ext cx="2165700" cy="4942804"/>
          </a:xfrm>
          <a:prstGeom prst="rect">
            <a:avLst/>
          </a:prstGeom>
        </p:spPr>
      </p:pic>
      <p:sp>
        <p:nvSpPr>
          <p:cNvPr id="33" name="Прямоугольник 32"/>
          <p:cNvSpPr/>
          <p:nvPr/>
        </p:nvSpPr>
        <p:spPr>
          <a:xfrm>
            <a:off x="4298950" y="2603499"/>
            <a:ext cx="2901138" cy="2863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72996"/>
              </p:ext>
            </p:extLst>
          </p:nvPr>
        </p:nvGraphicFramePr>
        <p:xfrm>
          <a:off x="7250642" y="2201653"/>
          <a:ext cx="4826828" cy="3663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3759">
                  <a:extLst>
                    <a:ext uri="{9D8B030D-6E8A-4147-A177-3AD203B41FA5}">
                      <a16:colId xmlns:a16="http://schemas.microsoft.com/office/drawing/2014/main" xmlns="" val="2344566787"/>
                    </a:ext>
                  </a:extLst>
                </a:gridCol>
                <a:gridCol w="751601">
                  <a:extLst>
                    <a:ext uri="{9D8B030D-6E8A-4147-A177-3AD203B41FA5}">
                      <a16:colId xmlns:a16="http://schemas.microsoft.com/office/drawing/2014/main" xmlns="" val="1049962579"/>
                    </a:ext>
                  </a:extLst>
                </a:gridCol>
                <a:gridCol w="770367">
                  <a:extLst>
                    <a:ext uri="{9D8B030D-6E8A-4147-A177-3AD203B41FA5}">
                      <a16:colId xmlns:a16="http://schemas.microsoft.com/office/drawing/2014/main" xmlns="" val="268489545"/>
                    </a:ext>
                  </a:extLst>
                </a:gridCol>
                <a:gridCol w="770367">
                  <a:extLst>
                    <a:ext uri="{9D8B030D-6E8A-4147-A177-3AD203B41FA5}">
                      <a16:colId xmlns:a16="http://schemas.microsoft.com/office/drawing/2014/main" xmlns="" val="89131545"/>
                    </a:ext>
                  </a:extLst>
                </a:gridCol>
                <a:gridCol w="770367">
                  <a:extLst>
                    <a:ext uri="{9D8B030D-6E8A-4147-A177-3AD203B41FA5}">
                      <a16:colId xmlns:a16="http://schemas.microsoft.com/office/drawing/2014/main" xmlns="" val="2601331440"/>
                    </a:ext>
                  </a:extLst>
                </a:gridCol>
                <a:gridCol w="770367">
                  <a:extLst>
                    <a:ext uri="{9D8B030D-6E8A-4147-A177-3AD203B41FA5}">
                      <a16:colId xmlns:a16="http://schemas.microsoft.com/office/drawing/2014/main" xmlns="" val="4016936101"/>
                    </a:ext>
                  </a:extLst>
                </a:gridCol>
              </a:tblGrid>
              <a:tr h="278844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ИГЭ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(</a:t>
                      </a: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г/см2)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(</a:t>
                      </a: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МПа)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Мощность </a:t>
                      </a: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(м)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7030972"/>
                  </a:ext>
                </a:extLst>
              </a:tr>
              <a:tr h="278844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extLst>
                  <a:ext uri="{0D108BD9-81ED-4DB2-BD59-A6C34878D82A}">
                    <a16:rowId xmlns:a16="http://schemas.microsoft.com/office/drawing/2014/main" xmlns="" val="1752207041"/>
                  </a:ext>
                </a:extLst>
              </a:tr>
              <a:tr h="2788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НС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насыпь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extLst>
                  <a:ext uri="{0D108BD9-81ED-4DB2-BD59-A6C34878D82A}">
                    <a16:rowId xmlns:a16="http://schemas.microsoft.com/office/drawing/2014/main" xmlns="" val="1964605734"/>
                  </a:ext>
                </a:extLst>
              </a:tr>
              <a:tr h="4063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сугл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полутв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1,81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1350435"/>
                  </a:ext>
                </a:extLst>
              </a:tr>
              <a:tr h="4063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3б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сугл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тугопласт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5430634"/>
                  </a:ext>
                </a:extLst>
              </a:tr>
              <a:tr h="2788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3в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сугл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мягк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5533744"/>
                  </a:ext>
                </a:extLst>
              </a:tr>
              <a:tr h="4063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5а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песок рыхлый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extLst>
                  <a:ext uri="{0D108BD9-81ED-4DB2-BD59-A6C34878D82A}">
                    <a16:rowId xmlns:a16="http://schemas.microsoft.com/office/drawing/2014/main" xmlns="" val="3857953502"/>
                  </a:ext>
                </a:extLst>
              </a:tr>
              <a:tr h="4063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5ап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песок плотный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extLst>
                  <a:ext uri="{0D108BD9-81ED-4DB2-BD59-A6C34878D82A}">
                    <a16:rowId xmlns:a16="http://schemas.microsoft.com/office/drawing/2014/main" xmlns="" val="1455364331"/>
                  </a:ext>
                </a:extLst>
              </a:tr>
              <a:tr h="27884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известняк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3" marR="8873" marT="8873" marB="0" anchor="ctr"/>
                </a:tc>
                <a:extLst>
                  <a:ext uri="{0D108BD9-81ED-4DB2-BD59-A6C34878D82A}">
                    <a16:rowId xmlns:a16="http://schemas.microsoft.com/office/drawing/2014/main" xmlns="" val="4007619716"/>
                  </a:ext>
                </a:extLst>
              </a:tr>
            </a:tbl>
          </a:graphicData>
        </a:graphic>
      </p:graphicFrame>
      <p:sp>
        <p:nvSpPr>
          <p:cNvPr id="16" name="Прямоугольник 3"/>
          <p:cNvSpPr>
            <a:spLocks noChangeArrowheads="1"/>
          </p:cNvSpPr>
          <p:nvPr/>
        </p:nvSpPr>
        <p:spPr bwMode="auto">
          <a:xfrm>
            <a:off x="1524000" y="79512"/>
            <a:ext cx="87154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ru-RU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Исследуемый </a:t>
            </a:r>
            <a:r>
              <a:rPr lang="ru-RU" sz="2400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ИГЭ</a:t>
            </a:r>
          </a:p>
          <a:p>
            <a:pPr lvl="0" algn="ctr"/>
            <a:endParaRPr lang="en-US" sz="2400" kern="0" dirty="0">
              <a:solidFill>
                <a:schemeClr val="accent2">
                  <a:lumMod val="75000"/>
                </a:schemeClr>
              </a:solidFill>
              <a:latin typeface="+mn-lt"/>
              <a:cs typeface="Calibri" pitchFamily="34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0" y="620688"/>
            <a:ext cx="12192000" cy="0"/>
          </a:xfrm>
          <a:prstGeom prst="straightConnector1">
            <a:avLst/>
          </a:prstGeom>
          <a:ln w="12700" cap="sq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11277342" y="127782"/>
            <a:ext cx="371231" cy="365125"/>
          </a:xfrm>
          <a:prstGeom prst="ellipse">
            <a:avLst/>
          </a:prstGeom>
          <a:solidFill>
            <a:schemeClr val="bg1"/>
          </a:solidFill>
          <a:ln>
            <a:solidFill>
              <a:srgbClr val="5C1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039A9"/>
              </a:solidFill>
            </a:endParaRPr>
          </a:p>
        </p:txBody>
      </p:sp>
      <p:sp>
        <p:nvSpPr>
          <p:cNvPr id="1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867804" y="127782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rgbClr val="5C1EA5"/>
                </a:solidFill>
              </a:rPr>
              <a:t>4</a:t>
            </a:r>
            <a:endParaRPr lang="ru-RU" sz="1600" dirty="0">
              <a:solidFill>
                <a:srgbClr val="5C1E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539496" y="1646145"/>
            <a:ext cx="6931152" cy="2275251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39496" y="3967394"/>
            <a:ext cx="6931152" cy="2405974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37" y="1712951"/>
            <a:ext cx="5339727" cy="2137291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11277342" y="145158"/>
            <a:ext cx="371231" cy="365125"/>
          </a:xfrm>
          <a:prstGeom prst="ellipse">
            <a:avLst/>
          </a:prstGeom>
          <a:solidFill>
            <a:schemeClr val="bg1"/>
          </a:solidFill>
          <a:ln>
            <a:solidFill>
              <a:srgbClr val="5C1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039A9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867804" y="145158"/>
            <a:ext cx="2743200" cy="365125"/>
          </a:xfrm>
        </p:spPr>
        <p:txBody>
          <a:bodyPr/>
          <a:lstStyle/>
          <a:p>
            <a:fld id="{55F8F849-BCE6-48DF-806A-7522125470C0}" type="slidenum">
              <a:rPr lang="ru-RU" sz="1600" smtClean="0">
                <a:solidFill>
                  <a:srgbClr val="5C1EA5"/>
                </a:solidFill>
              </a:rPr>
              <a:t>5</a:t>
            </a:fld>
            <a:endParaRPr lang="ru-RU" sz="1600" dirty="0">
              <a:solidFill>
                <a:srgbClr val="5C1EA5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336" y="4070770"/>
            <a:ext cx="5339727" cy="21718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776" y="1719857"/>
            <a:ext cx="666894" cy="457299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8100" y="1393825"/>
            <a:ext cx="2298700" cy="4848820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8222347" y="2413000"/>
            <a:ext cx="2953653" cy="2914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994033" y="2505456"/>
            <a:ext cx="530352" cy="4915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Овал 19"/>
          <p:cNvSpPr/>
          <p:nvPr/>
        </p:nvSpPr>
        <p:spPr>
          <a:xfrm>
            <a:off x="994032" y="4924584"/>
            <a:ext cx="530352" cy="4915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763404" y="1"/>
            <a:ext cx="42859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3"/>
          <p:cNvSpPr>
            <a:spLocks noChangeArrowheads="1"/>
          </p:cNvSpPr>
          <p:nvPr/>
        </p:nvSpPr>
        <p:spPr bwMode="auto">
          <a:xfrm>
            <a:off x="1524000" y="79512"/>
            <a:ext cx="87154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ru-RU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sz="2400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 в скважине</a:t>
            </a:r>
          </a:p>
          <a:p>
            <a:pPr lvl="0" algn="ctr"/>
            <a:endParaRPr lang="ru-RU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en-US" sz="2400" kern="0" dirty="0">
              <a:solidFill>
                <a:schemeClr val="accent2">
                  <a:lumMod val="75000"/>
                </a:schemeClr>
              </a:solidFill>
              <a:latin typeface="+mn-lt"/>
              <a:cs typeface="Calibri" pitchFamily="34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0" y="620688"/>
            <a:ext cx="12192000" cy="0"/>
          </a:xfrm>
          <a:prstGeom prst="straightConnector1">
            <a:avLst/>
          </a:prstGeom>
          <a:ln w="12700" cap="sq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5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1763404" y="1"/>
            <a:ext cx="42859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74904" y="1453896"/>
            <a:ext cx="6894576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122385" y="2058563"/>
            <a:ext cx="1857188" cy="562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919475"/>
              </p:ext>
            </p:extLst>
          </p:nvPr>
        </p:nvGraphicFramePr>
        <p:xfrm>
          <a:off x="7515934" y="1504538"/>
          <a:ext cx="4426131" cy="49480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5038">
                  <a:extLst>
                    <a:ext uri="{9D8B030D-6E8A-4147-A177-3AD203B41FA5}">
                      <a16:colId xmlns:a16="http://schemas.microsoft.com/office/drawing/2014/main" xmlns="" val="3335458719"/>
                    </a:ext>
                  </a:extLst>
                </a:gridCol>
                <a:gridCol w="1601062">
                  <a:extLst>
                    <a:ext uri="{9D8B030D-6E8A-4147-A177-3AD203B41FA5}">
                      <a16:colId xmlns:a16="http://schemas.microsoft.com/office/drawing/2014/main" xmlns="" val="3573628470"/>
                    </a:ext>
                  </a:extLst>
                </a:gridCol>
                <a:gridCol w="625702">
                  <a:extLst>
                    <a:ext uri="{9D8B030D-6E8A-4147-A177-3AD203B41FA5}">
                      <a16:colId xmlns:a16="http://schemas.microsoft.com/office/drawing/2014/main" xmlns="" val="4186591069"/>
                    </a:ext>
                  </a:extLst>
                </a:gridCol>
                <a:gridCol w="671709">
                  <a:extLst>
                    <a:ext uri="{9D8B030D-6E8A-4147-A177-3AD203B41FA5}">
                      <a16:colId xmlns:a16="http://schemas.microsoft.com/office/drawing/2014/main" xmlns="" val="752974740"/>
                    </a:ext>
                  </a:extLst>
                </a:gridCol>
                <a:gridCol w="642620">
                  <a:extLst>
                    <a:ext uri="{9D8B030D-6E8A-4147-A177-3AD203B41FA5}">
                      <a16:colId xmlns:a16="http://schemas.microsoft.com/office/drawing/2014/main" xmlns="" val="2918996790"/>
                    </a:ext>
                  </a:extLst>
                </a:gridCol>
              </a:tblGrid>
              <a:tr h="25087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4351134"/>
                  </a:ext>
                </a:extLst>
              </a:tr>
              <a:tr h="444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SVR+Kr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Кригинг+опорные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вектора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.036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2914364"/>
                  </a:ext>
                </a:extLst>
              </a:tr>
              <a:tr h="376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Универсальный </a:t>
                      </a:r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Кригинг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2152031"/>
                  </a:ext>
                </a:extLst>
              </a:tr>
              <a:tr h="376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Poly_3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Полином 3 степени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2578312"/>
                  </a:ext>
                </a:extLst>
              </a:tr>
              <a:tr h="376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Poly_2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Полином 2 степени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5185007"/>
                  </a:ext>
                </a:extLst>
              </a:tr>
              <a:tr h="376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Poly_5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Полином 5 степени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9248193"/>
                  </a:ext>
                </a:extLst>
              </a:tr>
              <a:tr h="3235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Линейная регрессия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8934386"/>
                  </a:ext>
                </a:extLst>
              </a:tr>
              <a:tr h="523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 значение известных данных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2.357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/>
                </a:tc>
                <a:extLst>
                  <a:ext uri="{0D108BD9-81ED-4DB2-BD59-A6C34878D82A}">
                    <a16:rowId xmlns:a16="http://schemas.microsoft.com/office/drawing/2014/main" xmlns="" val="2042701517"/>
                  </a:ext>
                </a:extLst>
              </a:tr>
              <a:tr h="3158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ИГИ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из геологии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-4.474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1157695"/>
                  </a:ext>
                </a:extLst>
              </a:tr>
              <a:tr h="501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Полином высокой степени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42.86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10.54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2" marR="6272" marT="6272" marB="0" anchor="ctr"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1227793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82872" y="2059082"/>
            <a:ext cx="1681944" cy="562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3363198" y="1492357"/>
            <a:ext cx="530352" cy="4915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690189" y="2059082"/>
            <a:ext cx="1857188" cy="562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709373" y="2097997"/>
            <a:ext cx="1838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(линейная регрессия)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6963" y="2221217"/>
            <a:ext cx="185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Полином 3ей степени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358" y="2121914"/>
            <a:ext cx="1637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на основе 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ригинга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92" y="2669505"/>
            <a:ext cx="2164239" cy="3720186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835" y="2695924"/>
            <a:ext cx="2099195" cy="371246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28" y="2707966"/>
            <a:ext cx="2062968" cy="3662561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11277342" y="145158"/>
            <a:ext cx="371231" cy="365125"/>
          </a:xfrm>
          <a:prstGeom prst="ellipse">
            <a:avLst/>
          </a:prstGeom>
          <a:solidFill>
            <a:schemeClr val="bg1"/>
          </a:solidFill>
          <a:ln>
            <a:solidFill>
              <a:srgbClr val="5C1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039A9"/>
              </a:solidFill>
            </a:endParaRPr>
          </a:p>
        </p:txBody>
      </p:sp>
      <p:sp>
        <p:nvSpPr>
          <p:cNvPr id="25" name="Номер слайда 3"/>
          <p:cNvSpPr txBox="1">
            <a:spLocks/>
          </p:cNvSpPr>
          <p:nvPr/>
        </p:nvSpPr>
        <p:spPr>
          <a:xfrm>
            <a:off x="8867804" y="145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5C1EA5"/>
                </a:solidFill>
              </a:rPr>
              <a:t>6</a:t>
            </a:r>
            <a:endParaRPr lang="ru-RU" sz="1600" dirty="0">
              <a:solidFill>
                <a:srgbClr val="5C1EA5"/>
              </a:solidFill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0" y="620688"/>
            <a:ext cx="12192000" cy="0"/>
          </a:xfrm>
          <a:prstGeom prst="straightConnector1">
            <a:avLst/>
          </a:prstGeom>
          <a:ln w="12700" cap="sq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3"/>
          <p:cNvSpPr>
            <a:spLocks noChangeArrowheads="1"/>
          </p:cNvSpPr>
          <p:nvPr/>
        </p:nvSpPr>
        <p:spPr bwMode="auto">
          <a:xfrm>
            <a:off x="1524000" y="79512"/>
            <a:ext cx="87154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ru-RU" sz="2400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значений в скважине</a:t>
            </a:r>
          </a:p>
          <a:p>
            <a:pPr lvl="0" algn="ctr"/>
            <a:endParaRPr lang="ru-RU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en-US" sz="2400" kern="0" dirty="0">
              <a:solidFill>
                <a:schemeClr val="accent2">
                  <a:lumMod val="75000"/>
                </a:schemeClr>
              </a:solidFill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1763404" y="1"/>
            <a:ext cx="42859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74904" y="1453896"/>
            <a:ext cx="6894576" cy="51023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82872" y="2059082"/>
            <a:ext cx="1681944" cy="562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122385" y="2058563"/>
            <a:ext cx="1857188" cy="562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690189" y="2059082"/>
            <a:ext cx="1857188" cy="562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86525" y="2072146"/>
            <a:ext cx="1630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на основе 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ригинга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19538" y="2181325"/>
            <a:ext cx="186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Полином 2ой степени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53053"/>
              </p:ext>
            </p:extLst>
          </p:nvPr>
        </p:nvGraphicFramePr>
        <p:xfrm>
          <a:off x="7449185" y="1487474"/>
          <a:ext cx="4567775" cy="497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926">
                  <a:extLst>
                    <a:ext uri="{9D8B030D-6E8A-4147-A177-3AD203B41FA5}">
                      <a16:colId xmlns:a16="http://schemas.microsoft.com/office/drawing/2014/main" xmlns="" val="2466545643"/>
                    </a:ext>
                  </a:extLst>
                </a:gridCol>
                <a:gridCol w="1699631">
                  <a:extLst>
                    <a:ext uri="{9D8B030D-6E8A-4147-A177-3AD203B41FA5}">
                      <a16:colId xmlns:a16="http://schemas.microsoft.com/office/drawing/2014/main" xmlns="" val="3649629751"/>
                    </a:ext>
                  </a:extLst>
                </a:gridCol>
                <a:gridCol w="820511">
                  <a:extLst>
                    <a:ext uri="{9D8B030D-6E8A-4147-A177-3AD203B41FA5}">
                      <a16:colId xmlns:a16="http://schemas.microsoft.com/office/drawing/2014/main" xmlns="" val="2090933083"/>
                    </a:ext>
                  </a:extLst>
                </a:gridCol>
                <a:gridCol w="673991">
                  <a:extLst>
                    <a:ext uri="{9D8B030D-6E8A-4147-A177-3AD203B41FA5}">
                      <a16:colId xmlns:a16="http://schemas.microsoft.com/office/drawing/2014/main" xmlns="" val="1025375470"/>
                    </a:ext>
                  </a:extLst>
                </a:gridCol>
                <a:gridCol w="612716">
                  <a:extLst>
                    <a:ext uri="{9D8B030D-6E8A-4147-A177-3AD203B41FA5}">
                      <a16:colId xmlns:a16="http://schemas.microsoft.com/office/drawing/2014/main" xmlns="" val="323389181"/>
                    </a:ext>
                  </a:extLst>
                </a:gridCol>
              </a:tblGrid>
              <a:tr h="21713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4923611"/>
                  </a:ext>
                </a:extLst>
              </a:tr>
              <a:tr h="394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Poly_2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Полином 2 степени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3679208"/>
                  </a:ext>
                </a:extLst>
              </a:tr>
              <a:tr h="434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SVR+Kr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Кригинг+опорные</a:t>
                      </a:r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вектора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5523288"/>
                  </a:ext>
                </a:extLst>
              </a:tr>
              <a:tr h="434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Линейная регрессия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1.734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E2F0D9"/>
                    </a:solidFill>
                  </a:tcPr>
                </a:tc>
              </a:tr>
              <a:tr h="394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Poly_76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на</a:t>
                      </a:r>
                      <a:r>
                        <a:rPr lang="ru-RU" sz="16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основе 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Полинома</a:t>
                      </a:r>
                      <a:r>
                        <a:rPr lang="ru-RU" sz="16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76 степени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-1.80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8106371"/>
                  </a:ext>
                </a:extLst>
              </a:tr>
              <a:tr h="434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Универсальный </a:t>
                      </a:r>
                      <a:r>
                        <a:rPr lang="ru-RU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Кригинг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2457571"/>
                  </a:ext>
                </a:extLst>
              </a:tr>
              <a:tr h="394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 значение известных данных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-5.165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43531781"/>
                  </a:ext>
                </a:extLst>
              </a:tr>
              <a:tr h="4342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ИГИ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из геологии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-6.439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3.862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7105340"/>
                  </a:ext>
                </a:extLst>
              </a:tr>
              <a:tr h="394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Poly_3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Полином 3 степени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158453"/>
                  </a:ext>
                </a:extLst>
              </a:tr>
              <a:tr h="394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Poly_5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Полином 5 степени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33.87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9845732"/>
                  </a:ext>
                </a:extLst>
              </a:tr>
            </a:tbl>
          </a:graphicData>
        </a:graphic>
      </p:graphicFrame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89" y="2718278"/>
            <a:ext cx="1901427" cy="328909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51" y="2718278"/>
            <a:ext cx="2109593" cy="362826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99781" y="2084762"/>
            <a:ext cx="1838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регрессия)</a:t>
            </a:r>
          </a:p>
        </p:txBody>
      </p:sp>
      <p:sp>
        <p:nvSpPr>
          <p:cNvPr id="23" name="Овал 22"/>
          <p:cNvSpPr/>
          <p:nvPr/>
        </p:nvSpPr>
        <p:spPr>
          <a:xfrm>
            <a:off x="3353607" y="1518886"/>
            <a:ext cx="530352" cy="4915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784" y="2700237"/>
            <a:ext cx="2191528" cy="3776472"/>
          </a:xfrm>
          <a:prstGeom prst="rect">
            <a:avLst/>
          </a:prstGeom>
        </p:spPr>
      </p:pic>
      <p:sp>
        <p:nvSpPr>
          <p:cNvPr id="27" name="Овал 26"/>
          <p:cNvSpPr/>
          <p:nvPr/>
        </p:nvSpPr>
        <p:spPr>
          <a:xfrm>
            <a:off x="11277342" y="145158"/>
            <a:ext cx="371231" cy="365125"/>
          </a:xfrm>
          <a:prstGeom prst="ellipse">
            <a:avLst/>
          </a:prstGeom>
          <a:solidFill>
            <a:schemeClr val="bg1"/>
          </a:solidFill>
          <a:ln>
            <a:solidFill>
              <a:srgbClr val="5C1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039A9"/>
              </a:solidFill>
            </a:endParaRPr>
          </a:p>
        </p:txBody>
      </p:sp>
      <p:sp>
        <p:nvSpPr>
          <p:cNvPr id="2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867804" y="145158"/>
            <a:ext cx="2743200" cy="365125"/>
          </a:xfrm>
        </p:spPr>
        <p:txBody>
          <a:bodyPr/>
          <a:lstStyle/>
          <a:p>
            <a:r>
              <a:rPr lang="en-US" sz="1600" dirty="0" smtClean="0">
                <a:solidFill>
                  <a:srgbClr val="5C1EA5"/>
                </a:solidFill>
              </a:rPr>
              <a:t>7</a:t>
            </a:r>
            <a:endParaRPr lang="ru-RU" sz="1600" dirty="0">
              <a:solidFill>
                <a:srgbClr val="5C1EA5"/>
              </a:solidFill>
            </a:endParaRPr>
          </a:p>
        </p:txBody>
      </p:sp>
      <p:sp>
        <p:nvSpPr>
          <p:cNvPr id="30" name="Прямоугольник 3"/>
          <p:cNvSpPr>
            <a:spLocks noChangeArrowheads="1"/>
          </p:cNvSpPr>
          <p:nvPr/>
        </p:nvSpPr>
        <p:spPr bwMode="auto">
          <a:xfrm>
            <a:off x="1524000" y="79512"/>
            <a:ext cx="87154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ru-RU" sz="2400" kern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значений в скважине</a:t>
            </a:r>
          </a:p>
          <a:p>
            <a:pPr lvl="0" algn="ctr"/>
            <a:endParaRPr lang="ru-RU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en-US" sz="2400" kern="0" dirty="0">
              <a:solidFill>
                <a:schemeClr val="accent2">
                  <a:lumMod val="75000"/>
                </a:schemeClr>
              </a:solidFill>
              <a:latin typeface="+mn-lt"/>
              <a:cs typeface="Calibri" pitchFamily="34" charset="0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0" y="620688"/>
            <a:ext cx="12192000" cy="0"/>
          </a:xfrm>
          <a:prstGeom prst="straightConnector1">
            <a:avLst/>
          </a:prstGeom>
          <a:ln w="12700" cap="sq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43066"/>
          <a:stretch/>
        </p:blipFill>
        <p:spPr>
          <a:xfrm>
            <a:off x="8491687" y="2745103"/>
            <a:ext cx="1045505" cy="2868585"/>
          </a:xfrm>
          <a:prstGeom prst="rect">
            <a:avLst/>
          </a:prstGeom>
        </p:spPr>
      </p:pic>
      <p:sp>
        <p:nvSpPr>
          <p:cNvPr id="3" name="Правая фигурная скобка 2"/>
          <p:cNvSpPr/>
          <p:nvPr/>
        </p:nvSpPr>
        <p:spPr>
          <a:xfrm>
            <a:off x="9972528" y="3006729"/>
            <a:ext cx="292608" cy="31089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9972528" y="3338011"/>
            <a:ext cx="292608" cy="173526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9972528" y="5093657"/>
            <a:ext cx="292608" cy="52003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377148" y="29686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04406" y="3882475"/>
            <a:ext cx="145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РГЭ с разным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82686" y="5169006"/>
            <a:ext cx="78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Песок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3977" b="10958"/>
          <a:stretch/>
        </p:blipFill>
        <p:spPr>
          <a:xfrm>
            <a:off x="116131" y="3338011"/>
            <a:ext cx="6680990" cy="3062463"/>
          </a:xfrm>
          <a:prstGeom prst="rect">
            <a:avLst/>
          </a:prstGeom>
        </p:spPr>
      </p:pic>
      <p:graphicFrame>
        <p:nvGraphicFramePr>
          <p:cNvPr id="23" name="Схема 22"/>
          <p:cNvGraphicFramePr/>
          <p:nvPr>
            <p:extLst>
              <p:ext uri="{D42A27DB-BD31-4B8C-83A1-F6EECF244321}">
                <p14:modId xmlns:p14="http://schemas.microsoft.com/office/powerpoint/2010/main" val="304758176"/>
              </p:ext>
            </p:extLst>
          </p:nvPr>
        </p:nvGraphicFramePr>
        <p:xfrm>
          <a:off x="244147" y="920292"/>
          <a:ext cx="6669647" cy="1748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9"/>
          <a:srcRect r="44228"/>
          <a:stretch/>
        </p:blipFill>
        <p:spPr>
          <a:xfrm>
            <a:off x="7094587" y="2724892"/>
            <a:ext cx="1184831" cy="30538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481705" y="3697809"/>
            <a:ext cx="173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разбиения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58928" y="4205640"/>
            <a:ext cx="597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88697" y="4205640"/>
            <a:ext cx="6849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м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1763404" y="1"/>
            <a:ext cx="42859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11277342" y="145158"/>
            <a:ext cx="371231" cy="365125"/>
          </a:xfrm>
          <a:prstGeom prst="ellipse">
            <a:avLst/>
          </a:prstGeom>
          <a:solidFill>
            <a:schemeClr val="bg1"/>
          </a:solidFill>
          <a:ln>
            <a:solidFill>
              <a:srgbClr val="5C1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039A9"/>
              </a:solidFill>
            </a:endParaRPr>
          </a:p>
        </p:txBody>
      </p:sp>
      <p:sp>
        <p:nvSpPr>
          <p:cNvPr id="2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867804" y="145158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rgbClr val="5C1EA5"/>
                </a:solidFill>
              </a:rPr>
              <a:t>8</a:t>
            </a:r>
            <a:endParaRPr lang="ru-RU" sz="1600" dirty="0">
              <a:solidFill>
                <a:srgbClr val="5C1EA5"/>
              </a:solidFill>
            </a:endParaRPr>
          </a:p>
        </p:txBody>
      </p:sp>
      <p:sp>
        <p:nvSpPr>
          <p:cNvPr id="26" name="Прямоугольник 3"/>
          <p:cNvSpPr>
            <a:spLocks noChangeArrowheads="1"/>
          </p:cNvSpPr>
          <p:nvPr/>
        </p:nvSpPr>
        <p:spPr bwMode="auto">
          <a:xfrm>
            <a:off x="1524000" y="79512"/>
            <a:ext cx="871540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ru-RU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 массива грунта по глубине</a:t>
            </a:r>
            <a:endParaRPr lang="ru-RU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ru-RU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ru-RU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en-US" sz="2400" kern="0" dirty="0">
              <a:solidFill>
                <a:schemeClr val="accent2">
                  <a:lumMod val="75000"/>
                </a:schemeClr>
              </a:solidFill>
              <a:latin typeface="+mn-lt"/>
              <a:cs typeface="Calibri" pitchFamily="34" charset="0"/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0" y="620688"/>
            <a:ext cx="12192000" cy="0"/>
          </a:xfrm>
          <a:prstGeom prst="straightConnector1">
            <a:avLst/>
          </a:prstGeom>
          <a:ln w="12700" cap="sq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62" y="2337319"/>
            <a:ext cx="4640597" cy="14420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020" y="1900527"/>
            <a:ext cx="698716" cy="3988510"/>
          </a:xfrm>
          <a:prstGeom prst="rect">
            <a:avLst/>
          </a:prstGeom>
        </p:spPr>
      </p:pic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4864"/>
              </p:ext>
            </p:extLst>
          </p:nvPr>
        </p:nvGraphicFramePr>
        <p:xfrm>
          <a:off x="7328719" y="2422637"/>
          <a:ext cx="3899422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982">
                  <a:extLst>
                    <a:ext uri="{9D8B030D-6E8A-4147-A177-3AD203B41FA5}">
                      <a16:colId xmlns:a16="http://schemas.microsoft.com/office/drawing/2014/main" xmlns="" val="1852292222"/>
                    </a:ext>
                  </a:extLst>
                </a:gridCol>
                <a:gridCol w="1294220">
                  <a:extLst>
                    <a:ext uri="{9D8B030D-6E8A-4147-A177-3AD203B41FA5}">
                      <a16:colId xmlns:a16="http://schemas.microsoft.com/office/drawing/2014/main" xmlns="" val="2293288146"/>
                    </a:ext>
                  </a:extLst>
                </a:gridCol>
                <a:gridCol w="129422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</a:t>
                      </a:r>
                      <a:r>
                        <a:rPr lang="ru-RU" sz="16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грунта</a:t>
                      </a:r>
                      <a:endParaRPr lang="ru-RU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Осадка</a:t>
                      </a:r>
                      <a:endParaRPr lang="ru-RU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Разбиение </a:t>
                      </a:r>
                    </a:p>
                    <a:p>
                      <a:pPr algn="ctr"/>
                      <a:r>
                        <a:rPr lang="ru-RU" sz="16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м</a:t>
                      </a:r>
                      <a:endParaRPr lang="ru-RU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Разбиение</a:t>
                      </a:r>
                      <a:r>
                        <a:rPr lang="ru-RU" sz="16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0.5 м</a:t>
                      </a:r>
                      <a:endParaRPr lang="ru-RU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627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Известные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данные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 </a:t>
                      </a:r>
                      <a:r>
                        <a:rPr lang="ru-RU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 мм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69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кригинга</a:t>
                      </a:r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мм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 мм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85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Полином 2 степени</a:t>
                      </a:r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209</a:t>
                      </a:r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мм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 мм</a:t>
                      </a:r>
                    </a:p>
                  </a:txBody>
                  <a:tcP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420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Геология</a:t>
                      </a:r>
                      <a:endParaRPr lang="ru-RU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 мм</a:t>
                      </a:r>
                    </a:p>
                  </a:txBody>
                  <a:tcPr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2086388"/>
                  </a:ext>
                </a:extLst>
              </a:tr>
            </a:tbl>
          </a:graphicData>
        </a:graphic>
      </p:graphicFrame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4"/>
          <a:srcRect t="22328"/>
          <a:stretch/>
        </p:blipFill>
        <p:spPr>
          <a:xfrm>
            <a:off x="423762" y="4493350"/>
            <a:ext cx="4635251" cy="13177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3762" y="1900527"/>
            <a:ext cx="495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РГЭ построенный по полиному или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Кригингу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4993" y="3951717"/>
            <a:ext cx="184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ИГЭ из геологии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763404" y="1"/>
            <a:ext cx="42859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1277342" y="145158"/>
            <a:ext cx="371231" cy="365125"/>
          </a:xfrm>
          <a:prstGeom prst="ellipse">
            <a:avLst/>
          </a:prstGeom>
          <a:solidFill>
            <a:schemeClr val="bg1"/>
          </a:solidFill>
          <a:ln>
            <a:solidFill>
              <a:srgbClr val="5C1E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039A9"/>
              </a:solidFill>
            </a:endParaRPr>
          </a:p>
        </p:txBody>
      </p:sp>
      <p:sp>
        <p:nvSpPr>
          <p:cNvPr id="1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867804" y="145158"/>
            <a:ext cx="2743200" cy="365125"/>
          </a:xfrm>
        </p:spPr>
        <p:txBody>
          <a:bodyPr/>
          <a:lstStyle/>
          <a:p>
            <a:r>
              <a:rPr lang="ru-RU" sz="1600" dirty="0" smtClean="0">
                <a:solidFill>
                  <a:srgbClr val="5C1EA5"/>
                </a:solidFill>
              </a:rPr>
              <a:t>9</a:t>
            </a:r>
            <a:endParaRPr lang="ru-RU" sz="1600" dirty="0">
              <a:solidFill>
                <a:srgbClr val="5C1EA5"/>
              </a:solidFill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0" y="620688"/>
            <a:ext cx="12192000" cy="0"/>
          </a:xfrm>
          <a:prstGeom prst="straightConnector1">
            <a:avLst/>
          </a:prstGeom>
          <a:ln w="12700" cap="sq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3"/>
          <p:cNvSpPr>
            <a:spLocks noChangeArrowheads="1"/>
          </p:cNvSpPr>
          <p:nvPr/>
        </p:nvSpPr>
        <p:spPr bwMode="auto">
          <a:xfrm>
            <a:off x="1524000" y="79512"/>
            <a:ext cx="871540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ru-RU" sz="2400" kern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 массива грунта по глубине</a:t>
            </a:r>
            <a:endParaRPr lang="ru-RU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ru-RU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ru-RU" sz="2400" kern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en-US" sz="2400" kern="0" dirty="0">
              <a:solidFill>
                <a:schemeClr val="accent2">
                  <a:lumMod val="75000"/>
                </a:schemeClr>
              </a:solidFill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752</Words>
  <Application>Microsoft Office PowerPoint</Application>
  <PresentationFormat>Широкоэкранный</PresentationFormat>
  <Paragraphs>314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Vida 33 Pro</vt:lpstr>
      <vt:lpstr>Wingdings</vt:lpstr>
      <vt:lpstr>Тема Office</vt:lpstr>
      <vt:lpstr>Определение осадки фундамента на основе модели Кригинга, построенной по данным статического зондирования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выступления Тема выступления Тема выступления</dc:title>
  <dc:creator>Екатерина</dc:creator>
  <cp:lastModifiedBy>Учетная запись Майкрософт</cp:lastModifiedBy>
  <cp:revision>192</cp:revision>
  <dcterms:created xsi:type="dcterms:W3CDTF">2022-08-26T08:56:01Z</dcterms:created>
  <dcterms:modified xsi:type="dcterms:W3CDTF">2024-10-25T06:26:48Z</dcterms:modified>
</cp:coreProperties>
</file>