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00910-643D-4C75-ACBF-547F9ADBD3FD}" v="2" dt="2023-10-14T09:43:52.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David PaizMontes" userId="5105773aa086e372" providerId="LiveId" clId="{09900910-643D-4C75-ACBF-547F9ADBD3FD}"/>
    <pc:docChg chg="undo custSel addSld modSld">
      <pc:chgData name="RogerDavid PaizMontes" userId="5105773aa086e372" providerId="LiveId" clId="{09900910-643D-4C75-ACBF-547F9ADBD3FD}" dt="2023-10-14T09:55:03.571" v="165" actId="1076"/>
      <pc:docMkLst>
        <pc:docMk/>
      </pc:docMkLst>
      <pc:sldChg chg="addSp delSp modSp mod">
        <pc:chgData name="RogerDavid PaizMontes" userId="5105773aa086e372" providerId="LiveId" clId="{09900910-643D-4C75-ACBF-547F9ADBD3FD}" dt="2023-10-14T09:34:18.918" v="1" actId="26606"/>
        <pc:sldMkLst>
          <pc:docMk/>
          <pc:sldMk cId="1437397415" sldId="266"/>
        </pc:sldMkLst>
        <pc:spChg chg="mod">
          <ac:chgData name="RogerDavid PaizMontes" userId="5105773aa086e372" providerId="LiveId" clId="{09900910-643D-4C75-ACBF-547F9ADBD3FD}" dt="2023-10-14T09:34:18.918" v="1" actId="26606"/>
          <ac:spMkLst>
            <pc:docMk/>
            <pc:sldMk cId="1437397415" sldId="266"/>
            <ac:spMk id="2" creationId="{3E7D5F7E-EE92-40BA-EF84-7846AB2E85A3}"/>
          </ac:spMkLst>
        </pc:spChg>
        <pc:spChg chg="add del">
          <ac:chgData name="RogerDavid PaizMontes" userId="5105773aa086e372" providerId="LiveId" clId="{09900910-643D-4C75-ACBF-547F9ADBD3FD}" dt="2023-10-14T09:34:18.918" v="1" actId="26606"/>
          <ac:spMkLst>
            <pc:docMk/>
            <pc:sldMk cId="1437397415" sldId="266"/>
            <ac:spMk id="9" creationId="{8BEB7BC5-6541-9037-8DFF-8FC9A31DA69C}"/>
          </ac:spMkLst>
        </pc:spChg>
        <pc:spChg chg="add del">
          <ac:chgData name="RogerDavid PaizMontes" userId="5105773aa086e372" providerId="LiveId" clId="{09900910-643D-4C75-ACBF-547F9ADBD3FD}" dt="2023-10-14T09:34:18.918" v="1" actId="26606"/>
          <ac:spMkLst>
            <pc:docMk/>
            <pc:sldMk cId="1437397415" sldId="266"/>
            <ac:spMk id="12" creationId="{98EE4960-6ED7-49B4-BEEE-A96A0C83D9BC}"/>
          </ac:spMkLst>
        </pc:spChg>
        <pc:picChg chg="mod">
          <ac:chgData name="RogerDavid PaizMontes" userId="5105773aa086e372" providerId="LiveId" clId="{09900910-643D-4C75-ACBF-547F9ADBD3FD}" dt="2023-10-14T09:34:18.918" v="1" actId="26606"/>
          <ac:picMkLst>
            <pc:docMk/>
            <pc:sldMk cId="1437397415" sldId="266"/>
            <ac:picMk id="4" creationId="{5A562C3C-82BD-C580-A1EC-9C8C55FF301E}"/>
          </ac:picMkLst>
        </pc:picChg>
        <pc:picChg chg="mod">
          <ac:chgData name="RogerDavid PaizMontes" userId="5105773aa086e372" providerId="LiveId" clId="{09900910-643D-4C75-ACBF-547F9ADBD3FD}" dt="2023-10-14T09:34:18.918" v="1" actId="26606"/>
          <ac:picMkLst>
            <pc:docMk/>
            <pc:sldMk cId="1437397415" sldId="266"/>
            <ac:picMk id="5" creationId="{292F91EB-C28F-7011-D3F7-8CEBC9725412}"/>
          </ac:picMkLst>
        </pc:picChg>
      </pc:sldChg>
      <pc:sldChg chg="modSp new mod">
        <pc:chgData name="RogerDavid PaizMontes" userId="5105773aa086e372" providerId="LiveId" clId="{09900910-643D-4C75-ACBF-547F9ADBD3FD}" dt="2023-10-14T09:35:35.417" v="17" actId="403"/>
        <pc:sldMkLst>
          <pc:docMk/>
          <pc:sldMk cId="4043721558" sldId="267"/>
        </pc:sldMkLst>
        <pc:spChg chg="mod">
          <ac:chgData name="RogerDavid PaizMontes" userId="5105773aa086e372" providerId="LiveId" clId="{09900910-643D-4C75-ACBF-547F9ADBD3FD}" dt="2023-10-14T09:35:35.417" v="17" actId="403"/>
          <ac:spMkLst>
            <pc:docMk/>
            <pc:sldMk cId="4043721558" sldId="267"/>
            <ac:spMk id="2" creationId="{07A6AA2A-B1FA-EC69-F479-91A95C1B2FD5}"/>
          </ac:spMkLst>
        </pc:spChg>
        <pc:spChg chg="mod">
          <ac:chgData name="RogerDavid PaizMontes" userId="5105773aa086e372" providerId="LiveId" clId="{09900910-643D-4C75-ACBF-547F9ADBD3FD}" dt="2023-10-14T09:35:12.265" v="9" actId="27636"/>
          <ac:spMkLst>
            <pc:docMk/>
            <pc:sldMk cId="4043721558" sldId="267"/>
            <ac:spMk id="3" creationId="{D707B556-8E52-5F8B-4FBD-92EE13ED9FCC}"/>
          </ac:spMkLst>
        </pc:spChg>
      </pc:sldChg>
      <pc:sldChg chg="delSp modSp new mod">
        <pc:chgData name="RogerDavid PaizMontes" userId="5105773aa086e372" providerId="LiveId" clId="{09900910-643D-4C75-ACBF-547F9ADBD3FD}" dt="2023-10-14T09:36:12.643" v="36" actId="1076"/>
        <pc:sldMkLst>
          <pc:docMk/>
          <pc:sldMk cId="3731764548" sldId="268"/>
        </pc:sldMkLst>
        <pc:spChg chg="mod">
          <ac:chgData name="RogerDavid PaizMontes" userId="5105773aa086e372" providerId="LiveId" clId="{09900910-643D-4C75-ACBF-547F9ADBD3FD}" dt="2023-10-14T09:36:12.643" v="36" actId="1076"/>
          <ac:spMkLst>
            <pc:docMk/>
            <pc:sldMk cId="3731764548" sldId="268"/>
            <ac:spMk id="2" creationId="{5898597C-C5CE-A348-41A0-E565799F1F6B}"/>
          </ac:spMkLst>
        </pc:spChg>
        <pc:spChg chg="del">
          <ac:chgData name="RogerDavid PaizMontes" userId="5105773aa086e372" providerId="LiveId" clId="{09900910-643D-4C75-ACBF-547F9ADBD3FD}" dt="2023-10-14T09:36:00.375" v="19" actId="478"/>
          <ac:spMkLst>
            <pc:docMk/>
            <pc:sldMk cId="3731764548" sldId="268"/>
            <ac:spMk id="3" creationId="{2C23E68E-E507-F94B-454C-C7E9CB47E3F6}"/>
          </ac:spMkLst>
        </pc:spChg>
      </pc:sldChg>
      <pc:sldChg chg="modSp new mod">
        <pc:chgData name="RogerDavid PaizMontes" userId="5105773aa086e372" providerId="LiveId" clId="{09900910-643D-4C75-ACBF-547F9ADBD3FD}" dt="2023-10-14T09:36:56.935" v="53" actId="27636"/>
        <pc:sldMkLst>
          <pc:docMk/>
          <pc:sldMk cId="3843578761" sldId="269"/>
        </pc:sldMkLst>
        <pc:spChg chg="mod">
          <ac:chgData name="RogerDavid PaizMontes" userId="5105773aa086e372" providerId="LiveId" clId="{09900910-643D-4C75-ACBF-547F9ADBD3FD}" dt="2023-10-14T09:36:40.220" v="48" actId="403"/>
          <ac:spMkLst>
            <pc:docMk/>
            <pc:sldMk cId="3843578761" sldId="269"/>
            <ac:spMk id="2" creationId="{FFFFFDD8-A856-68BE-2793-23002F87F05A}"/>
          </ac:spMkLst>
        </pc:spChg>
        <pc:spChg chg="mod">
          <ac:chgData name="RogerDavid PaizMontes" userId="5105773aa086e372" providerId="LiveId" clId="{09900910-643D-4C75-ACBF-547F9ADBD3FD}" dt="2023-10-14T09:36:56.935" v="53" actId="27636"/>
          <ac:spMkLst>
            <pc:docMk/>
            <pc:sldMk cId="3843578761" sldId="269"/>
            <ac:spMk id="3" creationId="{E6169AE3-B608-7137-577E-5BD12B2D08A4}"/>
          </ac:spMkLst>
        </pc:spChg>
      </pc:sldChg>
      <pc:sldChg chg="modSp new mod">
        <pc:chgData name="RogerDavid PaizMontes" userId="5105773aa086e372" providerId="LiveId" clId="{09900910-643D-4C75-ACBF-547F9ADBD3FD}" dt="2023-10-14T09:37:58.307" v="72" actId="404"/>
        <pc:sldMkLst>
          <pc:docMk/>
          <pc:sldMk cId="602778139" sldId="270"/>
        </pc:sldMkLst>
        <pc:spChg chg="mod">
          <ac:chgData name="RogerDavid PaizMontes" userId="5105773aa086e372" providerId="LiveId" clId="{09900910-643D-4C75-ACBF-547F9ADBD3FD}" dt="2023-10-14T09:37:31.133" v="64" actId="403"/>
          <ac:spMkLst>
            <pc:docMk/>
            <pc:sldMk cId="602778139" sldId="270"/>
            <ac:spMk id="2" creationId="{C4ED0750-29CA-F5FF-8CAA-520772F26B77}"/>
          </ac:spMkLst>
        </pc:spChg>
        <pc:spChg chg="mod">
          <ac:chgData name="RogerDavid PaizMontes" userId="5105773aa086e372" providerId="LiveId" clId="{09900910-643D-4C75-ACBF-547F9ADBD3FD}" dt="2023-10-14T09:37:58.307" v="72" actId="404"/>
          <ac:spMkLst>
            <pc:docMk/>
            <pc:sldMk cId="602778139" sldId="270"/>
            <ac:spMk id="3" creationId="{752AE2B9-D1D5-3DB5-4B77-520B297AB7D2}"/>
          </ac:spMkLst>
        </pc:spChg>
      </pc:sldChg>
      <pc:sldChg chg="modSp new mod">
        <pc:chgData name="RogerDavid PaizMontes" userId="5105773aa086e372" providerId="LiveId" clId="{09900910-643D-4C75-ACBF-547F9ADBD3FD}" dt="2023-10-14T09:39:18.038" v="83" actId="403"/>
        <pc:sldMkLst>
          <pc:docMk/>
          <pc:sldMk cId="219102854" sldId="271"/>
        </pc:sldMkLst>
        <pc:spChg chg="mod">
          <ac:chgData name="RogerDavid PaizMontes" userId="5105773aa086e372" providerId="LiveId" clId="{09900910-643D-4C75-ACBF-547F9ADBD3FD}" dt="2023-10-14T09:38:25.685" v="80" actId="404"/>
          <ac:spMkLst>
            <pc:docMk/>
            <pc:sldMk cId="219102854" sldId="271"/>
            <ac:spMk id="2" creationId="{428600B8-25A3-7B76-834B-F70C2F38632E}"/>
          </ac:spMkLst>
        </pc:spChg>
        <pc:spChg chg="mod">
          <ac:chgData name="RogerDavid PaizMontes" userId="5105773aa086e372" providerId="LiveId" clId="{09900910-643D-4C75-ACBF-547F9ADBD3FD}" dt="2023-10-14T09:39:18.038" v="83" actId="403"/>
          <ac:spMkLst>
            <pc:docMk/>
            <pc:sldMk cId="219102854" sldId="271"/>
            <ac:spMk id="3" creationId="{B5646AEA-05EE-4A6C-C2FD-209D453921C0}"/>
          </ac:spMkLst>
        </pc:spChg>
      </pc:sldChg>
      <pc:sldChg chg="addSp delSp modSp new mod">
        <pc:chgData name="RogerDavid PaizMontes" userId="5105773aa086e372" providerId="LiveId" clId="{09900910-643D-4C75-ACBF-547F9ADBD3FD}" dt="2023-10-14T09:41:57.397" v="107" actId="27107"/>
        <pc:sldMkLst>
          <pc:docMk/>
          <pc:sldMk cId="2395240144" sldId="272"/>
        </pc:sldMkLst>
        <pc:spChg chg="mod">
          <ac:chgData name="RogerDavid PaizMontes" userId="5105773aa086e372" providerId="LiveId" clId="{09900910-643D-4C75-ACBF-547F9ADBD3FD}" dt="2023-10-14T09:40:01.660" v="93" actId="27636"/>
          <ac:spMkLst>
            <pc:docMk/>
            <pc:sldMk cId="2395240144" sldId="272"/>
            <ac:spMk id="2" creationId="{51157AE9-1F86-9E0F-8F4B-7E730BA82196}"/>
          </ac:spMkLst>
        </pc:spChg>
        <pc:spChg chg="del mod">
          <ac:chgData name="RogerDavid PaizMontes" userId="5105773aa086e372" providerId="LiveId" clId="{09900910-643D-4C75-ACBF-547F9ADBD3FD}" dt="2023-10-14T09:40:29.409" v="94" actId="22"/>
          <ac:spMkLst>
            <pc:docMk/>
            <pc:sldMk cId="2395240144" sldId="272"/>
            <ac:spMk id="3" creationId="{4464058F-D56E-9471-40E8-85A6D798B8D6}"/>
          </ac:spMkLst>
        </pc:spChg>
        <pc:spChg chg="add mod">
          <ac:chgData name="RogerDavid PaizMontes" userId="5105773aa086e372" providerId="LiveId" clId="{09900910-643D-4C75-ACBF-547F9ADBD3FD}" dt="2023-10-14T09:41:57.397" v="107" actId="27107"/>
          <ac:spMkLst>
            <pc:docMk/>
            <pc:sldMk cId="2395240144" sldId="272"/>
            <ac:spMk id="6" creationId="{956DC7CC-D5F8-825B-18C1-892E5DC9950F}"/>
          </ac:spMkLst>
        </pc:spChg>
        <pc:picChg chg="add mod ord">
          <ac:chgData name="RogerDavid PaizMontes" userId="5105773aa086e372" providerId="LiveId" clId="{09900910-643D-4C75-ACBF-547F9ADBD3FD}" dt="2023-10-14T09:40:49.667" v="98" actId="14100"/>
          <ac:picMkLst>
            <pc:docMk/>
            <pc:sldMk cId="2395240144" sldId="272"/>
            <ac:picMk id="5" creationId="{CDA35478-C10E-7917-59EB-470B0FBDE1A7}"/>
          </ac:picMkLst>
        </pc:picChg>
      </pc:sldChg>
      <pc:sldChg chg="addSp delSp modSp new mod">
        <pc:chgData name="RogerDavid PaizMontes" userId="5105773aa086e372" providerId="LiveId" clId="{09900910-643D-4C75-ACBF-547F9ADBD3FD}" dt="2023-10-14T09:43:52.230" v="116"/>
        <pc:sldMkLst>
          <pc:docMk/>
          <pc:sldMk cId="2819880410" sldId="273"/>
        </pc:sldMkLst>
        <pc:spChg chg="del">
          <ac:chgData name="RogerDavid PaizMontes" userId="5105773aa086e372" providerId="LiveId" clId="{09900910-643D-4C75-ACBF-547F9ADBD3FD}" dt="2023-10-14T09:42:34.759" v="108" actId="478"/>
          <ac:spMkLst>
            <pc:docMk/>
            <pc:sldMk cId="2819880410" sldId="273"/>
            <ac:spMk id="2" creationId="{413D787F-D8D9-89AF-9362-61BB36B775AE}"/>
          </ac:spMkLst>
        </pc:spChg>
        <pc:spChg chg="del">
          <ac:chgData name="RogerDavid PaizMontes" userId="5105773aa086e372" providerId="LiveId" clId="{09900910-643D-4C75-ACBF-547F9ADBD3FD}" dt="2023-10-14T09:43:07.199" v="109" actId="22"/>
          <ac:spMkLst>
            <pc:docMk/>
            <pc:sldMk cId="2819880410" sldId="273"/>
            <ac:spMk id="3" creationId="{E9BA9586-424A-063F-DA3F-4A1A946341BA}"/>
          </ac:spMkLst>
        </pc:spChg>
        <pc:spChg chg="add mod">
          <ac:chgData name="RogerDavid PaizMontes" userId="5105773aa086e372" providerId="LiveId" clId="{09900910-643D-4C75-ACBF-547F9ADBD3FD}" dt="2023-10-14T09:43:52.230" v="116"/>
          <ac:spMkLst>
            <pc:docMk/>
            <pc:sldMk cId="2819880410" sldId="273"/>
            <ac:spMk id="6" creationId="{7153326C-B95C-0124-3F64-3896D6FBB716}"/>
          </ac:spMkLst>
        </pc:spChg>
        <pc:picChg chg="add mod ord">
          <ac:chgData name="RogerDavid PaizMontes" userId="5105773aa086e372" providerId="LiveId" clId="{09900910-643D-4C75-ACBF-547F9ADBD3FD}" dt="2023-10-14T09:43:30.842" v="115" actId="1076"/>
          <ac:picMkLst>
            <pc:docMk/>
            <pc:sldMk cId="2819880410" sldId="273"/>
            <ac:picMk id="5" creationId="{2D206543-2383-A7B9-735C-93DEF41BD8DB}"/>
          </ac:picMkLst>
        </pc:picChg>
      </pc:sldChg>
      <pc:sldChg chg="modSp new mod">
        <pc:chgData name="RogerDavid PaizMontes" userId="5105773aa086e372" providerId="LiveId" clId="{09900910-643D-4C75-ACBF-547F9ADBD3FD}" dt="2023-10-14T09:44:44.135" v="128" actId="403"/>
        <pc:sldMkLst>
          <pc:docMk/>
          <pc:sldMk cId="1858990615" sldId="274"/>
        </pc:sldMkLst>
        <pc:spChg chg="mod">
          <ac:chgData name="RogerDavid PaizMontes" userId="5105773aa086e372" providerId="LiveId" clId="{09900910-643D-4C75-ACBF-547F9ADBD3FD}" dt="2023-10-14T09:44:44.135" v="128" actId="403"/>
          <ac:spMkLst>
            <pc:docMk/>
            <pc:sldMk cId="1858990615" sldId="274"/>
            <ac:spMk id="2" creationId="{CEEB9C28-C7EC-D5DF-BDAE-A8245FE04757}"/>
          </ac:spMkLst>
        </pc:spChg>
        <pc:spChg chg="mod">
          <ac:chgData name="RogerDavid PaizMontes" userId="5105773aa086e372" providerId="LiveId" clId="{09900910-643D-4C75-ACBF-547F9ADBD3FD}" dt="2023-10-14T09:44:21.667" v="121" actId="403"/>
          <ac:spMkLst>
            <pc:docMk/>
            <pc:sldMk cId="1858990615" sldId="274"/>
            <ac:spMk id="3" creationId="{BDFDD951-5E23-FE3F-7A2B-98BE125798AF}"/>
          </ac:spMkLst>
        </pc:spChg>
      </pc:sldChg>
      <pc:sldChg chg="modSp new mod">
        <pc:chgData name="RogerDavid PaizMontes" userId="5105773aa086e372" providerId="LiveId" clId="{09900910-643D-4C75-ACBF-547F9ADBD3FD}" dt="2023-10-14T09:45:56.964" v="141" actId="403"/>
        <pc:sldMkLst>
          <pc:docMk/>
          <pc:sldMk cId="2550860093" sldId="275"/>
        </pc:sldMkLst>
        <pc:spChg chg="mod">
          <ac:chgData name="RogerDavid PaizMontes" userId="5105773aa086e372" providerId="LiveId" clId="{09900910-643D-4C75-ACBF-547F9ADBD3FD}" dt="2023-10-14T09:45:56.964" v="141" actId="403"/>
          <ac:spMkLst>
            <pc:docMk/>
            <pc:sldMk cId="2550860093" sldId="275"/>
            <ac:spMk id="2" creationId="{CDCE003F-C170-D2FC-657C-DBA36EFCDD37}"/>
          </ac:spMkLst>
        </pc:spChg>
        <pc:spChg chg="mod">
          <ac:chgData name="RogerDavid PaizMontes" userId="5105773aa086e372" providerId="LiveId" clId="{09900910-643D-4C75-ACBF-547F9ADBD3FD}" dt="2023-10-14T09:45:38.617" v="133" actId="403"/>
          <ac:spMkLst>
            <pc:docMk/>
            <pc:sldMk cId="2550860093" sldId="275"/>
            <ac:spMk id="3" creationId="{A88CBCED-A35D-6E35-18AB-D4D2A46D8481}"/>
          </ac:spMkLst>
        </pc:spChg>
      </pc:sldChg>
      <pc:sldChg chg="delSp modSp new mod">
        <pc:chgData name="RogerDavid PaizMontes" userId="5105773aa086e372" providerId="LiveId" clId="{09900910-643D-4C75-ACBF-547F9ADBD3FD}" dt="2023-10-14T09:55:03.571" v="165" actId="1076"/>
        <pc:sldMkLst>
          <pc:docMk/>
          <pc:sldMk cId="1726025041" sldId="276"/>
        </pc:sldMkLst>
        <pc:spChg chg="mod">
          <ac:chgData name="RogerDavid PaizMontes" userId="5105773aa086e372" providerId="LiveId" clId="{09900910-643D-4C75-ACBF-547F9ADBD3FD}" dt="2023-10-14T09:55:03.571" v="165" actId="1076"/>
          <ac:spMkLst>
            <pc:docMk/>
            <pc:sldMk cId="1726025041" sldId="276"/>
            <ac:spMk id="2" creationId="{E9C568B8-019D-7801-2EDC-34D0DAE4477E}"/>
          </ac:spMkLst>
        </pc:spChg>
        <pc:spChg chg="del">
          <ac:chgData name="RogerDavid PaizMontes" userId="5105773aa086e372" providerId="LiveId" clId="{09900910-643D-4C75-ACBF-547F9ADBD3FD}" dt="2023-10-14T09:52:32.684" v="154" actId="478"/>
          <ac:spMkLst>
            <pc:docMk/>
            <pc:sldMk cId="1726025041" sldId="276"/>
            <ac:spMk id="3" creationId="{B07BD110-6158-4E91-E07E-FC4BC7958B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888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012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6110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47945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4866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82800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629814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54184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30016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64450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08647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46369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40622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0432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53827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08007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9A8DD2-C443-44AD-85B3-4CE72B962C5F}" type="datetimeFigureOut">
              <a:rPr lang="en-US" smtClean="0"/>
              <a:t>10/14/2023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39711290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cademy.binance.com/es/articles/what-is-stak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investopedia.com/terms/a/apy.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heblock.co/post/237142/the-state-of-crypto-corporate-adop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ssets.kpmg.com/content/dam/kpmg/es/pdf/2023/09/informe-funcas-2023.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ue and white triangle pattern&#10;&#10;Description automatically generated">
            <a:extLst>
              <a:ext uri="{FF2B5EF4-FFF2-40B4-BE49-F238E27FC236}">
                <a16:creationId xmlns:a16="http://schemas.microsoft.com/office/drawing/2014/main" id="{651D7442-CB07-711A-DAC8-24F7A888BFA2}"/>
              </a:ext>
            </a:extLst>
          </p:cNvPr>
          <p:cNvPicPr>
            <a:picLocks noChangeAspect="1"/>
          </p:cNvPicPr>
          <p:nvPr/>
        </p:nvPicPr>
        <p:blipFill rotWithShape="1">
          <a:blip r:embed="rId2">
            <a:duotone>
              <a:schemeClr val="accent1">
                <a:shade val="45000"/>
                <a:satMod val="135000"/>
              </a:schemeClr>
              <a:prstClr val="white"/>
            </a:duotone>
          </a:blip>
          <a:srcRect l="9091" t="14165" b="9227"/>
          <a:stretch/>
        </p:blipFill>
        <p:spPr>
          <a:xfrm>
            <a:off x="20" y="10"/>
            <a:ext cx="12191980" cy="6857990"/>
          </a:xfrm>
          <a:prstGeom prst="rect">
            <a:avLst/>
          </a:prstGeom>
        </p:spPr>
      </p:pic>
      <p:sp>
        <p:nvSpPr>
          <p:cNvPr id="6" name="Isosceles Triangle 5">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Rectangle 1">
            <a:extLst>
              <a:ext uri="{FF2B5EF4-FFF2-40B4-BE49-F238E27FC236}">
                <a16:creationId xmlns:a16="http://schemas.microsoft.com/office/drawing/2014/main" id="{D3F1A136-FC10-7CFB-276F-812D5A7CC2C2}"/>
              </a:ext>
            </a:extLst>
          </p:cNvPr>
          <p:cNvSpPr>
            <a:spLocks noGrp="1" noChangeArrowheads="1"/>
          </p:cNvSpPr>
          <p:nvPr>
            <p:ph type="ctrTitle"/>
          </p:nvPr>
        </p:nvSpPr>
        <p:spPr bwMode="auto">
          <a:xfrm>
            <a:off x="4791450" y="1678665"/>
            <a:ext cx="4482553" cy="23691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ct val="0"/>
              </a:spcAft>
              <a:buClrTx/>
              <a:buSzTx/>
              <a:buFontTx/>
              <a:buNone/>
              <a:tabLst/>
            </a:pPr>
            <a:r>
              <a:rPr kumimoji="0" lang="en-US" altLang="en-US" sz="44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ESTRATEGIA CRYPTO</a:t>
            </a:r>
            <a:endParaRPr kumimoji="0" lang="en-US" altLang="en-US" sz="4400" b="0" i="0" u="none" strike="noStrike" cap="none" normalizeH="0" baseline="0" dirty="0">
              <a:ln>
                <a:noFill/>
              </a:ln>
              <a:effectLst/>
            </a:endParaRPr>
          </a:p>
        </p:txBody>
      </p:sp>
      <p:sp>
        <p:nvSpPr>
          <p:cNvPr id="3" name="Subtitle 2">
            <a:extLst>
              <a:ext uri="{FF2B5EF4-FFF2-40B4-BE49-F238E27FC236}">
                <a16:creationId xmlns:a16="http://schemas.microsoft.com/office/drawing/2014/main" id="{396AD422-2856-4B88-E1C0-F261B2966E2B}"/>
              </a:ext>
            </a:extLst>
          </p:cNvPr>
          <p:cNvSpPr>
            <a:spLocks noGrp="1"/>
          </p:cNvSpPr>
          <p:nvPr>
            <p:ph type="subTitle" idx="1"/>
          </p:nvPr>
        </p:nvSpPr>
        <p:spPr>
          <a:xfrm>
            <a:off x="4788276" y="4050832"/>
            <a:ext cx="4485725" cy="1096899"/>
          </a:xfrm>
        </p:spPr>
        <p:txBody>
          <a:bodyPr>
            <a:normAutofit/>
          </a:bodyPr>
          <a:lstStyle/>
          <a:p>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Un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Times New Roman" panose="02020603050405020304" pitchFamily="18" charset="0"/>
              </a:rPr>
              <a:t>enfoque</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Times New Roman" panose="02020603050405020304" pitchFamily="18" charset="0"/>
              </a:rPr>
              <a:t>hacia</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las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Times New Roman" panose="02020603050405020304" pitchFamily="18" charset="0"/>
              </a:rPr>
              <a:t>Finanzas</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del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Times New Roman" panose="02020603050405020304" pitchFamily="18" charset="0"/>
              </a:rPr>
              <a:t>Futuro</a:t>
            </a:r>
            <a:endParaRPr lang="en-US" dirty="0"/>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B48B974E-ABAF-F078-FFF0-F685BE8DF9B8}"/>
              </a:ext>
            </a:extLst>
          </p:cNvPr>
          <p:cNvSpPr txBox="1"/>
          <p:nvPr/>
        </p:nvSpPr>
        <p:spPr>
          <a:xfrm>
            <a:off x="604798" y="5950068"/>
            <a:ext cx="6962802" cy="923330"/>
          </a:xfrm>
          <a:prstGeom prst="rect">
            <a:avLst/>
          </a:prstGeom>
          <a:noFill/>
        </p:spPr>
        <p:txBody>
          <a:bodyPr wrap="square" rtlCol="0">
            <a:spAutoFit/>
          </a:bodyPr>
          <a:lstStyle/>
          <a:p>
            <a:r>
              <a:rPr lang="es-419" sz="1800" dirty="0" err="1">
                <a:solidFill>
                  <a:srgbClr val="595959"/>
                </a:solidFill>
                <a:effectLst/>
                <a:latin typeface="Calibri" panose="020F0502020204030204" pitchFamily="34" charset="0"/>
                <a:ea typeface="Times New Roman" panose="02020603050405020304" pitchFamily="18" charset="0"/>
                <a:cs typeface="Times New Roman" panose="02020603050405020304" pitchFamily="18" charset="0"/>
              </a:rPr>
              <a:t>Capstone</a:t>
            </a:r>
            <a:r>
              <a:rPr lang="es-419" sz="1800" dirty="0">
                <a:solidFill>
                  <a:srgbClr val="595959"/>
                </a:solidFill>
                <a:effectLst/>
                <a:latin typeface="Calibri" panose="020F0502020204030204" pitchFamily="34" charset="0"/>
                <a:ea typeface="Times New Roman" panose="02020603050405020304" pitchFamily="18" charset="0"/>
                <a:cs typeface="Times New Roman" panose="02020603050405020304" pitchFamily="18" charset="0"/>
              </a:rPr>
              <a:t> Project Máster en Data </a:t>
            </a:r>
            <a:r>
              <a:rPr lang="es-419" sz="1800" dirty="0" err="1">
                <a:solidFill>
                  <a:srgbClr val="595959"/>
                </a:solidFill>
                <a:effectLst/>
                <a:latin typeface="Calibri" panose="020F0502020204030204" pitchFamily="34" charset="0"/>
                <a:ea typeface="Times New Roman" panose="02020603050405020304" pitchFamily="18" charset="0"/>
                <a:cs typeface="Times New Roman" panose="02020603050405020304" pitchFamily="18" charset="0"/>
              </a:rPr>
              <a:t>Science</a:t>
            </a:r>
            <a:r>
              <a:rPr lang="es-419" sz="1800" dirty="0">
                <a:solidFill>
                  <a:srgbClr val="595959"/>
                </a:solidFill>
                <a:effectLst/>
                <a:latin typeface="Calibri" panose="020F0502020204030204" pitchFamily="34" charset="0"/>
                <a:ea typeface="Times New Roman" panose="02020603050405020304" pitchFamily="18" charset="0"/>
                <a:cs typeface="Times New Roman" panose="02020603050405020304" pitchFamily="18" charset="0"/>
              </a:rPr>
              <a:t> 06-dsclat-0523 // Fecha de Entrega y Defensa: 14 de octubre de 2023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442C4A73-5B72-B99D-C88D-E5993FB9999A}"/>
              </a:ext>
            </a:extLst>
          </p:cNvPr>
          <p:cNvSpPr txBox="1"/>
          <p:nvPr/>
        </p:nvSpPr>
        <p:spPr>
          <a:xfrm>
            <a:off x="604798" y="5489965"/>
            <a:ext cx="2681183" cy="369332"/>
          </a:xfrm>
          <a:prstGeom prst="rect">
            <a:avLst/>
          </a:prstGeom>
          <a:noFill/>
        </p:spPr>
        <p:txBody>
          <a:bodyPr wrap="none" rtlCol="0">
            <a:spAutoFit/>
          </a:bodyPr>
          <a:lstStyle/>
          <a:p>
            <a:r>
              <a:rPr lang="es-419" dirty="0"/>
              <a:t>Roger David Paiz Montes</a:t>
            </a:r>
            <a:endParaRPr lang="en-US" dirty="0"/>
          </a:p>
        </p:txBody>
      </p:sp>
    </p:spTree>
    <p:extLst>
      <p:ext uri="{BB962C8B-B14F-4D97-AF65-F5344CB8AC3E}">
        <p14:creationId xmlns:p14="http://schemas.microsoft.com/office/powerpoint/2010/main" val="1941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5C36-6E18-D2FD-AA26-2030EB6C09F4}"/>
              </a:ext>
            </a:extLst>
          </p:cNvPr>
          <p:cNvSpPr>
            <a:spLocks noGrp="1"/>
          </p:cNvSpPr>
          <p:nvPr>
            <p:ph type="title"/>
          </p:nvPr>
        </p:nvSpPr>
        <p:spPr/>
        <p:txBody>
          <a:bodyPr>
            <a:normAutofit/>
          </a:bodyPr>
          <a:lstStyle/>
          <a:p>
            <a:r>
              <a:rPr lang="es-419" b="1" kern="100" dirty="0">
                <a:solidFill>
                  <a:srgbClr val="4C661A"/>
                </a:solidFill>
                <a:effectLst/>
                <a:latin typeface="Calibri Light" panose="020F0302020204030204" pitchFamily="34" charset="0"/>
                <a:ea typeface="Times New Roman" panose="02020603050405020304" pitchFamily="18" charset="0"/>
                <a:cs typeface="Times New Roman" panose="02020603050405020304" pitchFamily="18" charset="0"/>
              </a:rPr>
              <a:t>Conteo de Clientes por Age </a:t>
            </a:r>
            <a:r>
              <a:rPr lang="es-419" b="1" kern="100" dirty="0" err="1">
                <a:solidFill>
                  <a:srgbClr val="4C661A"/>
                </a:solidFill>
                <a:effectLst/>
                <a:latin typeface="Calibri Light" panose="020F0302020204030204" pitchFamily="34" charset="0"/>
                <a:ea typeface="Times New Roman" panose="02020603050405020304" pitchFamily="18" charset="0"/>
                <a:cs typeface="Times New Roman" panose="02020603050405020304" pitchFamily="18" charset="0"/>
              </a:rPr>
              <a:t>Group</a:t>
            </a:r>
            <a:endParaRPr lang="en-US" sz="6000" dirty="0"/>
          </a:p>
        </p:txBody>
      </p:sp>
      <p:pic>
        <p:nvPicPr>
          <p:cNvPr id="4" name="Content Placeholder 3" descr="A bar graph with numbers and a bar&#10;&#10;Description automatically generated">
            <a:extLst>
              <a:ext uri="{FF2B5EF4-FFF2-40B4-BE49-F238E27FC236}">
                <a16:creationId xmlns:a16="http://schemas.microsoft.com/office/drawing/2014/main" id="{7CCEF5ED-AF7C-AB7F-36B4-13FE81527E27}"/>
              </a:ext>
            </a:extLst>
          </p:cNvPr>
          <p:cNvPicPr>
            <a:picLocks noGrp="1" noChangeAspect="1"/>
          </p:cNvPicPr>
          <p:nvPr>
            <p:ph idx="1"/>
          </p:nvPr>
        </p:nvPicPr>
        <p:blipFill>
          <a:blip r:embed="rId2"/>
          <a:stretch>
            <a:fillRect/>
          </a:stretch>
        </p:blipFill>
        <p:spPr>
          <a:xfrm>
            <a:off x="952296" y="1432560"/>
            <a:ext cx="7124903" cy="4984579"/>
          </a:xfrm>
          <a:prstGeom prst="rect">
            <a:avLst/>
          </a:prstGeom>
        </p:spPr>
      </p:pic>
    </p:spTree>
    <p:extLst>
      <p:ext uri="{BB962C8B-B14F-4D97-AF65-F5344CB8AC3E}">
        <p14:creationId xmlns:p14="http://schemas.microsoft.com/office/powerpoint/2010/main" val="28789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5F7E-EE92-40BA-EF84-7846AB2E85A3}"/>
              </a:ext>
            </a:extLst>
          </p:cNvPr>
          <p:cNvSpPr>
            <a:spLocks noGrp="1"/>
          </p:cNvSpPr>
          <p:nvPr>
            <p:ph type="title"/>
          </p:nvPr>
        </p:nvSpPr>
        <p:spPr>
          <a:xfrm>
            <a:off x="677334" y="609600"/>
            <a:ext cx="8596668" cy="1320800"/>
          </a:xfrm>
        </p:spPr>
        <p:txBody>
          <a:bodyPr anchor="t">
            <a:normAutofit/>
          </a:bodyPr>
          <a:lstStyle/>
          <a:p>
            <a:r>
              <a:rPr lang="es-419" b="1" kern="100" dirty="0">
                <a:effectLst/>
                <a:latin typeface="Calibri Light" panose="020F0302020204030204" pitchFamily="34" charset="0"/>
                <a:ea typeface="Times New Roman" panose="02020603050405020304" pitchFamily="18" charset="0"/>
                <a:cs typeface="Times New Roman" panose="02020603050405020304" pitchFamily="18" charset="0"/>
              </a:rPr>
              <a:t>Relación entre Age </a:t>
            </a:r>
            <a:r>
              <a:rPr lang="es-419" b="1" kern="100" dirty="0" err="1">
                <a:effectLst/>
                <a:latin typeface="Calibri Light" panose="020F0302020204030204" pitchFamily="34" charset="0"/>
                <a:ea typeface="Times New Roman" panose="02020603050405020304" pitchFamily="18" charset="0"/>
                <a:cs typeface="Times New Roman" panose="02020603050405020304" pitchFamily="18" charset="0"/>
              </a:rPr>
              <a:t>Group</a:t>
            </a:r>
            <a:r>
              <a:rPr lang="es-419" b="1" kern="100" dirty="0">
                <a:latin typeface="Calibri Light" panose="020F0302020204030204" pitchFamily="34" charset="0"/>
                <a:ea typeface="Times New Roman" panose="02020603050405020304" pitchFamily="18" charset="0"/>
                <a:cs typeface="Times New Roman" panose="02020603050405020304" pitchFamily="18" charset="0"/>
              </a:rPr>
              <a:t>, </a:t>
            </a:r>
            <a:r>
              <a:rPr lang="es-419" b="1" kern="100" dirty="0">
                <a:effectLst/>
                <a:latin typeface="Calibri Light" panose="020F0302020204030204" pitchFamily="34" charset="0"/>
                <a:ea typeface="Times New Roman" panose="02020603050405020304" pitchFamily="18" charset="0"/>
                <a:cs typeface="Times New Roman" panose="02020603050405020304" pitchFamily="18" charset="0"/>
              </a:rPr>
              <a:t>Salario y Net </a:t>
            </a:r>
            <a:r>
              <a:rPr lang="es-419" b="1" kern="100" dirty="0" err="1">
                <a:effectLst/>
                <a:latin typeface="Calibri Light" panose="020F0302020204030204" pitchFamily="34" charset="0"/>
                <a:ea typeface="Times New Roman" panose="02020603050405020304" pitchFamily="18" charset="0"/>
                <a:cs typeface="Times New Roman" panose="02020603050405020304" pitchFamily="18" charset="0"/>
              </a:rPr>
              <a:t>Margin</a:t>
            </a:r>
            <a:endParaRPr lang="en-US" dirty="0"/>
          </a:p>
        </p:txBody>
      </p:sp>
      <p:pic>
        <p:nvPicPr>
          <p:cNvPr id="4" name="Content Placeholder 3" descr="A table with numbers and letters&#10;&#10;Description automatically generated">
            <a:extLst>
              <a:ext uri="{FF2B5EF4-FFF2-40B4-BE49-F238E27FC236}">
                <a16:creationId xmlns:a16="http://schemas.microsoft.com/office/drawing/2014/main" id="{5A562C3C-82BD-C580-A1EC-9C8C55FF301E}"/>
              </a:ext>
            </a:extLst>
          </p:cNvPr>
          <p:cNvPicPr>
            <a:picLocks noChangeAspect="1"/>
          </p:cNvPicPr>
          <p:nvPr/>
        </p:nvPicPr>
        <p:blipFill>
          <a:blip r:embed="rId2"/>
          <a:stretch>
            <a:fillRect/>
          </a:stretch>
        </p:blipFill>
        <p:spPr>
          <a:xfrm>
            <a:off x="5293360" y="2148035"/>
            <a:ext cx="3581787" cy="3761878"/>
          </a:xfrm>
          <a:prstGeom prst="rect">
            <a:avLst/>
          </a:prstGeom>
        </p:spPr>
      </p:pic>
      <p:pic>
        <p:nvPicPr>
          <p:cNvPr id="5" name="Content Placeholder 4">
            <a:extLst>
              <a:ext uri="{FF2B5EF4-FFF2-40B4-BE49-F238E27FC236}">
                <a16:creationId xmlns:a16="http://schemas.microsoft.com/office/drawing/2014/main" id="{292F91EB-C28F-7011-D3F7-8CEBC9725412}"/>
              </a:ext>
            </a:extLst>
          </p:cNvPr>
          <p:cNvPicPr>
            <a:picLocks noGrp="1" noChangeAspect="1"/>
          </p:cNvPicPr>
          <p:nvPr>
            <p:ph idx="1"/>
          </p:nvPr>
        </p:nvPicPr>
        <p:blipFill>
          <a:blip r:embed="rId3"/>
          <a:stretch>
            <a:fillRect/>
          </a:stretch>
        </p:blipFill>
        <p:spPr>
          <a:xfrm>
            <a:off x="1016000" y="2148532"/>
            <a:ext cx="3110764" cy="3761381"/>
          </a:xfrm>
          <a:prstGeom prst="rect">
            <a:avLst/>
          </a:prstGeom>
        </p:spPr>
      </p:pic>
    </p:spTree>
    <p:extLst>
      <p:ext uri="{BB962C8B-B14F-4D97-AF65-F5344CB8AC3E}">
        <p14:creationId xmlns:p14="http://schemas.microsoft.com/office/powerpoint/2010/main" val="1437397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AA2A-B1FA-EC69-F479-91A95C1B2FD5}"/>
              </a:ext>
            </a:extLst>
          </p:cNvPr>
          <p:cNvSpPr>
            <a:spLocks noGrp="1"/>
          </p:cNvSpPr>
          <p:nvPr>
            <p:ph type="title"/>
          </p:nvPr>
        </p:nvSpPr>
        <p:spPr/>
        <p:txBody>
          <a:bodyPr>
            <a:normAutofit/>
          </a:bodyPr>
          <a:lstStyle/>
          <a:p>
            <a:r>
              <a:rPr lang="es-419" sz="4000" b="1" kern="100" dirty="0">
                <a:solidFill>
                  <a:srgbClr val="4C661A"/>
                </a:solidFill>
                <a:effectLst/>
                <a:latin typeface="Calibri Light" panose="020F0302020204030204" pitchFamily="34" charset="0"/>
                <a:ea typeface="Times New Roman" panose="02020603050405020304" pitchFamily="18" charset="0"/>
                <a:cs typeface="Times New Roman" panose="02020603050405020304" pitchFamily="18" charset="0"/>
              </a:rPr>
              <a:t>Conclusión en Base a los Datos</a:t>
            </a:r>
            <a:endParaRPr lang="en-US" sz="6600" dirty="0"/>
          </a:p>
        </p:txBody>
      </p:sp>
      <p:sp>
        <p:nvSpPr>
          <p:cNvPr id="3" name="Content Placeholder 2">
            <a:extLst>
              <a:ext uri="{FF2B5EF4-FFF2-40B4-BE49-F238E27FC236}">
                <a16:creationId xmlns:a16="http://schemas.microsoft.com/office/drawing/2014/main" id="{D707B556-8E52-5F8B-4FBD-92EE13ED9FCC}"/>
              </a:ext>
            </a:extLst>
          </p:cNvPr>
          <p:cNvSpPr>
            <a:spLocks noGrp="1"/>
          </p:cNvSpPr>
          <p:nvPr>
            <p:ph idx="1"/>
          </p:nvPr>
        </p:nvSpPr>
        <p:spPr/>
        <p:txBody>
          <a:bodyPr>
            <a:normAutofit lnSpcReduction="10000"/>
          </a:bodyPr>
          <a:lstStyle/>
          <a:p>
            <a:pPr marL="342900" marR="0" lvl="0" indent="-342900" algn="just">
              <a:lnSpc>
                <a:spcPct val="150000"/>
              </a:lnSpc>
              <a:spcBef>
                <a:spcPts val="0"/>
              </a:spcBef>
              <a:spcAft>
                <a:spcPts val="0"/>
              </a:spcAft>
              <a:buFont typeface="+mj-lt"/>
              <a:buAutoNum type="arabicPeriod"/>
            </a:pPr>
            <a:r>
              <a:rPr lang="es-419" sz="2800" kern="100" dirty="0">
                <a:effectLst/>
                <a:latin typeface="Calibri" panose="020F0502020204030204" pitchFamily="34" charset="0"/>
                <a:ea typeface="Calibri" panose="020F0502020204030204" pitchFamily="34" charset="0"/>
                <a:cs typeface="Times New Roman" panose="02020603050405020304" pitchFamily="18" charset="0"/>
              </a:rPr>
              <a:t>Las Ganancias Netas totales suman la cifra de </a:t>
            </a:r>
            <a:r>
              <a:rPr lang="es-419" sz="2800" kern="100" dirty="0">
                <a:effectLst/>
                <a:latin typeface="Calibri" panose="020F0502020204030204" pitchFamily="34" charset="0"/>
                <a:ea typeface="Calibri" panose="020F0502020204030204" pitchFamily="34" charset="0"/>
                <a:cs typeface="Calibri" panose="020F0502020204030204" pitchFamily="34" charset="0"/>
              </a:rPr>
              <a:t>€</a:t>
            </a:r>
            <a:r>
              <a:rPr lang="es-419" sz="2800" kern="100" dirty="0">
                <a:effectLst/>
                <a:latin typeface="Calibri" panose="020F0502020204030204" pitchFamily="34" charset="0"/>
                <a:ea typeface="Calibri" panose="020F0502020204030204" pitchFamily="34" charset="0"/>
                <a:cs typeface="Times New Roman" panose="02020603050405020304" pitchFamily="18" charset="0"/>
              </a:rPr>
              <a:t> 823,637 en total.</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s-419" sz="2800" kern="100" dirty="0">
                <a:effectLst/>
                <a:latin typeface="Calibri" panose="020F0502020204030204" pitchFamily="34" charset="0"/>
                <a:ea typeface="Calibri" panose="020F0502020204030204" pitchFamily="34" charset="0"/>
                <a:cs typeface="Times New Roman" panose="02020603050405020304" pitchFamily="18" charset="0"/>
              </a:rPr>
              <a:t>No hay distinción entre si la cifra es anual o mensual, pero tiene sentido asumir que es anual.</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s-419" sz="2800" kern="100" dirty="0">
                <a:effectLst/>
                <a:latin typeface="Calibri" panose="020F0502020204030204" pitchFamily="34" charset="0"/>
                <a:ea typeface="Calibri" panose="020F0502020204030204" pitchFamily="34" charset="0"/>
                <a:cs typeface="Times New Roman" panose="02020603050405020304" pitchFamily="18" charset="0"/>
              </a:rPr>
              <a:t>Entre mayor el salario, más se va acercando a la mediana de ganancia neta.</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43721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597C-C5CE-A348-41A0-E565799F1F6B}"/>
              </a:ext>
            </a:extLst>
          </p:cNvPr>
          <p:cNvSpPr>
            <a:spLocks noGrp="1"/>
          </p:cNvSpPr>
          <p:nvPr>
            <p:ph type="title"/>
          </p:nvPr>
        </p:nvSpPr>
        <p:spPr>
          <a:xfrm>
            <a:off x="867834" y="2581275"/>
            <a:ext cx="8596668" cy="1320800"/>
          </a:xfrm>
        </p:spPr>
        <p:txBody>
          <a:bodyPr>
            <a:normAutofit fontScale="90000"/>
          </a:bodyPr>
          <a:lstStyle/>
          <a:p>
            <a:r>
              <a:rPr lang="es-419" sz="7300" kern="100" cap="all" dirty="0">
                <a:solidFill>
                  <a:srgbClr val="99CB38"/>
                </a:solidFill>
                <a:effectLst/>
                <a:latin typeface="Calibri" panose="020F0502020204030204" pitchFamily="34" charset="0"/>
                <a:ea typeface="Calibri" panose="020F0502020204030204" pitchFamily="34" charset="0"/>
                <a:cs typeface="Times New Roman" panose="02020603050405020304" pitchFamily="18" charset="0"/>
              </a:rPr>
              <a:t>PLAN DE ACCIÓN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73176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FDD8-A856-68BE-2793-23002F87F05A}"/>
              </a:ext>
            </a:extLst>
          </p:cNvPr>
          <p:cNvSpPr>
            <a:spLocks noGrp="1"/>
          </p:cNvSpPr>
          <p:nvPr>
            <p:ph type="title"/>
          </p:nvPr>
        </p:nvSpPr>
        <p:spPr/>
        <p:txBody>
          <a:bodyPr>
            <a:normAutofit/>
          </a:bodyPr>
          <a:lstStyle/>
          <a:p>
            <a:r>
              <a:rPr lang="es-419" b="1" kern="100" dirty="0">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t>Modelo de Certificado de Depósito a 1 año</a:t>
            </a:r>
            <a:endParaRPr lang="en-US" sz="6000" dirty="0"/>
          </a:p>
        </p:txBody>
      </p:sp>
      <p:sp>
        <p:nvSpPr>
          <p:cNvPr id="3" name="Content Placeholder 2">
            <a:extLst>
              <a:ext uri="{FF2B5EF4-FFF2-40B4-BE49-F238E27FC236}">
                <a16:creationId xmlns:a16="http://schemas.microsoft.com/office/drawing/2014/main" id="{E6169AE3-B608-7137-577E-5BD12B2D08A4}"/>
              </a:ext>
            </a:extLst>
          </p:cNvPr>
          <p:cNvSpPr>
            <a:spLocks noGrp="1"/>
          </p:cNvSpPr>
          <p:nvPr>
            <p:ph idx="1"/>
          </p:nvPr>
        </p:nvSpPr>
        <p:spPr/>
        <p:txBody>
          <a:bodyPr>
            <a:normAutofit lnSpcReduction="10000"/>
          </a:bodyPr>
          <a:lstStyle/>
          <a:p>
            <a:r>
              <a:rPr lang="es-419" sz="2800" kern="100" dirty="0">
                <a:effectLst/>
                <a:latin typeface="Calibri" panose="020F0502020204030204" pitchFamily="34" charset="0"/>
                <a:ea typeface="Calibri" panose="020F0502020204030204" pitchFamily="34" charset="0"/>
                <a:cs typeface="Times New Roman" panose="02020603050405020304" pitchFamily="18" charset="0"/>
              </a:rPr>
              <a:t>El primer paso para el Plan de Acción es tratar a la EMC </a:t>
            </a:r>
            <a:r>
              <a:rPr lang="es-419" sz="2800" kern="100" dirty="0" err="1">
                <a:effectLst/>
                <a:latin typeface="Calibri" panose="020F0502020204030204" pitchFamily="34" charset="0"/>
                <a:ea typeface="Calibri" panose="020F0502020204030204" pitchFamily="34" charset="0"/>
                <a:cs typeface="Times New Roman" panose="02020603050405020304" pitchFamily="18" charset="0"/>
              </a:rPr>
              <a:t>Account</a:t>
            </a:r>
            <a:r>
              <a:rPr lang="es-419" sz="2800" kern="100" dirty="0">
                <a:effectLst/>
                <a:latin typeface="Calibri" panose="020F0502020204030204" pitchFamily="34" charset="0"/>
                <a:ea typeface="Calibri" panose="020F0502020204030204" pitchFamily="34" charset="0"/>
                <a:cs typeface="Times New Roman" panose="02020603050405020304" pitchFamily="18" charset="0"/>
              </a:rPr>
              <a:t> como un modelo Certificado de Depósito a un plazo de 1 año mínimo. A los clientes se les aseguraría un interés de tasa fija del 5% anual, mientras que los fondos serán reinvertidos por </a:t>
            </a:r>
            <a:r>
              <a:rPr lang="es-419" sz="28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2800" kern="100" dirty="0">
                <a:effectLst/>
                <a:latin typeface="Calibri" panose="020F0502020204030204" pitchFamily="34" charset="0"/>
                <a:ea typeface="Calibri" panose="020F0502020204030204" pitchFamily="34" charset="0"/>
                <a:cs typeface="Times New Roman" panose="02020603050405020304" pitchFamily="18" charset="0"/>
              </a:rPr>
              <a:t> en el formato de “</a:t>
            </a:r>
            <a:r>
              <a:rPr lang="es-419" sz="2800" kern="100" dirty="0" err="1">
                <a:effectLst/>
                <a:latin typeface="Calibri" panose="020F0502020204030204" pitchFamily="34" charset="0"/>
                <a:ea typeface="Calibri" panose="020F0502020204030204" pitchFamily="34" charset="0"/>
                <a:cs typeface="Times New Roman" panose="02020603050405020304" pitchFamily="18" charset="0"/>
              </a:rPr>
              <a:t>Staking</a:t>
            </a:r>
            <a:r>
              <a:rPr lang="es-419" sz="2800" kern="100" dirty="0">
                <a:effectLst/>
                <a:latin typeface="Calibri" panose="020F0502020204030204" pitchFamily="34" charset="0"/>
                <a:ea typeface="Calibri" panose="020F0502020204030204" pitchFamily="34" charset="0"/>
                <a:cs typeface="Times New Roman" panose="02020603050405020304" pitchFamily="18" charset="0"/>
              </a:rPr>
              <a:t>” o delegación de Cripto Monedas a Nodos Validadores de la Blockchain, los cuales andan en un aproximado de 7% de tasa de interés anual. El 2% de diferencia será la ganancia percibida por </a:t>
            </a:r>
            <a:r>
              <a:rPr lang="es-419" sz="28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2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4357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0750-29CA-F5FF-8CAA-520772F26B77}"/>
              </a:ext>
            </a:extLst>
          </p:cNvPr>
          <p:cNvSpPr>
            <a:spLocks noGrp="1"/>
          </p:cNvSpPr>
          <p:nvPr>
            <p:ph type="title"/>
          </p:nvPr>
        </p:nvSpPr>
        <p:spPr/>
        <p:txBody>
          <a:bodyPr>
            <a:normAutofit/>
          </a:bodyPr>
          <a:lstStyle/>
          <a:p>
            <a:r>
              <a:rPr lang="es-419" sz="4000" b="1" kern="100" dirty="0" err="1">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t>Staking</a:t>
            </a:r>
            <a:r>
              <a:rPr lang="es-419" sz="4000" b="1" kern="100" dirty="0">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t> (o delegación)</a:t>
            </a:r>
            <a:endParaRPr lang="en-US" sz="6600" dirty="0"/>
          </a:p>
        </p:txBody>
      </p:sp>
      <p:sp>
        <p:nvSpPr>
          <p:cNvPr id="3" name="Content Placeholder 2">
            <a:extLst>
              <a:ext uri="{FF2B5EF4-FFF2-40B4-BE49-F238E27FC236}">
                <a16:creationId xmlns:a16="http://schemas.microsoft.com/office/drawing/2014/main" id="{752AE2B9-D1D5-3DB5-4B77-520B297AB7D2}"/>
              </a:ext>
            </a:extLst>
          </p:cNvPr>
          <p:cNvSpPr>
            <a:spLocks noGrp="1"/>
          </p:cNvSpPr>
          <p:nvPr>
            <p:ph idx="1"/>
          </p:nvPr>
        </p:nvSpPr>
        <p:spPr/>
        <p:txBody>
          <a:bodyPr>
            <a:normAutofit/>
          </a:bodyPr>
          <a:lstStyle/>
          <a:p>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El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Staking</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o “Delegación” de Cripto Monedas “Consiste en mantener fondos en un monedero de criptomonedas, para respaldar la seguridad y las operaciones de una red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blockchain</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En pocas palabras,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staking</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es el acto de dejar bloqueadas en depósito criptomonedas para recibir recompensas. (5) (</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¿Qué es el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Staking</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Binance</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Academy</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Para ello recomiendo las Billeteras Frías TREZOR (junto a la Desktop App EXODUS) o LEDGER (junto a la Desktop App LEDGER LIVE) o una combinación de ambas.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277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00B8-25A3-7B76-834B-F70C2F38632E}"/>
              </a:ext>
            </a:extLst>
          </p:cNvPr>
          <p:cNvSpPr>
            <a:spLocks noGrp="1"/>
          </p:cNvSpPr>
          <p:nvPr>
            <p:ph type="title"/>
          </p:nvPr>
        </p:nvSpPr>
        <p:spPr/>
        <p:txBody>
          <a:bodyPr>
            <a:normAutofit/>
          </a:bodyPr>
          <a:lstStyle/>
          <a:p>
            <a:r>
              <a:rPr lang="es-419" sz="3200" b="1" kern="100" dirty="0">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t>Ganancias esperadas en base a montos depositados</a:t>
            </a:r>
            <a:endParaRPr lang="en-US" sz="5400" dirty="0"/>
          </a:p>
        </p:txBody>
      </p:sp>
      <p:sp>
        <p:nvSpPr>
          <p:cNvPr id="3" name="Content Placeholder 2">
            <a:extLst>
              <a:ext uri="{FF2B5EF4-FFF2-40B4-BE49-F238E27FC236}">
                <a16:creationId xmlns:a16="http://schemas.microsoft.com/office/drawing/2014/main" id="{B5646AEA-05EE-4A6C-C2FD-209D453921C0}"/>
              </a:ext>
            </a:extLst>
          </p:cNvPr>
          <p:cNvSpPr>
            <a:spLocks noGrp="1"/>
          </p:cNvSpPr>
          <p:nvPr>
            <p:ph idx="1"/>
          </p:nvPr>
        </p:nvSpPr>
        <p:spPr/>
        <p:txBody>
          <a:bodyPr>
            <a:normAutofit/>
          </a:bodyPr>
          <a:lstStyle/>
          <a:p>
            <a:r>
              <a:rPr lang="es-419" sz="2400" dirty="0">
                <a:effectLst/>
                <a:latin typeface="Calibri" panose="020F0502020204030204" pitchFamily="34" charset="0"/>
                <a:ea typeface="Calibri" panose="020F0502020204030204" pitchFamily="34" charset="0"/>
                <a:cs typeface="Times New Roman" panose="02020603050405020304" pitchFamily="18" charset="0"/>
              </a:rPr>
              <a:t>El tipo de interés en el cual de basarían las inversiones Cripto sería el APY (“Anual </a:t>
            </a:r>
            <a:r>
              <a:rPr lang="es-419" sz="2400" dirty="0" err="1">
                <a:effectLst/>
                <a:latin typeface="Calibri" panose="020F0502020204030204" pitchFamily="34" charset="0"/>
                <a:ea typeface="Calibri" panose="020F0502020204030204" pitchFamily="34" charset="0"/>
                <a:cs typeface="Times New Roman" panose="02020603050405020304" pitchFamily="18" charset="0"/>
              </a:rPr>
              <a:t>Percent</a:t>
            </a:r>
            <a:r>
              <a:rPr lang="es-419" sz="2400" dirty="0">
                <a:effectLst/>
                <a:latin typeface="Calibri" panose="020F0502020204030204" pitchFamily="34" charset="0"/>
                <a:ea typeface="Calibri" panose="020F0502020204030204" pitchFamily="34" charset="0"/>
                <a:cs typeface="Times New Roman" panose="02020603050405020304" pitchFamily="18" charset="0"/>
              </a:rPr>
              <a:t> </a:t>
            </a:r>
            <a:r>
              <a:rPr lang="es-419" sz="2400" dirty="0" err="1">
                <a:effectLst/>
                <a:latin typeface="Calibri" panose="020F0502020204030204" pitchFamily="34" charset="0"/>
                <a:ea typeface="Calibri" panose="020F0502020204030204" pitchFamily="34" charset="0"/>
                <a:cs typeface="Times New Roman" panose="02020603050405020304" pitchFamily="18" charset="0"/>
              </a:rPr>
              <a:t>Yield</a:t>
            </a:r>
            <a:r>
              <a:rPr lang="es-419" sz="2400" dirty="0">
                <a:effectLst/>
                <a:latin typeface="Calibri" panose="020F0502020204030204" pitchFamily="34" charset="0"/>
                <a:ea typeface="Calibri" panose="020F0502020204030204" pitchFamily="34" charset="0"/>
                <a:cs typeface="Times New Roman" panose="02020603050405020304" pitchFamily="18" charset="0"/>
              </a:rPr>
              <a:t>” o “Porcentaje de Rendimiento Anual”). El APY es: la tasa de retorno real obtenida de una inversión tomando en cuenta el efecto del Interés Compuesto. A diferencia del Interés Simple, el interés compuesto es calculado de manera periódica y la cantidad es inmediatamente añadida al balance. Mientras avanzan los periodos el balance de la cuenta se hace un poco más grande, entonces el interés pagado sobre el mismo se va haciendo más grande. </a:t>
            </a:r>
            <a:r>
              <a:rPr lang="en-US" sz="2400" dirty="0">
                <a:effectLst/>
                <a:latin typeface="Calibri" panose="020F0502020204030204" pitchFamily="34" charset="0"/>
                <a:ea typeface="Calibri" panose="020F0502020204030204" pitchFamily="34" charset="0"/>
                <a:cs typeface="Times New Roman" panose="02020603050405020304" pitchFamily="18" charset="0"/>
              </a:rPr>
              <a:t>(6)( </a:t>
            </a:r>
            <a:r>
              <a:rPr lang="en-US" sz="2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What Is APY and How Is It Calculated With Examples (investopedia.com)</a:t>
            </a:r>
            <a:r>
              <a:rPr lang="en-US" sz="2400" dirty="0">
                <a:effectLst/>
                <a:latin typeface="Calibri" panose="020F0502020204030204" pitchFamily="34" charset="0"/>
                <a:ea typeface="Calibri" panose="020F0502020204030204" pitchFamily="34" charset="0"/>
                <a:cs typeface="Times New Roman" panose="02020603050405020304" pitchFamily="18" charset="0"/>
              </a:rPr>
              <a:t> ). </a:t>
            </a:r>
            <a:endParaRPr lang="en-US" sz="2400" dirty="0"/>
          </a:p>
        </p:txBody>
      </p:sp>
    </p:spTree>
    <p:extLst>
      <p:ext uri="{BB962C8B-B14F-4D97-AF65-F5344CB8AC3E}">
        <p14:creationId xmlns:p14="http://schemas.microsoft.com/office/powerpoint/2010/main" val="219102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7AE9-1F86-9E0F-8F4B-7E730BA82196}"/>
              </a:ext>
            </a:extLst>
          </p:cNvPr>
          <p:cNvSpPr>
            <a:spLocks noGrp="1"/>
          </p:cNvSpPr>
          <p:nvPr>
            <p:ph type="title"/>
          </p:nvPr>
        </p:nvSpPr>
        <p:spPr/>
        <p:txBody>
          <a:bodyPr>
            <a:normAutofit fontScale="90000"/>
          </a:bodyPr>
          <a:lstStyle/>
          <a:p>
            <a:r>
              <a:rPr lang="es-419" sz="3200" dirty="0">
                <a:effectLst/>
                <a:latin typeface="Calibri" panose="020F0502020204030204" pitchFamily="34" charset="0"/>
                <a:ea typeface="Calibri" panose="020F0502020204030204" pitchFamily="34" charset="0"/>
                <a:cs typeface="Times New Roman" panose="02020603050405020304" pitchFamily="18" charset="0"/>
              </a:rPr>
              <a:t>Los siguientes ejemplos de APY son datos extraídos de la Billetera EXODUS del 14 de octubre de 2023</a:t>
            </a:r>
            <a:endParaRPr lang="en-US" sz="5400" dirty="0"/>
          </a:p>
        </p:txBody>
      </p:sp>
      <p:pic>
        <p:nvPicPr>
          <p:cNvPr id="5" name="Content Placeholder 4">
            <a:extLst>
              <a:ext uri="{FF2B5EF4-FFF2-40B4-BE49-F238E27FC236}">
                <a16:creationId xmlns:a16="http://schemas.microsoft.com/office/drawing/2014/main" id="{CDA35478-C10E-7917-59EB-470B0FBDE1A7}"/>
              </a:ext>
            </a:extLst>
          </p:cNvPr>
          <p:cNvPicPr>
            <a:picLocks noGrp="1" noChangeAspect="1"/>
          </p:cNvPicPr>
          <p:nvPr>
            <p:ph idx="1"/>
          </p:nvPr>
        </p:nvPicPr>
        <p:blipFill>
          <a:blip r:embed="rId2"/>
          <a:stretch>
            <a:fillRect/>
          </a:stretch>
        </p:blipFill>
        <p:spPr>
          <a:xfrm>
            <a:off x="1849119" y="1930400"/>
            <a:ext cx="6248401" cy="3522881"/>
          </a:xfrm>
        </p:spPr>
      </p:pic>
      <p:sp>
        <p:nvSpPr>
          <p:cNvPr id="6" name="TextBox 5">
            <a:extLst>
              <a:ext uri="{FF2B5EF4-FFF2-40B4-BE49-F238E27FC236}">
                <a16:creationId xmlns:a16="http://schemas.microsoft.com/office/drawing/2014/main" id="{956DC7CC-D5F8-825B-18C1-892E5DC9950F}"/>
              </a:ext>
            </a:extLst>
          </p:cNvPr>
          <p:cNvSpPr txBox="1"/>
          <p:nvPr/>
        </p:nvSpPr>
        <p:spPr>
          <a:xfrm>
            <a:off x="247015" y="5453281"/>
            <a:ext cx="9506449" cy="478849"/>
          </a:xfrm>
          <a:prstGeom prst="rect">
            <a:avLst/>
          </a:prstGeom>
          <a:noFill/>
        </p:spPr>
        <p:txBody>
          <a:bodyPr wrap="none" rtlCol="0">
            <a:spAutoFit/>
          </a:bodyPr>
          <a:lstStyle/>
          <a:p>
            <a:pPr marL="0" marR="0">
              <a:lnSpc>
                <a:spcPct val="107000"/>
              </a:lnSpc>
              <a:spcBef>
                <a:spcPts val="0"/>
              </a:spcBef>
              <a:spcAft>
                <a:spcPts val="800"/>
              </a:spcAft>
            </a:pPr>
            <a:r>
              <a:rPr lang="es-419" sz="1200" i="1" kern="100" dirty="0">
                <a:effectLst/>
                <a:latin typeface="Calibri" panose="020F0502020204030204" pitchFamily="34" charset="0"/>
                <a:ea typeface="Calibri" panose="020F0502020204030204" pitchFamily="34" charset="0"/>
                <a:cs typeface="Times New Roman" panose="02020603050405020304" pitchFamily="18" charset="0"/>
              </a:rPr>
              <a:t>Estas son solo algunas Cripto Monedas que pueden ser “</a:t>
            </a:r>
            <a:r>
              <a:rPr lang="es-419" sz="1200" i="1" kern="100" dirty="0" err="1">
                <a:effectLst/>
                <a:latin typeface="Calibri" panose="020F0502020204030204" pitchFamily="34" charset="0"/>
                <a:ea typeface="Calibri" panose="020F0502020204030204" pitchFamily="34" charset="0"/>
                <a:cs typeface="Times New Roman" panose="02020603050405020304" pitchFamily="18" charset="0"/>
              </a:rPr>
              <a:t>Staked</a:t>
            </a:r>
            <a:r>
              <a:rPr lang="es-419" sz="1200" i="1" kern="100" dirty="0">
                <a:effectLst/>
                <a:latin typeface="Calibri" panose="020F0502020204030204" pitchFamily="34" charset="0"/>
                <a:ea typeface="Calibri" panose="020F0502020204030204" pitchFamily="34" charset="0"/>
                <a:cs typeface="Times New Roman" panose="02020603050405020304" pitchFamily="18" charset="0"/>
              </a:rPr>
              <a:t>”. Otras incluyen: Ethereum, </a:t>
            </a:r>
            <a:r>
              <a:rPr lang="es-419" sz="1200" i="1" kern="100" dirty="0" err="1">
                <a:effectLst/>
                <a:latin typeface="Calibri" panose="020F0502020204030204" pitchFamily="34" charset="0"/>
                <a:ea typeface="Calibri" panose="020F0502020204030204" pitchFamily="34" charset="0"/>
                <a:cs typeface="Times New Roman" panose="02020603050405020304" pitchFamily="18" charset="0"/>
              </a:rPr>
              <a:t>Polkadot</a:t>
            </a:r>
            <a:r>
              <a:rPr lang="es-419" sz="12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s-419" sz="1200" i="1" kern="100" dirty="0" err="1">
                <a:effectLst/>
                <a:latin typeface="Calibri" panose="020F0502020204030204" pitchFamily="34" charset="0"/>
                <a:ea typeface="Calibri" panose="020F0502020204030204" pitchFamily="34" charset="0"/>
                <a:cs typeface="Times New Roman" panose="02020603050405020304" pitchFamily="18" charset="0"/>
              </a:rPr>
              <a:t>Avalanche</a:t>
            </a:r>
            <a:r>
              <a:rPr lang="es-419" sz="1200" i="1" kern="100" dirty="0">
                <a:effectLst/>
                <a:latin typeface="Calibri" panose="020F0502020204030204" pitchFamily="34" charset="0"/>
                <a:ea typeface="Calibri" panose="020F0502020204030204" pitchFamily="34" charset="0"/>
                <a:cs typeface="Times New Roman" panose="02020603050405020304" pitchFamily="18" charset="0"/>
              </a:rPr>
              <a:t>, y Aptos por mencionar algunas otras.</a:t>
            </a:r>
            <a:br>
              <a:rPr lang="es-419" sz="1200" i="1" kern="100" dirty="0">
                <a:effectLst/>
                <a:latin typeface="Calibri" panose="020F0502020204030204" pitchFamily="34" charset="0"/>
                <a:ea typeface="Calibri" panose="020F0502020204030204" pitchFamily="34" charset="0"/>
                <a:cs typeface="Times New Roman" panose="02020603050405020304" pitchFamily="18" charset="0"/>
              </a:rPr>
            </a:br>
            <a:r>
              <a:rPr lang="es-419" sz="1200" i="1" kern="100" dirty="0">
                <a:effectLst/>
                <a:latin typeface="Calibri" panose="020F0502020204030204" pitchFamily="34" charset="0"/>
                <a:ea typeface="Calibri" panose="020F0502020204030204" pitchFamily="34" charset="0"/>
                <a:cs typeface="Times New Roman" panose="02020603050405020304" pitchFamily="18" charset="0"/>
              </a:rPr>
              <a:t>También cabe mencionar que el % de APY puede variar de billetera a billetera.</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524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206543-2383-A7B9-735C-93DEF41BD8DB}"/>
              </a:ext>
            </a:extLst>
          </p:cNvPr>
          <p:cNvPicPr>
            <a:picLocks noGrp="1" noChangeAspect="1"/>
          </p:cNvPicPr>
          <p:nvPr>
            <p:ph idx="1"/>
          </p:nvPr>
        </p:nvPicPr>
        <p:blipFill>
          <a:blip r:embed="rId2"/>
          <a:stretch>
            <a:fillRect/>
          </a:stretch>
        </p:blipFill>
        <p:spPr>
          <a:xfrm>
            <a:off x="91441" y="2712721"/>
            <a:ext cx="9763759" cy="1846279"/>
          </a:xfrm>
        </p:spPr>
      </p:pic>
      <p:sp>
        <p:nvSpPr>
          <p:cNvPr id="6" name="Title 1">
            <a:extLst>
              <a:ext uri="{FF2B5EF4-FFF2-40B4-BE49-F238E27FC236}">
                <a16:creationId xmlns:a16="http://schemas.microsoft.com/office/drawing/2014/main" id="{7153326C-B95C-0124-3F64-3896D6FBB716}"/>
              </a:ext>
            </a:extLst>
          </p:cNvPr>
          <p:cNvSpPr>
            <a:spLocks noGrp="1"/>
          </p:cNvSpPr>
          <p:nvPr>
            <p:ph type="title"/>
          </p:nvPr>
        </p:nvSpPr>
        <p:spPr>
          <a:xfrm>
            <a:off x="677334" y="609600"/>
            <a:ext cx="8596668" cy="1320800"/>
          </a:xfrm>
        </p:spPr>
        <p:txBody>
          <a:bodyPr>
            <a:normAutofit/>
          </a:bodyPr>
          <a:lstStyle/>
          <a:p>
            <a:r>
              <a:rPr lang="es-419" sz="3200" b="1" kern="100" dirty="0">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t>Ganancias esperadas en base a montos depositados</a:t>
            </a:r>
            <a:endParaRPr lang="en-US" sz="5400" dirty="0"/>
          </a:p>
        </p:txBody>
      </p:sp>
    </p:spTree>
    <p:extLst>
      <p:ext uri="{BB962C8B-B14F-4D97-AF65-F5344CB8AC3E}">
        <p14:creationId xmlns:p14="http://schemas.microsoft.com/office/powerpoint/2010/main" val="281988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9C28-C7EC-D5DF-BDAE-A8245FE04757}"/>
              </a:ext>
            </a:extLst>
          </p:cNvPr>
          <p:cNvSpPr>
            <a:spLocks noGrp="1"/>
          </p:cNvSpPr>
          <p:nvPr>
            <p:ph type="title"/>
          </p:nvPr>
        </p:nvSpPr>
        <p:spPr/>
        <p:txBody>
          <a:bodyPr>
            <a:normAutofit/>
          </a:bodyPr>
          <a:lstStyle/>
          <a:p>
            <a:r>
              <a:rPr lang="es-419" b="1" kern="100" dirty="0">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t>Fondo de reserva en Bitcoin</a:t>
            </a:r>
            <a:endParaRPr lang="en-US" sz="6000" dirty="0"/>
          </a:p>
        </p:txBody>
      </p:sp>
      <p:sp>
        <p:nvSpPr>
          <p:cNvPr id="3" name="Content Placeholder 2">
            <a:extLst>
              <a:ext uri="{FF2B5EF4-FFF2-40B4-BE49-F238E27FC236}">
                <a16:creationId xmlns:a16="http://schemas.microsoft.com/office/drawing/2014/main" id="{BDFDD951-5E23-FE3F-7A2B-98BE125798AF}"/>
              </a:ext>
            </a:extLst>
          </p:cNvPr>
          <p:cNvSpPr>
            <a:spLocks noGrp="1"/>
          </p:cNvSpPr>
          <p:nvPr>
            <p:ph idx="1"/>
          </p:nvPr>
        </p:nvSpPr>
        <p:spPr/>
        <p:txBody>
          <a:bodyPr/>
          <a:lstStyle/>
          <a:p>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Como parte del Plan de Acción recomiendo que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tenga destinado un monto considerable de reservas en Bitcoin, ya que es la única Cripto Moneda que ha sido considerada que es la única que tiene la capacidad de ser el equivalente al Oro de las Cripto. Basado en el hecho que en 2024 ocurre el llamado “Bitcoin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Halving</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en el cual las recompensas en Bitcoin por minero se verán reducidas a la mitad, contribuyendo a una baja en la oferta y por ende un aumento de su precio basado en datos previos, es este el momento indicado para obtener dicha reserva. El tamaño de dicho Fondo queda a discreción de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5899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B4C1-3465-B893-0694-7C49F0DB590C}"/>
              </a:ext>
            </a:extLst>
          </p:cNvPr>
          <p:cNvSpPr>
            <a:spLocks noGrp="1"/>
          </p:cNvSpPr>
          <p:nvPr>
            <p:ph type="title"/>
          </p:nvPr>
        </p:nvSpPr>
        <p:spPr>
          <a:xfrm>
            <a:off x="239183" y="3095625"/>
            <a:ext cx="9943041" cy="1320800"/>
          </a:xfrm>
        </p:spPr>
        <p:txBody>
          <a:bodyPr>
            <a:normAutofit fontScale="90000"/>
          </a:bodyPr>
          <a:lstStyle/>
          <a:p>
            <a:pPr marL="0" marR="0">
              <a:lnSpc>
                <a:spcPct val="107000"/>
              </a:lnSpc>
              <a:spcBef>
                <a:spcPts val="0"/>
              </a:spcBef>
              <a:spcAft>
                <a:spcPts val="800"/>
              </a:spcAft>
            </a:pPr>
            <a:r>
              <a:rPr lang="es-419" sz="3100" i="1" kern="100" dirty="0">
                <a:effectLst/>
                <a:latin typeface="Calibri" panose="020F0502020204030204" pitchFamily="34" charset="0"/>
                <a:ea typeface="Calibri" panose="020F0502020204030204" pitchFamily="34" charset="0"/>
                <a:cs typeface="Times New Roman" panose="02020603050405020304" pitchFamily="18" charset="0"/>
              </a:rPr>
              <a:t>“La audacia en los negocios es lo primero, lo segundo, y lo tercero. “</a:t>
            </a:r>
            <a:br>
              <a:rPr lang="en-US" sz="3100" kern="100" dirty="0">
                <a:effectLst/>
                <a:latin typeface="Calibri" panose="020F0502020204030204" pitchFamily="34" charset="0"/>
                <a:ea typeface="Calibri" panose="020F0502020204030204" pitchFamily="34" charset="0"/>
                <a:cs typeface="Times New Roman" panose="02020603050405020304" pitchFamily="18" charset="0"/>
              </a:rPr>
            </a:br>
            <a:r>
              <a:rPr lang="es-419" sz="3100" i="1" kern="100" dirty="0">
                <a:effectLst/>
                <a:latin typeface="Calibri" panose="020F0502020204030204" pitchFamily="34" charset="0"/>
                <a:ea typeface="Calibri" panose="020F0502020204030204" pitchFamily="34" charset="0"/>
                <a:cs typeface="Times New Roman" panose="02020603050405020304" pitchFamily="18" charset="0"/>
              </a:rPr>
              <a:t>-Thomas Fuller</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198659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003F-C170-D2FC-657C-DBA36EFCDD37}"/>
              </a:ext>
            </a:extLst>
          </p:cNvPr>
          <p:cNvSpPr>
            <a:spLocks noGrp="1"/>
          </p:cNvSpPr>
          <p:nvPr>
            <p:ph type="title"/>
          </p:nvPr>
        </p:nvSpPr>
        <p:spPr/>
        <p:txBody>
          <a:bodyPr>
            <a:normAutofit/>
          </a:bodyPr>
          <a:lstStyle/>
          <a:p>
            <a:r>
              <a:rPr lang="es-419" sz="4000" b="1" kern="100" dirty="0">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t>Conclusión de Plan de Acción</a:t>
            </a:r>
            <a:endParaRPr lang="en-US" sz="6600" dirty="0"/>
          </a:p>
        </p:txBody>
      </p:sp>
      <p:sp>
        <p:nvSpPr>
          <p:cNvPr id="3" name="Content Placeholder 2">
            <a:extLst>
              <a:ext uri="{FF2B5EF4-FFF2-40B4-BE49-F238E27FC236}">
                <a16:creationId xmlns:a16="http://schemas.microsoft.com/office/drawing/2014/main" id="{A88CBCED-A35D-6E35-18AB-D4D2A46D8481}"/>
              </a:ext>
            </a:extLst>
          </p:cNvPr>
          <p:cNvSpPr>
            <a:spLocks noGrp="1"/>
          </p:cNvSpPr>
          <p:nvPr>
            <p:ph idx="1"/>
          </p:nvPr>
        </p:nvSpPr>
        <p:spPr/>
        <p:txBody>
          <a:bodyPr/>
          <a:lstStyle/>
          <a:p>
            <a:pPr marL="0" marR="0">
              <a:lnSpc>
                <a:spcPct val="107000"/>
              </a:lnSpc>
              <a:spcBef>
                <a:spcPts val="0"/>
              </a:spcBef>
              <a:spcAft>
                <a:spcPts val="800"/>
              </a:spcAft>
            </a:pPr>
            <a:r>
              <a:rPr lang="es-419" sz="2000" kern="100" dirty="0">
                <a:effectLst/>
                <a:latin typeface="Calibri" panose="020F0502020204030204" pitchFamily="34" charset="0"/>
                <a:ea typeface="Calibri" panose="020F0502020204030204" pitchFamily="34" charset="0"/>
                <a:cs typeface="Times New Roman" panose="02020603050405020304" pitchFamily="18" charset="0"/>
              </a:rPr>
              <a:t>Definiendo de manera más clara una estrategia Cripto yo propongo lo siguiente: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s-419" sz="2000" kern="100" dirty="0">
                <a:effectLst/>
                <a:latin typeface="Calibri" panose="020F0502020204030204" pitchFamily="34" charset="0"/>
                <a:ea typeface="Calibri" panose="020F0502020204030204" pitchFamily="34" charset="0"/>
                <a:cs typeface="Times New Roman" panose="02020603050405020304" pitchFamily="18" charset="0"/>
              </a:rPr>
              <a:t>Crear una Campaña de Marketing dirigida a la cartera de Clientes con Cuentas Cripto, y cuentas de Inversión para hacer invertir a la mayor cantidad de clientes posible un monto mínimo de </a:t>
            </a:r>
            <a:r>
              <a:rPr lang="es-419" sz="2000" kern="100" dirty="0">
                <a:effectLst/>
                <a:latin typeface="Calibri" panose="020F0502020204030204" pitchFamily="34" charset="0"/>
                <a:ea typeface="Calibri" panose="020F0502020204030204" pitchFamily="34" charset="0"/>
                <a:cs typeface="Calibri" panose="020F0502020204030204" pitchFamily="34" charset="0"/>
              </a:rPr>
              <a:t>€</a:t>
            </a:r>
            <a:r>
              <a:rPr lang="es-419" sz="2000" kern="100" dirty="0">
                <a:effectLst/>
                <a:latin typeface="Calibri" panose="020F0502020204030204" pitchFamily="34" charset="0"/>
                <a:ea typeface="Calibri" panose="020F0502020204030204" pitchFamily="34" charset="0"/>
                <a:cs typeface="Times New Roman" panose="02020603050405020304" pitchFamily="18" charset="0"/>
              </a:rPr>
              <a:t> 5,000.00 por un año. Haciendo especial énfasis en los grupos de edad de 20-29, 30-39, y 40-49.</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s-419" sz="2000" kern="100" dirty="0">
                <a:effectLst/>
                <a:latin typeface="Calibri" panose="020F0502020204030204" pitchFamily="34" charset="0"/>
                <a:ea typeface="Calibri" panose="020F0502020204030204" pitchFamily="34" charset="0"/>
                <a:cs typeface="Times New Roman" panose="02020603050405020304" pitchFamily="18" charset="0"/>
              </a:rPr>
              <a:t>Apalancar la noción original de </a:t>
            </a:r>
            <a:r>
              <a:rPr lang="es-419" sz="20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2000" kern="100" dirty="0">
                <a:effectLst/>
                <a:latin typeface="Calibri" panose="020F0502020204030204" pitchFamily="34" charset="0"/>
                <a:ea typeface="Calibri" panose="020F0502020204030204" pitchFamily="34" charset="0"/>
                <a:cs typeface="Times New Roman" panose="02020603050405020304" pitchFamily="18" charset="0"/>
              </a:rPr>
              <a:t> de crear productos innovadores e inspirar la confianza a los clientes que en nuestras manos sus inversiones estarán seguras.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0860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68B8-019D-7801-2EDC-34D0DAE4477E}"/>
              </a:ext>
            </a:extLst>
          </p:cNvPr>
          <p:cNvSpPr>
            <a:spLocks noGrp="1"/>
          </p:cNvSpPr>
          <p:nvPr>
            <p:ph type="title"/>
          </p:nvPr>
        </p:nvSpPr>
        <p:spPr>
          <a:xfrm>
            <a:off x="2258484" y="2905125"/>
            <a:ext cx="8596668" cy="1320800"/>
          </a:xfrm>
        </p:spPr>
        <p:txBody>
          <a:bodyPr>
            <a:normAutofit/>
          </a:bodyPr>
          <a:lstStyle/>
          <a:p>
            <a:r>
              <a:rPr lang="es-419" sz="7200" dirty="0"/>
              <a:t>¡¡¡¡ GRACIAS !!!!</a:t>
            </a:r>
            <a:endParaRPr lang="en-US" sz="7200" dirty="0"/>
          </a:p>
        </p:txBody>
      </p:sp>
    </p:spTree>
    <p:extLst>
      <p:ext uri="{BB962C8B-B14F-4D97-AF65-F5344CB8AC3E}">
        <p14:creationId xmlns:p14="http://schemas.microsoft.com/office/powerpoint/2010/main" val="172602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5B12-FFF3-9B03-1477-0AEB0121AB74}"/>
              </a:ext>
            </a:extLst>
          </p:cNvPr>
          <p:cNvSpPr>
            <a:spLocks noGrp="1"/>
          </p:cNvSpPr>
          <p:nvPr>
            <p:ph type="title"/>
          </p:nvPr>
        </p:nvSpPr>
        <p:spPr/>
        <p:txBody>
          <a:bodyPr>
            <a:normAutofit fontScale="90000"/>
          </a:bodyPr>
          <a:lstStyle/>
          <a:p>
            <a:r>
              <a:rPr lang="es-419" sz="4900" kern="100" cap="all" dirty="0">
                <a:solidFill>
                  <a:srgbClr val="99CB38"/>
                </a:solidFill>
                <a:effectLst/>
                <a:latin typeface="Calibri" panose="020F0502020204030204" pitchFamily="34" charset="0"/>
                <a:ea typeface="Calibri" panose="020F0502020204030204" pitchFamily="34" charset="0"/>
                <a:cs typeface="Times New Roman" panose="02020603050405020304" pitchFamily="18" charset="0"/>
              </a:rPr>
              <a:t>objetivo principal</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38A2212-0FE7-BFE4-3F0C-45DA32BAE9F1}"/>
              </a:ext>
            </a:extLst>
          </p:cNvPr>
          <p:cNvSpPr>
            <a:spLocks noGrp="1"/>
          </p:cNvSpPr>
          <p:nvPr>
            <p:ph idx="1"/>
          </p:nvPr>
        </p:nvSpPr>
        <p:spPr/>
        <p:txBody>
          <a:bodyPr/>
          <a:lstStyle/>
          <a:p>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Dibujar un Plan de Acción para aprovechar y maximizar la cuenta EMC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Account</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de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2293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B395-6964-0D08-66C3-EB1453340211}"/>
              </a:ext>
            </a:extLst>
          </p:cNvPr>
          <p:cNvSpPr>
            <a:spLocks noGrp="1"/>
          </p:cNvSpPr>
          <p:nvPr>
            <p:ph type="title"/>
          </p:nvPr>
        </p:nvSpPr>
        <p:spPr/>
        <p:txBody>
          <a:bodyPr>
            <a:normAutofit fontScale="90000"/>
          </a:bodyPr>
          <a:lstStyle/>
          <a:p>
            <a:r>
              <a:rPr lang="es-419" sz="4800" kern="100" cap="all" dirty="0">
                <a:solidFill>
                  <a:srgbClr val="99CB38"/>
                </a:solidFill>
                <a:effectLst/>
                <a:latin typeface="Calibri" panose="020F0502020204030204" pitchFamily="34" charset="0"/>
                <a:ea typeface="Calibri" panose="020F0502020204030204" pitchFamily="34" charset="0"/>
                <a:cs typeface="Times New Roman" panose="02020603050405020304" pitchFamily="18" charset="0"/>
              </a:rPr>
              <a:t>objetivos específicos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609A232-DA86-2280-1176-C8EA15AAB60B}"/>
              </a:ext>
            </a:extLst>
          </p:cNvPr>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Dar ejemplos acerca del potencial de la Industria Cripto y Blockchain en un contexto económico Europeo y Mundial.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Dar a conocer la relación existente entre Salario y Margen de Ganancia Neto de los clientes que actualmente invierten en Cripto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Dar a conocer las edades de los clientes que actualmente invierten en Cripto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Establecer estrategias para la cartera de Cuenta Cripto de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easyMoney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925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FA043-251A-D322-4219-C901649110FC}"/>
              </a:ext>
            </a:extLst>
          </p:cNvPr>
          <p:cNvSpPr>
            <a:spLocks noGrp="1"/>
          </p:cNvSpPr>
          <p:nvPr>
            <p:ph idx="1"/>
          </p:nvPr>
        </p:nvSpPr>
        <p:spPr>
          <a:xfrm>
            <a:off x="648759" y="1488613"/>
            <a:ext cx="8596668" cy="3880773"/>
          </a:xfrm>
        </p:spPr>
        <p:txBody>
          <a:bodyPr>
            <a:normAutofit lnSpcReduction="10000"/>
          </a:bodyPr>
          <a:lstStyle/>
          <a:p>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Según la compañía de servicios de información Cripto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The</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Block”, más de la mitad de las compañías del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Fortune</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100 han adoptado iniciativas Cripto, Blockchain o Web3 desde el inicio del 2020 (1)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The</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State</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of</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Crypto</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Corporate</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Adoption</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The</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Block</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y que el 83% de los ejecutivos de empresas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Fortune</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500 que están familiarizados con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Criptos</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o Blockchain han dicho que tienen iniciativas actuales o están planeándolas. (2)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The</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State</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of</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Crypto</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Corporate</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Adoption</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 </a:t>
            </a:r>
            <a:r>
              <a:rPr lang="es-419" sz="2400"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The</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Block</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En este contexto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presenta una gran ventaja a nivel de empresa financiera, ya que dentro de su cartera actual de productos están las cuentas de Tenencias en Cripto (EMC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Account</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6052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F096E-626C-8676-E341-6F4AD9661ED8}"/>
              </a:ext>
            </a:extLst>
          </p:cNvPr>
          <p:cNvSpPr>
            <a:spLocks noGrp="1"/>
          </p:cNvSpPr>
          <p:nvPr>
            <p:ph idx="1"/>
          </p:nvPr>
        </p:nvSpPr>
        <p:spPr>
          <a:xfrm>
            <a:off x="677334" y="1200151"/>
            <a:ext cx="8596668" cy="4841212"/>
          </a:xfrm>
        </p:spPr>
        <p:txBody>
          <a:bodyPr>
            <a:normAutofit fontScale="92500" lnSpcReduction="10000"/>
          </a:bodyPr>
          <a:lstStyle/>
          <a:p>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Pero no son solo las instituciones las que están interesadas en los cripto activos, sino que la población adulta en general está cada vez más interesada en tener exposición a productos cripto. Hay un reporte fenomenal que explica muy bien el estado de los Españoles y el uso de estos de la Banca Digital llamado: “La digitalización como eje de transformación bancaria” presentado por FUNCAS-KPMG en el Marco del Observatorio de la Digitalización Financiera (ODF). En él se pueden observar los siguientes resultados de sus investigaciones: “El uso de la banca digital ha aumentado un 30% desde la pandemia, situándose ya en el 70% de la población, superior a la media europea (60%), y solo por detrás de los países nórdicos (92%).” (3)( </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La digitalización como eje de transformación bancaria 2023 (kpmg.com)</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y “. En los próximos 5 años, se espera poder lograr un porcentaje cercano al 85%, es decir, añadir unos 6 millones de clientes adicionales.” (4) (</a:t>
            </a:r>
            <a:r>
              <a:rPr lang="es-419" sz="24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La digitalización como eje de transformación bancaria 2023 (kpmg.com)</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5998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38C2-B13F-FB72-0181-C20928B29EE9}"/>
              </a:ext>
            </a:extLst>
          </p:cNvPr>
          <p:cNvSpPr>
            <a:spLocks noGrp="1"/>
          </p:cNvSpPr>
          <p:nvPr>
            <p:ph type="title"/>
          </p:nvPr>
        </p:nvSpPr>
        <p:spPr/>
        <p:txBody>
          <a:bodyPr>
            <a:normAutofit/>
          </a:bodyPr>
          <a:lstStyle/>
          <a:p>
            <a:r>
              <a:rPr lang="es-419" sz="2800" b="1" kern="100" dirty="0">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t>Estado actual de la cartera de clientes con EMC Accounts</a:t>
            </a:r>
            <a:endParaRPr lang="en-US" sz="2800" dirty="0"/>
          </a:p>
        </p:txBody>
      </p:sp>
      <p:sp>
        <p:nvSpPr>
          <p:cNvPr id="3" name="Content Placeholder 2">
            <a:extLst>
              <a:ext uri="{FF2B5EF4-FFF2-40B4-BE49-F238E27FC236}">
                <a16:creationId xmlns:a16="http://schemas.microsoft.com/office/drawing/2014/main" id="{218BA789-5480-6358-3255-C813C61B3C86}"/>
              </a:ext>
            </a:extLst>
          </p:cNvPr>
          <p:cNvSpPr>
            <a:spLocks noGrp="1"/>
          </p:cNvSpPr>
          <p:nvPr>
            <p:ph idx="1"/>
          </p:nvPr>
        </p:nvSpPr>
        <p:spPr/>
        <p:txBody>
          <a:bodyPr>
            <a:normAutofit fontScale="70000" lnSpcReduction="20000"/>
          </a:bodyPr>
          <a:lstStyle/>
          <a:p>
            <a:pPr marL="0" marR="0">
              <a:lnSpc>
                <a:spcPct val="150000"/>
              </a:lnSpc>
              <a:spcBef>
                <a:spcPts val="0"/>
              </a:spcBef>
              <a:spcAft>
                <a:spcPts val="800"/>
              </a:spcAft>
            </a:pP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La Tabla de Datos utilizada es una combinación de todas las Tablas de Datos de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resultando en las siguientes variables: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pk_cid</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(Identificador de cada cliente)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entry_date</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(Fecha en la que ingresaron a la cartera de clientes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active_customer</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(Solo se tomaron en cuenta los clientes activos)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country_id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región_code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gender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deceased</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(Solo clientes vivos)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salary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age_group</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(Agrupé las edades en grupos de 10 años)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month_sale</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(Fecha en la que adquirieron su producto Cripto)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net_margin</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(Cuanta ganancia le dejó a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easyMoney</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cada cliente)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product_description</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 (Solo las Cuentas Cripto o ‘</a:t>
            </a:r>
            <a:r>
              <a:rPr lang="es-419" sz="1800" kern="100" dirty="0" err="1">
                <a:effectLst/>
                <a:latin typeface="Calibri" panose="020F0502020204030204" pitchFamily="34" charset="0"/>
                <a:ea typeface="Calibri" panose="020F0502020204030204" pitchFamily="34" charset="0"/>
                <a:cs typeface="Times New Roman" panose="02020603050405020304" pitchFamily="18" charset="0"/>
              </a:rPr>
              <a:t>emc_account</a:t>
            </a:r>
            <a:r>
              <a:rPr lang="es-419"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581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99C2-22C4-D031-8A54-1366A60AEA24}"/>
              </a:ext>
            </a:extLst>
          </p:cNvPr>
          <p:cNvSpPr>
            <a:spLocks noGrp="1"/>
          </p:cNvSpPr>
          <p:nvPr>
            <p:ph type="title"/>
          </p:nvPr>
        </p:nvSpPr>
        <p:spPr/>
        <p:txBody>
          <a:bodyPr>
            <a:normAutofit fontScale="90000"/>
          </a:bodyPr>
          <a:lstStyle/>
          <a:p>
            <a:r>
              <a:rPr lang="es-419" sz="3100" b="1" kern="100" dirty="0">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t>Estado actual de la cartera de clientes con EMC Accounts</a:t>
            </a:r>
            <a:br>
              <a:rPr lang="en-US" sz="2000" b="1" kern="100" dirty="0">
                <a:solidFill>
                  <a:srgbClr val="729928"/>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9D69901-F298-8438-1886-92FA8D7F9359}"/>
              </a:ext>
            </a:extLst>
          </p:cNvPr>
          <p:cNvSpPr>
            <a:spLocks noGrp="1"/>
          </p:cNvSpPr>
          <p:nvPr>
            <p:ph idx="1"/>
          </p:nvPr>
        </p:nvSpPr>
        <p:spPr/>
        <p:txBody>
          <a:bodyPr/>
          <a:lstStyle/>
          <a:p>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Se redujo la cantidad de registros de 130, 492 a 11,763. Esto porque había muchos registros de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pk_cid</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duplicados por una variable llamada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pk_partition</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(fecha de reporte usada anteriormente para un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Dashboard</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y cuyos valores de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month_sale</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y ‘</a:t>
            </a:r>
            <a:r>
              <a:rPr lang="es-419" sz="2400" kern="100" dirty="0" err="1">
                <a:effectLst/>
                <a:latin typeface="Calibri" panose="020F0502020204030204" pitchFamily="34" charset="0"/>
                <a:ea typeface="Calibri" panose="020F0502020204030204" pitchFamily="34" charset="0"/>
                <a:cs typeface="Times New Roman" panose="02020603050405020304" pitchFamily="18" charset="0"/>
              </a:rPr>
              <a:t>net_margin</a:t>
            </a:r>
            <a:r>
              <a:rPr lang="es-419" sz="2400" kern="100" dirty="0">
                <a:effectLst/>
                <a:latin typeface="Calibri" panose="020F0502020204030204" pitchFamily="34" charset="0"/>
                <a:ea typeface="Calibri" panose="020F0502020204030204" pitchFamily="34" charset="0"/>
                <a:cs typeface="Times New Roman" panose="02020603050405020304" pitchFamily="18" charset="0"/>
              </a:rPr>
              <a:t>’ no cambiaban. Me quede solamente con la primera instancia de cada registro. También establecí el máximo del salario en 1,000,000 de Euros.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2465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8290-DA5B-6354-B774-B6B8B48246B5}"/>
              </a:ext>
            </a:extLst>
          </p:cNvPr>
          <p:cNvSpPr>
            <a:spLocks noGrp="1"/>
          </p:cNvSpPr>
          <p:nvPr>
            <p:ph type="title"/>
          </p:nvPr>
        </p:nvSpPr>
        <p:spPr/>
        <p:txBody>
          <a:bodyPr>
            <a:normAutofit/>
          </a:bodyPr>
          <a:lstStyle/>
          <a:p>
            <a:r>
              <a:rPr lang="es-419" b="1" kern="100" dirty="0">
                <a:solidFill>
                  <a:srgbClr val="4C661A"/>
                </a:solidFill>
                <a:effectLst/>
                <a:latin typeface="Calibri Light" panose="020F0302020204030204" pitchFamily="34" charset="0"/>
                <a:ea typeface="Times New Roman" panose="02020603050405020304" pitchFamily="18" charset="0"/>
                <a:cs typeface="Times New Roman" panose="02020603050405020304" pitchFamily="18" charset="0"/>
              </a:rPr>
              <a:t>Relación entre Salario y Net </a:t>
            </a:r>
            <a:r>
              <a:rPr lang="es-419" b="1" kern="100" dirty="0" err="1">
                <a:solidFill>
                  <a:srgbClr val="4C661A"/>
                </a:solidFill>
                <a:effectLst/>
                <a:latin typeface="Calibri Light" panose="020F0302020204030204" pitchFamily="34" charset="0"/>
                <a:ea typeface="Times New Roman" panose="02020603050405020304" pitchFamily="18" charset="0"/>
                <a:cs typeface="Times New Roman" panose="02020603050405020304" pitchFamily="18" charset="0"/>
              </a:rPr>
              <a:t>Margin</a:t>
            </a:r>
            <a:endParaRPr lang="en-US" sz="6000" dirty="0"/>
          </a:p>
        </p:txBody>
      </p:sp>
      <p:pic>
        <p:nvPicPr>
          <p:cNvPr id="5" name="Content Placeholder 4">
            <a:extLst>
              <a:ext uri="{FF2B5EF4-FFF2-40B4-BE49-F238E27FC236}">
                <a16:creationId xmlns:a16="http://schemas.microsoft.com/office/drawing/2014/main" id="{ED9683F3-7CBF-2622-FC70-8005A23B4E4D}"/>
              </a:ext>
            </a:extLst>
          </p:cNvPr>
          <p:cNvPicPr>
            <a:picLocks noGrp="1" noChangeAspect="1"/>
          </p:cNvPicPr>
          <p:nvPr>
            <p:ph idx="1"/>
          </p:nvPr>
        </p:nvPicPr>
        <p:blipFill>
          <a:blip r:embed="rId2"/>
          <a:stretch>
            <a:fillRect/>
          </a:stretch>
        </p:blipFill>
        <p:spPr>
          <a:xfrm>
            <a:off x="942975" y="1217907"/>
            <a:ext cx="6867525" cy="5429588"/>
          </a:xfrm>
        </p:spPr>
      </p:pic>
    </p:spTree>
    <p:extLst>
      <p:ext uri="{BB962C8B-B14F-4D97-AF65-F5344CB8AC3E}">
        <p14:creationId xmlns:p14="http://schemas.microsoft.com/office/powerpoint/2010/main" val="1473446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1412</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Symbol</vt:lpstr>
      <vt:lpstr>Trebuchet MS</vt:lpstr>
      <vt:lpstr>Wingdings 3</vt:lpstr>
      <vt:lpstr>Facet</vt:lpstr>
      <vt:lpstr>ESTRATEGIA CRYPTO</vt:lpstr>
      <vt:lpstr>“La audacia en los negocios es lo primero, lo segundo, y lo tercero. “ -Thomas Fuller </vt:lpstr>
      <vt:lpstr>objetivo principal </vt:lpstr>
      <vt:lpstr>objetivos específicos </vt:lpstr>
      <vt:lpstr>PowerPoint Presentation</vt:lpstr>
      <vt:lpstr>PowerPoint Presentation</vt:lpstr>
      <vt:lpstr>Estado actual de la cartera de clientes con EMC Accounts</vt:lpstr>
      <vt:lpstr>Estado actual de la cartera de clientes con EMC Accounts </vt:lpstr>
      <vt:lpstr>Relación entre Salario y Net Margin</vt:lpstr>
      <vt:lpstr>Conteo de Clientes por Age Group</vt:lpstr>
      <vt:lpstr>Relación entre Age Group, Salario y Net Margin</vt:lpstr>
      <vt:lpstr>Conclusión en Base a los Datos</vt:lpstr>
      <vt:lpstr>PLAN DE ACCIÓN </vt:lpstr>
      <vt:lpstr>Modelo de Certificado de Depósito a 1 año</vt:lpstr>
      <vt:lpstr>Staking (o delegación)</vt:lpstr>
      <vt:lpstr>Ganancias esperadas en base a montos depositados</vt:lpstr>
      <vt:lpstr>Los siguientes ejemplos de APY son datos extraídos de la Billetera EXODUS del 14 de octubre de 2023</vt:lpstr>
      <vt:lpstr>Ganancias esperadas en base a montos depositados</vt:lpstr>
      <vt:lpstr>Fondo de reserva en Bitcoin</vt:lpstr>
      <vt:lpstr>Conclusión de Plan de Acción</vt:lpstr>
      <vt:lpstr>¡¡¡¡ 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CRYPTO</dc:title>
  <dc:creator>RogerDavid PaizMontes</dc:creator>
  <cp:lastModifiedBy>RogerDavid PaizMontes</cp:lastModifiedBy>
  <cp:revision>1</cp:revision>
  <dcterms:created xsi:type="dcterms:W3CDTF">2023-10-14T09:15:39Z</dcterms:created>
  <dcterms:modified xsi:type="dcterms:W3CDTF">2023-10-14T09:55:08Z</dcterms:modified>
</cp:coreProperties>
</file>