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1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12/22/2020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609601"/>
            <a:ext cx="8464142" cy="1624148"/>
          </a:xfrm>
        </p:spPr>
        <p:txBody>
          <a:bodyPr>
            <a:normAutofit/>
          </a:bodyPr>
          <a:lstStyle/>
          <a:p>
            <a:r>
              <a:rPr lang="es-PE" sz="7200" dirty="0" smtClean="0">
                <a:solidFill>
                  <a:schemeClr val="bg1"/>
                </a:solidFill>
                <a:latin typeface="Showcard Gothic" panose="04020904020102020604" pitchFamily="82" charset="0"/>
              </a:rPr>
              <a:t>Tortas&amp;más</a:t>
            </a:r>
            <a:endParaRPr lang="en-US" sz="7200" dirty="0">
              <a:solidFill>
                <a:schemeClr val="bg1"/>
              </a:solidFill>
              <a:latin typeface="Showcard Gothic" panose="04020904020102020604" pitchFamily="82" charset="0"/>
            </a:endParaRPr>
          </a:p>
        </p:txBody>
      </p:sp>
      <p:sp>
        <p:nvSpPr>
          <p:cNvPr id="3" name="Subtítulo 2"/>
          <p:cNvSpPr>
            <a:spLocks noGrp="1"/>
          </p:cNvSpPr>
          <p:nvPr>
            <p:ph type="subTitle" idx="1"/>
          </p:nvPr>
        </p:nvSpPr>
        <p:spPr>
          <a:xfrm>
            <a:off x="1751012" y="3865381"/>
            <a:ext cx="8676222" cy="2548481"/>
          </a:xfrm>
        </p:spPr>
        <p:txBody>
          <a:bodyPr>
            <a:normAutofit fontScale="92500" lnSpcReduction="10000"/>
          </a:bodyPr>
          <a:lstStyle/>
          <a:p>
            <a:pPr algn="l"/>
            <a:r>
              <a:rPr lang="es-PE" b="1" dirty="0" smtClean="0">
                <a:solidFill>
                  <a:schemeClr val="bg1"/>
                </a:solidFill>
                <a:effectLst/>
              </a:rPr>
              <a:t>ALUMNOS:</a:t>
            </a:r>
            <a:endParaRPr lang="en-US" dirty="0">
              <a:solidFill>
                <a:schemeClr val="bg1"/>
              </a:solidFill>
              <a:effectLst/>
            </a:endParaRPr>
          </a:p>
          <a:p>
            <a:pPr lvl="0" algn="l"/>
            <a:r>
              <a:rPr lang="es-PE" b="1" dirty="0">
                <a:solidFill>
                  <a:schemeClr val="bg1"/>
                </a:solidFill>
                <a:effectLst/>
              </a:rPr>
              <a:t>Araujo Santiago, Maryorit</a:t>
            </a:r>
            <a:endParaRPr lang="en-US" b="1" dirty="0">
              <a:solidFill>
                <a:schemeClr val="bg1"/>
              </a:solidFill>
              <a:effectLst/>
            </a:endParaRPr>
          </a:p>
          <a:p>
            <a:pPr lvl="0" algn="l"/>
            <a:r>
              <a:rPr lang="es-PE" b="1" dirty="0">
                <a:solidFill>
                  <a:schemeClr val="bg1"/>
                </a:solidFill>
                <a:effectLst/>
              </a:rPr>
              <a:t>Mendoza Valle, Jhon Frank</a:t>
            </a:r>
            <a:endParaRPr lang="en-US" b="1" dirty="0">
              <a:solidFill>
                <a:schemeClr val="bg1"/>
              </a:solidFill>
              <a:effectLst/>
            </a:endParaRPr>
          </a:p>
          <a:p>
            <a:pPr lvl="0" algn="l"/>
            <a:r>
              <a:rPr lang="es-PE" b="1" dirty="0">
                <a:solidFill>
                  <a:schemeClr val="bg1"/>
                </a:solidFill>
                <a:effectLst/>
              </a:rPr>
              <a:t>Miraval Valverde, Fredi</a:t>
            </a:r>
            <a:endParaRPr lang="en-US" b="1" dirty="0">
              <a:solidFill>
                <a:schemeClr val="bg1"/>
              </a:solidFill>
              <a:effectLst/>
            </a:endParaRPr>
          </a:p>
          <a:p>
            <a:pPr lvl="0" algn="l"/>
            <a:r>
              <a:rPr lang="es-PE" b="1" dirty="0">
                <a:solidFill>
                  <a:schemeClr val="bg1"/>
                </a:solidFill>
                <a:effectLst/>
              </a:rPr>
              <a:t>Niño Callupe, Orlando</a:t>
            </a:r>
            <a:endParaRPr lang="en-US" b="1" dirty="0">
              <a:solidFill>
                <a:schemeClr val="bg1"/>
              </a:solidFill>
              <a:effectLst/>
            </a:endParaRPr>
          </a:p>
          <a:p>
            <a:pPr lvl="0" algn="l"/>
            <a:r>
              <a:rPr lang="es-PE" b="1" dirty="0">
                <a:solidFill>
                  <a:schemeClr val="bg1"/>
                </a:solidFill>
                <a:effectLst/>
              </a:rPr>
              <a:t>Robles Bravo, Fabio</a:t>
            </a:r>
            <a:endParaRPr lang="en-US" b="1" dirty="0">
              <a:solidFill>
                <a:schemeClr val="bg1"/>
              </a:solidFill>
              <a:effectLst/>
            </a:endParaRPr>
          </a:p>
          <a:p>
            <a:endParaRPr lang="en-US" dirty="0"/>
          </a:p>
        </p:txBody>
      </p:sp>
      <p:sp>
        <p:nvSpPr>
          <p:cNvPr id="6" name="CuadroTexto 5"/>
          <p:cNvSpPr txBox="1"/>
          <p:nvPr/>
        </p:nvSpPr>
        <p:spPr>
          <a:xfrm>
            <a:off x="3344091" y="2690948"/>
            <a:ext cx="6126480" cy="369332"/>
          </a:xfrm>
          <a:prstGeom prst="rect">
            <a:avLst/>
          </a:prstGeom>
          <a:noFill/>
        </p:spPr>
        <p:txBody>
          <a:bodyPr wrap="square" rtlCol="0">
            <a:spAutoFit/>
          </a:bodyPr>
          <a:lstStyle/>
          <a:p>
            <a:r>
              <a:rPr lang="es-PE" b="1" dirty="0">
                <a:solidFill>
                  <a:schemeClr val="bg1"/>
                </a:solidFill>
              </a:rPr>
              <a:t>CURSO:	</a:t>
            </a:r>
            <a:r>
              <a:rPr lang="es-PE" dirty="0">
                <a:solidFill>
                  <a:schemeClr val="bg1"/>
                </a:solidFill>
              </a:rPr>
              <a:t>NEGOCIOS Y GOBIERNO ELECTRONICO</a:t>
            </a:r>
            <a:r>
              <a:rPr lang="es-PE" b="1" dirty="0">
                <a:solidFill>
                  <a:schemeClr val="bg1"/>
                </a:solidFill>
              </a:rPr>
              <a:t> </a:t>
            </a:r>
            <a:endParaRPr lang="en-US" dirty="0">
              <a:solidFill>
                <a:schemeClr val="bg1"/>
              </a:solidFill>
            </a:endParaRPr>
          </a:p>
        </p:txBody>
      </p:sp>
      <p:sp>
        <p:nvSpPr>
          <p:cNvPr id="7" name="CuadroTexto 6"/>
          <p:cNvSpPr txBox="1"/>
          <p:nvPr/>
        </p:nvSpPr>
        <p:spPr>
          <a:xfrm>
            <a:off x="2945969" y="3278165"/>
            <a:ext cx="6074228" cy="369332"/>
          </a:xfrm>
          <a:prstGeom prst="rect">
            <a:avLst/>
          </a:prstGeom>
          <a:noFill/>
        </p:spPr>
        <p:txBody>
          <a:bodyPr wrap="square" rtlCol="0">
            <a:spAutoFit/>
          </a:bodyPr>
          <a:lstStyle/>
          <a:p>
            <a:r>
              <a:rPr lang="es-PE" b="1" dirty="0">
                <a:solidFill>
                  <a:schemeClr val="bg1"/>
                </a:solidFill>
              </a:rPr>
              <a:t>DOCENTE:    </a:t>
            </a:r>
            <a:r>
              <a:rPr lang="es-PE" dirty="0">
                <a:solidFill>
                  <a:schemeClr val="bg1"/>
                </a:solidFill>
              </a:rPr>
              <a:t>Mg. Reyna González, Julissa Elizabeth</a:t>
            </a:r>
            <a:endParaRPr lang="en-US" dirty="0">
              <a:solidFill>
                <a:schemeClr val="bg1"/>
              </a:solidFill>
            </a:endParaRPr>
          </a:p>
        </p:txBody>
      </p:sp>
    </p:spTree>
    <p:extLst>
      <p:ext uri="{BB962C8B-B14F-4D97-AF65-F5344CB8AC3E}">
        <p14:creationId xmlns:p14="http://schemas.microsoft.com/office/powerpoint/2010/main" val="225236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35381" y="1929111"/>
            <a:ext cx="10497593" cy="2616101"/>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PROCESOS ESTRATEGICOS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r>
              <a:rPr lang="es-PE" b="1" dirty="0" smtClean="0">
                <a:solidFill>
                  <a:schemeClr val="tx2">
                    <a:lumMod val="10000"/>
                  </a:schemeClr>
                </a:solidFill>
              </a:rPr>
              <a:t>PLANIFICACIÓN ESTRATÉGICA:</a:t>
            </a:r>
            <a:r>
              <a:rPr lang="es-PE" dirty="0" smtClean="0">
                <a:solidFill>
                  <a:schemeClr val="tx2">
                    <a:lumMod val="10000"/>
                  </a:schemeClr>
                </a:solidFill>
              </a:rPr>
              <a:t> En </a:t>
            </a:r>
            <a:r>
              <a:rPr lang="es-PE" dirty="0">
                <a:solidFill>
                  <a:schemeClr val="tx2">
                    <a:lumMod val="10000"/>
                  </a:schemeClr>
                </a:solidFill>
              </a:rPr>
              <a:t>este proceso se realizará el análisis interno (fortalezas y debilidades) y análisis externo (oportunidades y amenazas) de la empresa, se determinaran los objetivos y metas que se desean cumplir a mediano y a largo plazo y se formularan los planes y las estrategias en relación a los puntos fuertes y débiles del análisis estratégico para alcanzar los objetivos fijados, además, se implementaran los planes de acción y estrategias logrando como propósito ultimo cumplir la misión de la empresa.</a:t>
            </a:r>
            <a:endParaRPr lang="en-US" sz="1600" dirty="0">
              <a:solidFill>
                <a:schemeClr val="tx2">
                  <a:lumMod val="10000"/>
                </a:schemeClr>
              </a:solidFill>
            </a:endParaRPr>
          </a:p>
          <a:p>
            <a:pPr lvl="2"/>
            <a:r>
              <a:rPr lang="es-PE" dirty="0" smtClean="0">
                <a:solidFill>
                  <a:schemeClr val="tx2">
                    <a:lumMod val="10000"/>
                  </a:schemeClr>
                </a:solidFill>
              </a:rPr>
              <a:t>	</a:t>
            </a:r>
            <a:endParaRPr lang="en-US" dirty="0">
              <a:solidFill>
                <a:schemeClr val="tx2">
                  <a:lumMod val="10000"/>
                </a:schemeClr>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9446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09255" y="1968299"/>
            <a:ext cx="10497593" cy="3970318"/>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PROCESOS ESTRATEGICOS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r>
              <a:rPr lang="es-PE" b="1" dirty="0" smtClean="0">
                <a:solidFill>
                  <a:schemeClr val="tx2">
                    <a:lumMod val="10000"/>
                  </a:schemeClr>
                </a:solidFill>
              </a:rPr>
              <a:t>GESTIÓN DE COMUNICACIONES:</a:t>
            </a:r>
            <a:r>
              <a:rPr lang="es-PE" dirty="0" smtClean="0">
                <a:solidFill>
                  <a:schemeClr val="tx2">
                    <a:lumMod val="10000"/>
                  </a:schemeClr>
                </a:solidFill>
              </a:rPr>
              <a:t> Es </a:t>
            </a:r>
            <a:r>
              <a:rPr lang="es-PE" dirty="0">
                <a:solidFill>
                  <a:schemeClr val="tx2">
                    <a:lumMod val="10000"/>
                  </a:schemeClr>
                </a:solidFill>
              </a:rPr>
              <a:t>un proceso esencial que permite gestionar y desarrollar la comunicación como un elemento que genera productividad y rentabilidad, tales como la responsabilidad social, equilibrio laboral interno, buenas relaciones con los clientes y proveedores, posicionamiento de la imagen, adecuado flujo de comunicaciones, entre otros, además el uso de las tecnologías de la información y la comunicación que determinan nuevas formas de comunicación</a:t>
            </a:r>
            <a:r>
              <a:rPr lang="es-PE" dirty="0" smtClean="0">
                <a:solidFill>
                  <a:schemeClr val="tx2">
                    <a:lumMod val="10000"/>
                  </a:schemeClr>
                </a:solidFill>
              </a:rPr>
              <a:t>.</a:t>
            </a:r>
          </a:p>
          <a:p>
            <a:endParaRPr lang="en-US" sz="1600" dirty="0">
              <a:solidFill>
                <a:schemeClr val="tx2">
                  <a:lumMod val="10000"/>
                </a:schemeClr>
              </a:solidFill>
            </a:endParaRPr>
          </a:p>
          <a:p>
            <a:r>
              <a:rPr lang="es-PE" b="1" dirty="0" smtClean="0">
                <a:solidFill>
                  <a:schemeClr val="tx2">
                    <a:lumMod val="10000"/>
                  </a:schemeClr>
                </a:solidFill>
              </a:rPr>
              <a:t>MEJORA CONTINUA:</a:t>
            </a:r>
            <a:r>
              <a:rPr lang="es-PE" dirty="0" smtClean="0">
                <a:solidFill>
                  <a:schemeClr val="tx2">
                    <a:lumMod val="10000"/>
                  </a:schemeClr>
                </a:solidFill>
              </a:rPr>
              <a:t>  Es </a:t>
            </a:r>
            <a:r>
              <a:rPr lang="es-PE" dirty="0">
                <a:solidFill>
                  <a:schemeClr val="tx2">
                    <a:lumMod val="10000"/>
                  </a:schemeClr>
                </a:solidFill>
              </a:rPr>
              <a:t>la mejora de los niveles de calidad del producto y/o servicio, gestión estratégica y operativa de los procesos mediante pequeños cambios realizados sistemáticamente cuyo objetivo es aumentar la calidad logrando como fin la visión de la empresa.</a:t>
            </a:r>
            <a:endParaRPr lang="en-US" sz="1600" dirty="0">
              <a:solidFill>
                <a:schemeClr val="tx2">
                  <a:lumMod val="10000"/>
                </a:schemeClr>
              </a:solidFill>
            </a:endParaRPr>
          </a:p>
          <a:p>
            <a:pPr lvl="2"/>
            <a:r>
              <a:rPr lang="es-PE" dirty="0" smtClean="0">
                <a:solidFill>
                  <a:schemeClr val="tx2">
                    <a:lumMod val="10000"/>
                  </a:schemeClr>
                </a:solidFill>
              </a:rPr>
              <a:t>	</a:t>
            </a:r>
            <a:endParaRPr lang="en-US" dirty="0">
              <a:solidFill>
                <a:schemeClr val="tx2">
                  <a:lumMod val="10000"/>
                </a:schemeClr>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68855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35381" y="1929111"/>
            <a:ext cx="10497593" cy="3447098"/>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PROCESOS CLAVES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r>
              <a:rPr lang="es-PE" b="1" dirty="0" smtClean="0">
                <a:solidFill>
                  <a:schemeClr val="tx2">
                    <a:lumMod val="10000"/>
                  </a:schemeClr>
                </a:solidFill>
              </a:rPr>
              <a:t>VENTAS:</a:t>
            </a:r>
            <a:r>
              <a:rPr lang="es-PE" dirty="0" smtClean="0">
                <a:solidFill>
                  <a:schemeClr val="tx2">
                    <a:lumMod val="10000"/>
                  </a:schemeClr>
                </a:solidFill>
              </a:rPr>
              <a:t> Proceso </a:t>
            </a:r>
            <a:r>
              <a:rPr lang="es-PE" dirty="0">
                <a:solidFill>
                  <a:schemeClr val="tx2">
                    <a:lumMod val="10000"/>
                  </a:schemeClr>
                </a:solidFill>
              </a:rPr>
              <a:t>de actividades diseñadas para promover la compra de un producto</a:t>
            </a:r>
            <a:r>
              <a:rPr lang="es-PE" dirty="0" smtClean="0">
                <a:solidFill>
                  <a:schemeClr val="tx2">
                    <a:lumMod val="10000"/>
                  </a:schemeClr>
                </a:solidFill>
              </a:rPr>
              <a:t>.</a:t>
            </a:r>
            <a:br>
              <a:rPr lang="es-PE" dirty="0" smtClean="0">
                <a:solidFill>
                  <a:schemeClr val="tx2">
                    <a:lumMod val="10000"/>
                  </a:schemeClr>
                </a:solidFill>
              </a:rPr>
            </a:br>
            <a:endParaRPr lang="es-PE" dirty="0" smtClean="0">
              <a:solidFill>
                <a:schemeClr val="tx2">
                  <a:lumMod val="10000"/>
                </a:schemeClr>
              </a:solidFill>
            </a:endParaRPr>
          </a:p>
          <a:p>
            <a:r>
              <a:rPr lang="es-ES" sz="1600" b="1" dirty="0" smtClean="0">
                <a:solidFill>
                  <a:schemeClr val="tx2">
                    <a:lumMod val="10000"/>
                  </a:schemeClr>
                </a:solidFill>
              </a:rPr>
              <a:t>RECIBIR PEDIDO: </a:t>
            </a:r>
            <a:r>
              <a:rPr lang="es-ES" dirty="0" smtClean="0">
                <a:solidFill>
                  <a:schemeClr val="tx2">
                    <a:lumMod val="10000"/>
                  </a:schemeClr>
                </a:solidFill>
              </a:rPr>
              <a:t>Proceso </a:t>
            </a:r>
            <a:r>
              <a:rPr lang="es-ES" dirty="0">
                <a:solidFill>
                  <a:schemeClr val="tx2">
                    <a:lumMod val="10000"/>
                  </a:schemeClr>
                </a:solidFill>
              </a:rPr>
              <a:t>donde se garantiza la conformidad de la venta y se aprueban para que sean producidas y </a:t>
            </a:r>
            <a:r>
              <a:rPr lang="es-ES" dirty="0" smtClean="0">
                <a:solidFill>
                  <a:schemeClr val="tx2">
                    <a:lumMod val="10000"/>
                  </a:schemeClr>
                </a:solidFill>
              </a:rPr>
              <a:t>atendidas.</a:t>
            </a:r>
          </a:p>
          <a:p>
            <a:endParaRPr lang="es-ES" dirty="0" smtClean="0">
              <a:solidFill>
                <a:schemeClr val="tx2">
                  <a:lumMod val="10000"/>
                </a:schemeClr>
              </a:solidFill>
            </a:endParaRPr>
          </a:p>
          <a:p>
            <a:r>
              <a:rPr lang="es-ES" b="1" dirty="0" smtClean="0">
                <a:solidFill>
                  <a:schemeClr val="tx2">
                    <a:lumMod val="10000"/>
                  </a:schemeClr>
                </a:solidFill>
              </a:rPr>
              <a:t>PRODUCIR PRODUCTOS: </a:t>
            </a:r>
            <a:r>
              <a:rPr lang="es-ES" dirty="0" smtClean="0">
                <a:solidFill>
                  <a:schemeClr val="tx2">
                    <a:lumMod val="10000"/>
                  </a:schemeClr>
                </a:solidFill>
              </a:rPr>
              <a:t>Es </a:t>
            </a:r>
            <a:r>
              <a:rPr lang="es-ES" dirty="0">
                <a:solidFill>
                  <a:schemeClr val="tx2">
                    <a:lumMod val="10000"/>
                  </a:schemeClr>
                </a:solidFill>
              </a:rPr>
              <a:t>el proceso en donde se transforma la materia prima para obtener los productos que ya han sido vendidos y aprobados anteriormente</a:t>
            </a:r>
            <a:r>
              <a:rPr lang="es-ES" dirty="0" smtClean="0">
                <a:solidFill>
                  <a:schemeClr val="tx2">
                    <a:lumMod val="10000"/>
                  </a:schemeClr>
                </a:solidFill>
              </a:rPr>
              <a:t>.</a:t>
            </a:r>
          </a:p>
          <a:p>
            <a:endParaRPr lang="es-ES" dirty="0" smtClean="0">
              <a:solidFill>
                <a:schemeClr val="tx2">
                  <a:lumMod val="10000"/>
                </a:schemeClr>
              </a:solidFill>
            </a:endParaRPr>
          </a:p>
          <a:p>
            <a:r>
              <a:rPr lang="es-PE" b="1" dirty="0" smtClean="0">
                <a:solidFill>
                  <a:schemeClr val="tx2">
                    <a:lumMod val="10000"/>
                  </a:schemeClr>
                </a:solidFill>
              </a:rPr>
              <a:t>DISTRIBUCIÓN:</a:t>
            </a:r>
            <a:r>
              <a:rPr lang="es-PE" dirty="0" smtClean="0">
                <a:solidFill>
                  <a:schemeClr val="tx2">
                    <a:lumMod val="10000"/>
                  </a:schemeClr>
                </a:solidFill>
              </a:rPr>
              <a:t> Proceso </a:t>
            </a:r>
            <a:r>
              <a:rPr lang="es-PE" dirty="0">
                <a:solidFill>
                  <a:schemeClr val="tx2">
                    <a:lumMod val="10000"/>
                  </a:schemeClr>
                </a:solidFill>
              </a:rPr>
              <a:t>donde se distribuyen los productos ya fabricados y listos para entregar al cliente</a:t>
            </a:r>
            <a:r>
              <a:rPr lang="es-PE" dirty="0" smtClean="0">
                <a:solidFill>
                  <a:schemeClr val="tx2">
                    <a:lumMod val="10000"/>
                  </a:schemeClr>
                </a:solidFill>
              </a:rPr>
              <a:t>.</a:t>
            </a:r>
            <a:endParaRPr lang="en-US" dirty="0">
              <a:solidFill>
                <a:schemeClr val="tx2">
                  <a:lumMod val="10000"/>
                </a:schemeClr>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513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35381" y="1929111"/>
            <a:ext cx="10497593" cy="3108543"/>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PROCESOS DE APOYO</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r>
              <a:rPr lang="es-PE" b="1" dirty="0" smtClean="0">
                <a:solidFill>
                  <a:schemeClr val="tx2">
                    <a:lumMod val="10000"/>
                  </a:schemeClr>
                </a:solidFill>
              </a:rPr>
              <a:t>MANTENIMIENTO Y LIMPIEZA:</a:t>
            </a:r>
            <a:r>
              <a:rPr lang="es-PE" dirty="0" smtClean="0">
                <a:solidFill>
                  <a:schemeClr val="tx2">
                    <a:lumMod val="10000"/>
                  </a:schemeClr>
                </a:solidFill>
              </a:rPr>
              <a:t> Proceso </a:t>
            </a:r>
            <a:r>
              <a:rPr lang="es-PE" dirty="0">
                <a:solidFill>
                  <a:schemeClr val="tx2">
                    <a:lumMod val="10000"/>
                  </a:schemeClr>
                </a:solidFill>
              </a:rPr>
              <a:t>de apoyo encargado de los programas de mantenimiento preventivo, acciones correctivas, limpieza de las instalaciones y maquinarias</a:t>
            </a:r>
            <a:r>
              <a:rPr lang="es-PE" dirty="0" smtClean="0">
                <a:solidFill>
                  <a:schemeClr val="tx2">
                    <a:lumMod val="10000"/>
                  </a:schemeClr>
                </a:solidFill>
              </a:rPr>
              <a:t>.</a:t>
            </a:r>
          </a:p>
          <a:p>
            <a:endParaRPr lang="en-US" sz="1600" dirty="0">
              <a:solidFill>
                <a:schemeClr val="tx2">
                  <a:lumMod val="10000"/>
                </a:schemeClr>
              </a:solidFill>
            </a:endParaRPr>
          </a:p>
          <a:p>
            <a:r>
              <a:rPr lang="es-PE" b="1" dirty="0" smtClean="0">
                <a:solidFill>
                  <a:schemeClr val="tx2">
                    <a:lumMod val="10000"/>
                  </a:schemeClr>
                </a:solidFill>
              </a:rPr>
              <a:t>ALMACÉN:</a:t>
            </a:r>
            <a:r>
              <a:rPr lang="es-PE" dirty="0" smtClean="0">
                <a:solidFill>
                  <a:schemeClr val="tx2">
                    <a:lumMod val="10000"/>
                  </a:schemeClr>
                </a:solidFill>
              </a:rPr>
              <a:t> Proceso </a:t>
            </a:r>
            <a:r>
              <a:rPr lang="es-PE" dirty="0">
                <a:solidFill>
                  <a:schemeClr val="tx2">
                    <a:lumMod val="10000"/>
                  </a:schemeClr>
                </a:solidFill>
              </a:rPr>
              <a:t>encargado del control de almacén y de la merma generada en los procesos o almacenamiento</a:t>
            </a:r>
            <a:r>
              <a:rPr lang="es-PE" dirty="0" smtClean="0">
                <a:solidFill>
                  <a:schemeClr val="tx2">
                    <a:lumMod val="10000"/>
                  </a:schemeClr>
                </a:solidFill>
              </a:rPr>
              <a:t>.</a:t>
            </a:r>
          </a:p>
          <a:p>
            <a:endParaRPr lang="en-US" sz="1600" dirty="0">
              <a:solidFill>
                <a:schemeClr val="tx2">
                  <a:lumMod val="10000"/>
                </a:schemeClr>
              </a:solidFill>
            </a:endParaRPr>
          </a:p>
          <a:p>
            <a:r>
              <a:rPr lang="es-PE" b="1" dirty="0" smtClean="0">
                <a:solidFill>
                  <a:schemeClr val="tx2">
                    <a:lumMod val="10000"/>
                  </a:schemeClr>
                </a:solidFill>
              </a:rPr>
              <a:t>ADMINISTRACIÓN:</a:t>
            </a:r>
            <a:r>
              <a:rPr lang="es-PE" dirty="0" smtClean="0">
                <a:solidFill>
                  <a:schemeClr val="tx2">
                    <a:lumMod val="10000"/>
                  </a:schemeClr>
                </a:solidFill>
              </a:rPr>
              <a:t> Proceso </a:t>
            </a:r>
            <a:r>
              <a:rPr lang="es-PE" dirty="0">
                <a:solidFill>
                  <a:schemeClr val="tx2">
                    <a:lumMod val="10000"/>
                  </a:schemeClr>
                </a:solidFill>
              </a:rPr>
              <a:t>encargado de la contabilidad y finanzas, capital humano, compras y flujo de efectivo.</a:t>
            </a:r>
            <a:endParaRPr lang="en-US" sz="1600" dirty="0">
              <a:solidFill>
                <a:schemeClr val="tx2">
                  <a:lumMod val="10000"/>
                </a:schemeClr>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8559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35381" y="1929111"/>
            <a:ext cx="10497593" cy="1231106"/>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ARQUITECTURA</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r>
              <a:rPr lang="es-PE" b="1" dirty="0" smtClean="0">
                <a:solidFill>
                  <a:schemeClr val="tx2">
                    <a:lumMod val="10000"/>
                  </a:schemeClr>
                </a:solidFill>
              </a:rPr>
              <a:t>		LOGICA:</a:t>
            </a:r>
          </a:p>
          <a:p>
            <a:r>
              <a:rPr lang="es-PE" dirty="0" smtClean="0">
                <a:solidFill>
                  <a:schemeClr val="tx2">
                    <a:lumMod val="10000"/>
                  </a:schemeClr>
                </a:solidFill>
              </a:rPr>
              <a:t>		La </a:t>
            </a:r>
            <a:r>
              <a:rPr lang="es-PE" dirty="0">
                <a:solidFill>
                  <a:schemeClr val="tx2">
                    <a:lumMod val="10000"/>
                  </a:schemeClr>
                </a:solidFill>
              </a:rPr>
              <a:t>arquitectura lógica está conformada por tres capas</a:t>
            </a:r>
            <a:r>
              <a:rPr lang="es-PE" dirty="0" smtClean="0">
                <a:solidFill>
                  <a:schemeClr val="tx2">
                    <a:lumMod val="10000"/>
                  </a:schemeClr>
                </a:solidFill>
              </a:rPr>
              <a:t>:</a:t>
            </a:r>
            <a:endParaRPr lang="en-US" sz="1600" dirty="0">
              <a:solidFill>
                <a:schemeClr val="tx2">
                  <a:lumMod val="10000"/>
                </a:schemeClr>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pic>
        <p:nvPicPr>
          <p:cNvPr id="7" name="Imagen 6" descr="Diagrama que muestra la arquitectura lógica del escenario de comunicaciones de la empresa de ejemplo."/>
          <p:cNvPicPr/>
          <p:nvPr/>
        </p:nvPicPr>
        <p:blipFill>
          <a:blip r:embed="rId2">
            <a:extLst>
              <a:ext uri="{28A0092B-C50C-407E-A947-70E740481C1C}">
                <a14:useLocalDpi xmlns:a14="http://schemas.microsoft.com/office/drawing/2010/main" val="0"/>
              </a:ext>
            </a:extLst>
          </a:blip>
          <a:srcRect/>
          <a:stretch>
            <a:fillRect/>
          </a:stretch>
        </p:blipFill>
        <p:spPr bwMode="auto">
          <a:xfrm>
            <a:off x="2915073" y="3277783"/>
            <a:ext cx="6764504" cy="3318960"/>
          </a:xfrm>
          <a:prstGeom prst="rect">
            <a:avLst/>
          </a:prstGeom>
          <a:noFill/>
          <a:ln>
            <a:noFill/>
          </a:ln>
        </p:spPr>
      </p:pic>
    </p:spTree>
    <p:extLst>
      <p:ext uri="{BB962C8B-B14F-4D97-AF65-F5344CB8AC3E}">
        <p14:creationId xmlns:p14="http://schemas.microsoft.com/office/powerpoint/2010/main" val="3287795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22318" y="1510620"/>
            <a:ext cx="10497593" cy="1477328"/>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ARQUITECTURA</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r>
              <a:rPr lang="es-PE" b="1" dirty="0" smtClean="0">
                <a:solidFill>
                  <a:schemeClr val="tx2">
                    <a:lumMod val="10000"/>
                  </a:schemeClr>
                </a:solidFill>
              </a:rPr>
              <a:t>		FISICA:</a:t>
            </a:r>
          </a:p>
          <a:p>
            <a:r>
              <a:rPr lang="es-PE" dirty="0" smtClean="0">
                <a:solidFill>
                  <a:schemeClr val="tx2">
                    <a:lumMod val="10000"/>
                  </a:schemeClr>
                </a:solidFill>
              </a:rPr>
              <a:t>		La </a:t>
            </a:r>
            <a:r>
              <a:rPr lang="es-PE" dirty="0">
                <a:solidFill>
                  <a:schemeClr val="tx2">
                    <a:lumMod val="10000"/>
                  </a:schemeClr>
                </a:solidFill>
              </a:rPr>
              <a:t>arquitectura física está conformada por tres niveles:</a:t>
            </a:r>
            <a:endParaRPr lang="en-US" sz="1600" dirty="0">
              <a:solidFill>
                <a:schemeClr val="tx2">
                  <a:lumMod val="10000"/>
                </a:schemeClr>
              </a:solidFill>
            </a:endParaRPr>
          </a:p>
          <a:p>
            <a:endParaRPr lang="en-US" sz="1600" dirty="0">
              <a:solidFill>
                <a:schemeClr val="tx2">
                  <a:lumMod val="10000"/>
                </a:schemeClr>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pic>
        <p:nvPicPr>
          <p:cNvPr id="8" name="Imagen 7" descr="Arquitectura física de ELSA. | Download Scientific Diagram"/>
          <p:cNvPicPr/>
          <p:nvPr/>
        </p:nvPicPr>
        <p:blipFill>
          <a:blip r:embed="rId2">
            <a:extLst>
              <a:ext uri="{28A0092B-C50C-407E-A947-70E740481C1C}">
                <a14:useLocalDpi xmlns:a14="http://schemas.microsoft.com/office/drawing/2010/main" val="0"/>
              </a:ext>
            </a:extLst>
          </a:blip>
          <a:srcRect/>
          <a:stretch>
            <a:fillRect/>
          </a:stretch>
        </p:blipFill>
        <p:spPr bwMode="auto">
          <a:xfrm>
            <a:off x="2818355" y="2886210"/>
            <a:ext cx="6939599" cy="3514590"/>
          </a:xfrm>
          <a:prstGeom prst="rect">
            <a:avLst/>
          </a:prstGeom>
          <a:noFill/>
          <a:ln>
            <a:noFill/>
          </a:ln>
        </p:spPr>
      </p:pic>
    </p:spTree>
    <p:extLst>
      <p:ext uri="{BB962C8B-B14F-4D97-AF65-F5344CB8AC3E}">
        <p14:creationId xmlns:p14="http://schemas.microsoft.com/office/powerpoint/2010/main" val="6717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783130" y="1536745"/>
            <a:ext cx="10497593" cy="1754326"/>
          </a:xfrm>
          <a:prstGeom prst="rect">
            <a:avLst/>
          </a:prstGeom>
          <a:noFill/>
        </p:spPr>
        <p:txBody>
          <a:bodyPr wrap="square" rtlCol="0">
            <a:spAutoFit/>
          </a:bodyPr>
          <a:lstStyle/>
          <a:p>
            <a:pPr lvl="1"/>
            <a:r>
              <a:rPr lang="es-PE" sz="2000" b="1" dirty="0" smtClean="0">
                <a:solidFill>
                  <a:srgbClr val="990000"/>
                </a:solidFill>
              </a:rPr>
              <a:t>HERRAMIENTAS DE SOFTWARE</a:t>
            </a:r>
            <a:endParaRPr lang="en-US" sz="2000" b="1" dirty="0" smtClean="0">
              <a:solidFill>
                <a:srgbClr val="990000"/>
              </a:solidFill>
            </a:endParaRPr>
          </a:p>
          <a:p>
            <a:pPr lvl="1"/>
            <a:endParaRPr lang="es-PE" b="1" dirty="0">
              <a:solidFill>
                <a:schemeClr val="tx2">
                  <a:lumMod val="10000"/>
                </a:schemeClr>
              </a:solidFill>
            </a:endParaRPr>
          </a:p>
          <a:p>
            <a:pPr marL="1200150" lvl="2" indent="-285750">
              <a:buFont typeface="Wingdings" panose="05000000000000000000" pitchFamily="2" charset="2"/>
              <a:buChar char="q"/>
            </a:pPr>
            <a:r>
              <a:rPr lang="es-PE" b="1" dirty="0" smtClean="0">
                <a:solidFill>
                  <a:schemeClr val="tx2">
                    <a:lumMod val="10000"/>
                  </a:schemeClr>
                </a:solidFill>
              </a:rPr>
              <a:t>FIGMA</a:t>
            </a:r>
            <a:endParaRPr lang="es-PE" dirty="0">
              <a:solidFill>
                <a:schemeClr val="tx2">
                  <a:lumMod val="10000"/>
                </a:schemeClr>
              </a:solidFill>
            </a:endParaRPr>
          </a:p>
          <a:p>
            <a:pPr marL="1200150" lvl="2" indent="-285750">
              <a:buFont typeface="Wingdings" panose="05000000000000000000" pitchFamily="2" charset="2"/>
              <a:buChar char="q"/>
            </a:pPr>
            <a:r>
              <a:rPr lang="es-ES" b="1" dirty="0" smtClean="0">
                <a:solidFill>
                  <a:schemeClr val="tx2">
                    <a:lumMod val="10000"/>
                  </a:schemeClr>
                </a:solidFill>
              </a:rPr>
              <a:t>VISUAL STUDIO CODE</a:t>
            </a:r>
          </a:p>
          <a:p>
            <a:pPr marL="1200150" lvl="2" indent="-285750">
              <a:buFont typeface="Wingdings" panose="05000000000000000000" pitchFamily="2" charset="2"/>
              <a:buChar char="q"/>
            </a:pPr>
            <a:r>
              <a:rPr lang="es-PE" sz="1600" b="1" dirty="0" smtClean="0">
                <a:solidFill>
                  <a:schemeClr val="bg1"/>
                </a:solidFill>
              </a:rPr>
              <a:t>XAMPP</a:t>
            </a:r>
          </a:p>
          <a:p>
            <a:pPr marL="1200150" lvl="2" indent="-285750">
              <a:buFont typeface="Wingdings" panose="05000000000000000000" pitchFamily="2" charset="2"/>
              <a:buChar char="q"/>
            </a:pPr>
            <a:r>
              <a:rPr lang="es-PE" sz="1600" b="1" dirty="0" err="1">
                <a:solidFill>
                  <a:schemeClr val="bg1"/>
                </a:solidFill>
              </a:rPr>
              <a:t>MySQL</a:t>
            </a:r>
            <a:r>
              <a:rPr lang="es-PE" sz="1600" b="1" dirty="0">
                <a:solidFill>
                  <a:schemeClr val="bg1"/>
                </a:solidFill>
              </a:rPr>
              <a:t> </a:t>
            </a:r>
            <a:r>
              <a:rPr lang="es-PE" sz="1600" b="1" dirty="0" err="1" smtClean="0">
                <a:solidFill>
                  <a:schemeClr val="bg1"/>
                </a:solidFill>
              </a:rPr>
              <a:t>Workbench</a:t>
            </a:r>
            <a:endParaRPr lang="en-US" sz="1600" dirty="0">
              <a:solidFill>
                <a:schemeClr val="tx2">
                  <a:lumMod val="10000"/>
                </a:schemeClr>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
        <p:nvSpPr>
          <p:cNvPr id="7" name="CuadroTexto 6"/>
          <p:cNvSpPr txBox="1"/>
          <p:nvPr/>
        </p:nvSpPr>
        <p:spPr>
          <a:xfrm>
            <a:off x="783130" y="3607342"/>
            <a:ext cx="10497593" cy="2308324"/>
          </a:xfrm>
          <a:prstGeom prst="rect">
            <a:avLst/>
          </a:prstGeom>
          <a:noFill/>
        </p:spPr>
        <p:txBody>
          <a:bodyPr wrap="square" rtlCol="0">
            <a:spAutoFit/>
          </a:bodyPr>
          <a:lstStyle/>
          <a:p>
            <a:pPr lvl="1"/>
            <a:r>
              <a:rPr lang="es-PE" sz="2000" b="1" dirty="0" smtClean="0">
                <a:solidFill>
                  <a:srgbClr val="990000"/>
                </a:solidFill>
              </a:rPr>
              <a:t>LENGUAJE DE PROGRAMACÍON</a:t>
            </a:r>
            <a:endParaRPr lang="en-US" sz="2000" b="1" dirty="0" smtClean="0">
              <a:solidFill>
                <a:srgbClr val="990000"/>
              </a:solidFill>
            </a:endParaRPr>
          </a:p>
          <a:p>
            <a:pPr marL="1200150" lvl="2" indent="-285750" algn="just">
              <a:buFont typeface="Wingdings" panose="05000000000000000000" pitchFamily="2" charset="2"/>
              <a:buChar char="q"/>
            </a:pPr>
            <a:r>
              <a:rPr lang="es-PE" b="1" dirty="0" smtClean="0">
                <a:solidFill>
                  <a:schemeClr val="bg1"/>
                </a:solidFill>
              </a:rPr>
              <a:t>HTML</a:t>
            </a:r>
          </a:p>
          <a:p>
            <a:pPr marL="1200150" lvl="2" indent="-285750" algn="just">
              <a:buFont typeface="Wingdings" panose="05000000000000000000" pitchFamily="2" charset="2"/>
              <a:buChar char="q"/>
            </a:pPr>
            <a:r>
              <a:rPr lang="es-PE" b="1" dirty="0" smtClean="0">
                <a:solidFill>
                  <a:schemeClr val="bg1"/>
                </a:solidFill>
              </a:rPr>
              <a:t>CSS</a:t>
            </a:r>
          </a:p>
          <a:p>
            <a:pPr marL="1200150" lvl="2" indent="-285750" algn="just">
              <a:buFont typeface="Wingdings" panose="05000000000000000000" pitchFamily="2" charset="2"/>
              <a:buChar char="q"/>
            </a:pPr>
            <a:r>
              <a:rPr lang="es-PE" b="1" dirty="0" smtClean="0">
                <a:solidFill>
                  <a:schemeClr val="bg1"/>
                </a:solidFill>
              </a:rPr>
              <a:t>JavaScript</a:t>
            </a:r>
          </a:p>
          <a:p>
            <a:pPr marL="1200150" lvl="2" indent="-285750" algn="just">
              <a:buFont typeface="Wingdings" panose="05000000000000000000" pitchFamily="2" charset="2"/>
              <a:buChar char="q"/>
            </a:pPr>
            <a:r>
              <a:rPr lang="es-PE" b="1" dirty="0" smtClean="0">
                <a:solidFill>
                  <a:schemeClr val="bg1"/>
                </a:solidFill>
              </a:rPr>
              <a:t>PHP</a:t>
            </a:r>
          </a:p>
          <a:p>
            <a:pPr marL="1200150" lvl="2" indent="-285750" algn="just">
              <a:buFont typeface="Wingdings" panose="05000000000000000000" pitchFamily="2" charset="2"/>
              <a:buChar char="q"/>
            </a:pPr>
            <a:r>
              <a:rPr lang="es-PE" b="1" dirty="0" smtClean="0">
                <a:solidFill>
                  <a:schemeClr val="bg1"/>
                </a:solidFill>
              </a:rPr>
              <a:t>SQL</a:t>
            </a:r>
            <a:endParaRPr lang="es-PE" b="1" dirty="0">
              <a:solidFill>
                <a:schemeClr val="bg1"/>
              </a:solidFill>
            </a:endParaRPr>
          </a:p>
          <a:p>
            <a:pPr lvl="4" algn="just"/>
            <a:endParaRPr lang="en-US" dirty="0">
              <a:solidFill>
                <a:schemeClr val="bg1"/>
              </a:solidFill>
            </a:endParaRPr>
          </a:p>
          <a:p>
            <a:pPr lvl="2" algn="just"/>
            <a:endParaRPr lang="en-US" sz="1600" dirty="0">
              <a:solidFill>
                <a:schemeClr val="bg1"/>
              </a:solidFill>
            </a:endParaRPr>
          </a:p>
        </p:txBody>
      </p:sp>
    </p:spTree>
    <p:extLst>
      <p:ext uri="{BB962C8B-B14F-4D97-AF65-F5344CB8AC3E}">
        <p14:creationId xmlns:p14="http://schemas.microsoft.com/office/powerpoint/2010/main" val="3736447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0" y="1488949"/>
            <a:ext cx="10497593" cy="400110"/>
          </a:xfrm>
          <a:prstGeom prst="rect">
            <a:avLst/>
          </a:prstGeom>
          <a:noFill/>
        </p:spPr>
        <p:txBody>
          <a:bodyPr wrap="square" rtlCol="0">
            <a:spAutoFit/>
          </a:bodyPr>
          <a:lstStyle/>
          <a:p>
            <a:pPr lvl="1"/>
            <a:r>
              <a:rPr lang="es-PE" sz="2000" b="1" dirty="0" smtClean="0">
                <a:solidFill>
                  <a:srgbClr val="990000"/>
                </a:solidFill>
              </a:rPr>
              <a:t>DISEÑO DE PANTALLAS</a:t>
            </a:r>
            <a:endParaRPr lang="en-US" sz="2000" b="1" dirty="0" smtClean="0">
              <a:solidFill>
                <a:srgbClr val="990000"/>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pic>
        <p:nvPicPr>
          <p:cNvPr id="7" name="Imagen 6" descr="https://media.discordapp.net/attachments/666727332924489761/790799366276775936/unknown.png?width=719&amp;height=475"/>
          <p:cNvPicPr/>
          <p:nvPr/>
        </p:nvPicPr>
        <p:blipFill>
          <a:blip r:embed="rId2">
            <a:extLst>
              <a:ext uri="{28A0092B-C50C-407E-A947-70E740481C1C}">
                <a14:useLocalDpi xmlns:a14="http://schemas.microsoft.com/office/drawing/2010/main" val="0"/>
              </a:ext>
            </a:extLst>
          </a:blip>
          <a:srcRect/>
          <a:stretch>
            <a:fillRect/>
          </a:stretch>
        </p:blipFill>
        <p:spPr bwMode="auto">
          <a:xfrm>
            <a:off x="318453" y="2697264"/>
            <a:ext cx="5610860" cy="4020185"/>
          </a:xfrm>
          <a:prstGeom prst="rect">
            <a:avLst/>
          </a:prstGeom>
          <a:noFill/>
          <a:ln>
            <a:noFill/>
          </a:ln>
        </p:spPr>
      </p:pic>
      <p:sp>
        <p:nvSpPr>
          <p:cNvPr id="3" name="CuadroTexto 2"/>
          <p:cNvSpPr txBox="1"/>
          <p:nvPr/>
        </p:nvSpPr>
        <p:spPr>
          <a:xfrm>
            <a:off x="728406" y="2108495"/>
            <a:ext cx="4790954" cy="369332"/>
          </a:xfrm>
          <a:prstGeom prst="rect">
            <a:avLst/>
          </a:prstGeom>
          <a:noFill/>
        </p:spPr>
        <p:txBody>
          <a:bodyPr wrap="square" rtlCol="0">
            <a:spAutoFit/>
          </a:bodyPr>
          <a:lstStyle/>
          <a:p>
            <a:r>
              <a:rPr lang="es-PE" b="1" dirty="0" smtClean="0">
                <a:solidFill>
                  <a:schemeClr val="bg1"/>
                </a:solidFill>
              </a:rPr>
              <a:t>PANTALLA DE INICIO:</a:t>
            </a:r>
            <a:endParaRPr lang="en-US" b="1" dirty="0">
              <a:solidFill>
                <a:schemeClr val="bg1"/>
              </a:solidFill>
            </a:endParaRPr>
          </a:p>
        </p:txBody>
      </p:sp>
      <p:cxnSp>
        <p:nvCxnSpPr>
          <p:cNvPr id="8" name="Conector recto 7"/>
          <p:cNvCxnSpPr/>
          <p:nvPr/>
        </p:nvCxnSpPr>
        <p:spPr>
          <a:xfrm>
            <a:off x="6400800" y="1593669"/>
            <a:ext cx="52251" cy="5123780"/>
          </a:xfrm>
          <a:prstGeom prst="line">
            <a:avLst/>
          </a:prstGeom>
          <a:ln w="57150"/>
        </p:spPr>
        <p:style>
          <a:lnRef idx="3">
            <a:schemeClr val="dk1"/>
          </a:lnRef>
          <a:fillRef idx="0">
            <a:schemeClr val="dk1"/>
          </a:fillRef>
          <a:effectRef idx="2">
            <a:schemeClr val="dk1"/>
          </a:effectRef>
          <a:fontRef idx="minor">
            <a:schemeClr val="tx1"/>
          </a:fontRef>
        </p:style>
      </p:cxnSp>
      <p:sp>
        <p:nvSpPr>
          <p:cNvPr id="11" name="CuadroTexto 10"/>
          <p:cNvSpPr txBox="1"/>
          <p:nvPr/>
        </p:nvSpPr>
        <p:spPr>
          <a:xfrm>
            <a:off x="6693778" y="141006"/>
            <a:ext cx="4790954" cy="369332"/>
          </a:xfrm>
          <a:prstGeom prst="rect">
            <a:avLst/>
          </a:prstGeom>
          <a:noFill/>
        </p:spPr>
        <p:txBody>
          <a:bodyPr wrap="square" rtlCol="0">
            <a:spAutoFit/>
          </a:bodyPr>
          <a:lstStyle/>
          <a:p>
            <a:r>
              <a:rPr lang="es-PE" b="1" dirty="0" smtClean="0">
                <a:solidFill>
                  <a:schemeClr val="bg1"/>
                </a:solidFill>
              </a:rPr>
              <a:t>CATALOGO:</a:t>
            </a:r>
            <a:endParaRPr lang="en-US" b="1" dirty="0">
              <a:solidFill>
                <a:schemeClr val="bg1"/>
              </a:solidFill>
            </a:endParaRPr>
          </a:p>
        </p:txBody>
      </p:sp>
      <p:pic>
        <p:nvPicPr>
          <p:cNvPr id="12" name="Imagen 11" descr="https://media.discordapp.net/attachments/666727332924489761/790789843474448384/unknown.png"/>
          <p:cNvPicPr/>
          <p:nvPr/>
        </p:nvPicPr>
        <p:blipFill>
          <a:blip r:embed="rId3">
            <a:extLst>
              <a:ext uri="{28A0092B-C50C-407E-A947-70E740481C1C}">
                <a14:useLocalDpi xmlns:a14="http://schemas.microsoft.com/office/drawing/2010/main" val="0"/>
              </a:ext>
            </a:extLst>
          </a:blip>
          <a:srcRect/>
          <a:stretch>
            <a:fillRect/>
          </a:stretch>
        </p:blipFill>
        <p:spPr bwMode="auto">
          <a:xfrm>
            <a:off x="6924538" y="510338"/>
            <a:ext cx="4942430" cy="3375706"/>
          </a:xfrm>
          <a:prstGeom prst="rect">
            <a:avLst/>
          </a:prstGeom>
          <a:noFill/>
          <a:ln>
            <a:noFill/>
          </a:ln>
        </p:spPr>
      </p:pic>
      <p:pic>
        <p:nvPicPr>
          <p:cNvPr id="13" name="Imagen 12" descr="https://media.discordapp.net/attachments/666727332924489761/790789911543676978/unknown.png"/>
          <p:cNvPicPr/>
          <p:nvPr/>
        </p:nvPicPr>
        <p:blipFill rotWithShape="1">
          <a:blip r:embed="rId4">
            <a:extLst>
              <a:ext uri="{28A0092B-C50C-407E-A947-70E740481C1C}">
                <a14:useLocalDpi xmlns:a14="http://schemas.microsoft.com/office/drawing/2010/main" val="0"/>
              </a:ext>
            </a:extLst>
          </a:blip>
          <a:srcRect l="2485" r="3476"/>
          <a:stretch/>
        </p:blipFill>
        <p:spPr bwMode="auto">
          <a:xfrm>
            <a:off x="6924538" y="3886044"/>
            <a:ext cx="4942430" cy="2748383"/>
          </a:xfrm>
          <a:prstGeom prst="rect">
            <a:avLst/>
          </a:prstGeom>
          <a:noFill/>
          <a:ln>
            <a:noFill/>
          </a:ln>
        </p:spPr>
      </p:pic>
    </p:spTree>
    <p:extLst>
      <p:ext uri="{BB962C8B-B14F-4D97-AF65-F5344CB8AC3E}">
        <p14:creationId xmlns:p14="http://schemas.microsoft.com/office/powerpoint/2010/main" val="1426727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0" y="1488949"/>
            <a:ext cx="10497593" cy="400110"/>
          </a:xfrm>
          <a:prstGeom prst="rect">
            <a:avLst/>
          </a:prstGeom>
          <a:noFill/>
        </p:spPr>
        <p:txBody>
          <a:bodyPr wrap="square" rtlCol="0">
            <a:spAutoFit/>
          </a:bodyPr>
          <a:lstStyle/>
          <a:p>
            <a:pPr lvl="1"/>
            <a:r>
              <a:rPr lang="es-PE" sz="2000" b="1" dirty="0" smtClean="0">
                <a:solidFill>
                  <a:srgbClr val="990000"/>
                </a:solidFill>
              </a:rPr>
              <a:t>DISEÑO DE PANTALLAS</a:t>
            </a:r>
            <a:endParaRPr lang="en-US" sz="2000" b="1" dirty="0" smtClean="0">
              <a:solidFill>
                <a:srgbClr val="990000"/>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
        <p:nvSpPr>
          <p:cNvPr id="3" name="CuadroTexto 2"/>
          <p:cNvSpPr txBox="1"/>
          <p:nvPr/>
        </p:nvSpPr>
        <p:spPr>
          <a:xfrm>
            <a:off x="728406" y="2108495"/>
            <a:ext cx="4790954" cy="369332"/>
          </a:xfrm>
          <a:prstGeom prst="rect">
            <a:avLst/>
          </a:prstGeom>
          <a:noFill/>
        </p:spPr>
        <p:txBody>
          <a:bodyPr wrap="square" rtlCol="0">
            <a:spAutoFit/>
          </a:bodyPr>
          <a:lstStyle/>
          <a:p>
            <a:r>
              <a:rPr lang="es-PE" b="1" dirty="0" smtClean="0">
                <a:solidFill>
                  <a:schemeClr val="bg1"/>
                </a:solidFill>
              </a:rPr>
              <a:t>REGISTRAR USUARIO:</a:t>
            </a:r>
            <a:endParaRPr lang="en-US" b="1" dirty="0">
              <a:solidFill>
                <a:schemeClr val="bg1"/>
              </a:solidFill>
            </a:endParaRPr>
          </a:p>
        </p:txBody>
      </p:sp>
      <p:cxnSp>
        <p:nvCxnSpPr>
          <p:cNvPr id="8" name="Conector recto 7"/>
          <p:cNvCxnSpPr/>
          <p:nvPr/>
        </p:nvCxnSpPr>
        <p:spPr>
          <a:xfrm>
            <a:off x="5809835" y="1510647"/>
            <a:ext cx="52251" cy="5123780"/>
          </a:xfrm>
          <a:prstGeom prst="line">
            <a:avLst/>
          </a:prstGeom>
          <a:ln w="57150"/>
        </p:spPr>
        <p:style>
          <a:lnRef idx="3">
            <a:schemeClr val="dk1"/>
          </a:lnRef>
          <a:fillRef idx="0">
            <a:schemeClr val="dk1"/>
          </a:fillRef>
          <a:effectRef idx="2">
            <a:schemeClr val="dk1"/>
          </a:effectRef>
          <a:fontRef idx="minor">
            <a:schemeClr val="tx1"/>
          </a:fontRef>
        </p:style>
      </p:cxnSp>
      <p:sp>
        <p:nvSpPr>
          <p:cNvPr id="11" name="CuadroTexto 10"/>
          <p:cNvSpPr txBox="1"/>
          <p:nvPr/>
        </p:nvSpPr>
        <p:spPr>
          <a:xfrm>
            <a:off x="6693778" y="1444779"/>
            <a:ext cx="4790954" cy="369332"/>
          </a:xfrm>
          <a:prstGeom prst="rect">
            <a:avLst/>
          </a:prstGeom>
          <a:noFill/>
        </p:spPr>
        <p:txBody>
          <a:bodyPr wrap="square" rtlCol="0">
            <a:spAutoFit/>
          </a:bodyPr>
          <a:lstStyle/>
          <a:p>
            <a:r>
              <a:rPr lang="es-PE" b="1" dirty="0" smtClean="0">
                <a:solidFill>
                  <a:schemeClr val="bg1"/>
                </a:solidFill>
              </a:rPr>
              <a:t>INICIAR SESIÓN:</a:t>
            </a:r>
            <a:endParaRPr lang="en-US" b="1" dirty="0">
              <a:solidFill>
                <a:schemeClr val="bg1"/>
              </a:solidFill>
            </a:endParaRPr>
          </a:p>
        </p:txBody>
      </p:sp>
      <p:pic>
        <p:nvPicPr>
          <p:cNvPr id="14" name="Imagen 13" descr="https://media.discordapp.net/attachments/666727332924489761/790789120393478144/unknown.png?width=384&amp;height=474"/>
          <p:cNvPicPr/>
          <p:nvPr/>
        </p:nvPicPr>
        <p:blipFill>
          <a:blip r:embed="rId2">
            <a:extLst>
              <a:ext uri="{28A0092B-C50C-407E-A947-70E740481C1C}">
                <a14:useLocalDpi xmlns:a14="http://schemas.microsoft.com/office/drawing/2010/main" val="0"/>
              </a:ext>
            </a:extLst>
          </a:blip>
          <a:srcRect/>
          <a:stretch>
            <a:fillRect/>
          </a:stretch>
        </p:blipFill>
        <p:spPr bwMode="auto">
          <a:xfrm>
            <a:off x="1732337" y="2695871"/>
            <a:ext cx="3074794" cy="3938556"/>
          </a:xfrm>
          <a:prstGeom prst="rect">
            <a:avLst/>
          </a:prstGeom>
          <a:noFill/>
          <a:ln>
            <a:noFill/>
          </a:ln>
        </p:spPr>
      </p:pic>
      <p:pic>
        <p:nvPicPr>
          <p:cNvPr id="15" name="Imagen 14"/>
          <p:cNvPicPr/>
          <p:nvPr/>
        </p:nvPicPr>
        <p:blipFill>
          <a:blip r:embed="rId3"/>
          <a:stretch>
            <a:fillRect/>
          </a:stretch>
        </p:blipFill>
        <p:spPr>
          <a:xfrm>
            <a:off x="6283190" y="2190970"/>
            <a:ext cx="5612130" cy="3472180"/>
          </a:xfrm>
          <a:prstGeom prst="rect">
            <a:avLst/>
          </a:prstGeom>
        </p:spPr>
      </p:pic>
    </p:spTree>
    <p:extLst>
      <p:ext uri="{BB962C8B-B14F-4D97-AF65-F5344CB8AC3E}">
        <p14:creationId xmlns:p14="http://schemas.microsoft.com/office/powerpoint/2010/main" val="1096176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1" y="1488949"/>
            <a:ext cx="4206240" cy="400110"/>
          </a:xfrm>
          <a:prstGeom prst="rect">
            <a:avLst/>
          </a:prstGeom>
          <a:noFill/>
        </p:spPr>
        <p:txBody>
          <a:bodyPr wrap="square" rtlCol="0">
            <a:spAutoFit/>
          </a:bodyPr>
          <a:lstStyle/>
          <a:p>
            <a:pPr lvl="1"/>
            <a:r>
              <a:rPr lang="es-PE" sz="2000" b="1" dirty="0" smtClean="0">
                <a:solidFill>
                  <a:srgbClr val="990000"/>
                </a:solidFill>
              </a:rPr>
              <a:t>DISEÑO DE PANTALLAS</a:t>
            </a:r>
            <a:endParaRPr lang="en-US" sz="2000" b="1" dirty="0" smtClean="0">
              <a:solidFill>
                <a:srgbClr val="990000"/>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
        <p:nvSpPr>
          <p:cNvPr id="3" name="CuadroTexto 2"/>
          <p:cNvSpPr txBox="1"/>
          <p:nvPr/>
        </p:nvSpPr>
        <p:spPr>
          <a:xfrm>
            <a:off x="728406" y="2108495"/>
            <a:ext cx="4790954" cy="369332"/>
          </a:xfrm>
          <a:prstGeom prst="rect">
            <a:avLst/>
          </a:prstGeom>
          <a:noFill/>
        </p:spPr>
        <p:txBody>
          <a:bodyPr wrap="square" rtlCol="0">
            <a:spAutoFit/>
          </a:bodyPr>
          <a:lstStyle/>
          <a:p>
            <a:r>
              <a:rPr lang="es-ES" b="1" dirty="0" smtClean="0">
                <a:solidFill>
                  <a:schemeClr val="bg1"/>
                </a:solidFill>
              </a:rPr>
              <a:t>PANTALLA DEL MENÚ DE COMPRAS</a:t>
            </a:r>
            <a:r>
              <a:rPr lang="es-PE" b="1" dirty="0" smtClean="0">
                <a:solidFill>
                  <a:schemeClr val="bg1"/>
                </a:solidFill>
              </a:rPr>
              <a:t>:</a:t>
            </a:r>
            <a:endParaRPr lang="en-US" b="1" dirty="0">
              <a:solidFill>
                <a:schemeClr val="bg1"/>
              </a:solidFill>
            </a:endParaRPr>
          </a:p>
        </p:txBody>
      </p:sp>
      <p:cxnSp>
        <p:nvCxnSpPr>
          <p:cNvPr id="8" name="Conector recto 7"/>
          <p:cNvCxnSpPr/>
          <p:nvPr/>
        </p:nvCxnSpPr>
        <p:spPr>
          <a:xfrm>
            <a:off x="6347413" y="1263789"/>
            <a:ext cx="52251" cy="5123780"/>
          </a:xfrm>
          <a:prstGeom prst="line">
            <a:avLst/>
          </a:prstGeom>
          <a:ln w="57150"/>
        </p:spPr>
        <p:style>
          <a:lnRef idx="3">
            <a:schemeClr val="dk1"/>
          </a:lnRef>
          <a:fillRef idx="0">
            <a:schemeClr val="dk1"/>
          </a:fillRef>
          <a:effectRef idx="2">
            <a:schemeClr val="dk1"/>
          </a:effectRef>
          <a:fontRef idx="minor">
            <a:schemeClr val="tx1"/>
          </a:fontRef>
        </p:style>
      </p:cxnSp>
      <p:sp>
        <p:nvSpPr>
          <p:cNvPr id="11" name="CuadroTexto 10"/>
          <p:cNvSpPr txBox="1"/>
          <p:nvPr/>
        </p:nvSpPr>
        <p:spPr>
          <a:xfrm>
            <a:off x="6592333" y="1304283"/>
            <a:ext cx="5209203" cy="369332"/>
          </a:xfrm>
          <a:prstGeom prst="rect">
            <a:avLst/>
          </a:prstGeom>
          <a:noFill/>
        </p:spPr>
        <p:txBody>
          <a:bodyPr wrap="square" rtlCol="0">
            <a:spAutoFit/>
          </a:bodyPr>
          <a:lstStyle/>
          <a:p>
            <a:r>
              <a:rPr lang="es-ES" b="1" dirty="0" smtClean="0">
                <a:solidFill>
                  <a:schemeClr val="bg1"/>
                </a:solidFill>
              </a:rPr>
              <a:t>PANTALLA DE SELECCIÓN DE UN PRODUCTO</a:t>
            </a:r>
            <a:r>
              <a:rPr lang="es-PE" b="1" dirty="0" smtClean="0">
                <a:solidFill>
                  <a:schemeClr val="bg1"/>
                </a:solidFill>
              </a:rPr>
              <a:t>:</a:t>
            </a:r>
            <a:endParaRPr lang="en-US" b="1" dirty="0">
              <a:solidFill>
                <a:schemeClr val="bg1"/>
              </a:solidFill>
            </a:endParaRPr>
          </a:p>
        </p:txBody>
      </p:sp>
      <p:pic>
        <p:nvPicPr>
          <p:cNvPr id="10" name="Imagen 9" descr="https://media.discordapp.net/attachments/666727332924489761/790799463706656798/unknown.png"/>
          <p:cNvPicPr/>
          <p:nvPr/>
        </p:nvPicPr>
        <p:blipFill>
          <a:blip r:embed="rId2">
            <a:extLst>
              <a:ext uri="{28A0092B-C50C-407E-A947-70E740481C1C}">
                <a14:useLocalDpi xmlns:a14="http://schemas.microsoft.com/office/drawing/2010/main" val="0"/>
              </a:ext>
            </a:extLst>
          </a:blip>
          <a:srcRect/>
          <a:stretch>
            <a:fillRect/>
          </a:stretch>
        </p:blipFill>
        <p:spPr bwMode="auto">
          <a:xfrm>
            <a:off x="542614" y="2697263"/>
            <a:ext cx="5612130" cy="3474085"/>
          </a:xfrm>
          <a:prstGeom prst="rect">
            <a:avLst/>
          </a:prstGeom>
          <a:noFill/>
          <a:ln>
            <a:noFill/>
          </a:ln>
        </p:spPr>
      </p:pic>
      <p:pic>
        <p:nvPicPr>
          <p:cNvPr id="12" name="Imagen 11" descr="https://media.discordapp.net/attachments/666727332924489761/790793423938125854/unknown.png?width=518&amp;height=475"/>
          <p:cNvPicPr/>
          <p:nvPr/>
        </p:nvPicPr>
        <p:blipFill>
          <a:blip r:embed="rId3">
            <a:extLst>
              <a:ext uri="{28A0092B-C50C-407E-A947-70E740481C1C}">
                <a14:useLocalDpi xmlns:a14="http://schemas.microsoft.com/office/drawing/2010/main" val="0"/>
              </a:ext>
            </a:extLst>
          </a:blip>
          <a:srcRect/>
          <a:stretch>
            <a:fillRect/>
          </a:stretch>
        </p:blipFill>
        <p:spPr bwMode="auto">
          <a:xfrm>
            <a:off x="6683773" y="2003992"/>
            <a:ext cx="5325049" cy="4062853"/>
          </a:xfrm>
          <a:prstGeom prst="rect">
            <a:avLst/>
          </a:prstGeom>
          <a:noFill/>
          <a:ln>
            <a:noFill/>
          </a:ln>
        </p:spPr>
      </p:pic>
    </p:spTree>
    <p:extLst>
      <p:ext uri="{BB962C8B-B14F-4D97-AF65-F5344CB8AC3E}">
        <p14:creationId xmlns:p14="http://schemas.microsoft.com/office/powerpoint/2010/main" val="72541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1900" y="541987"/>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987475" y="2168050"/>
            <a:ext cx="10497593" cy="2862322"/>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DESCRIPCIÓN DE LA EMPRESA</a:t>
            </a:r>
            <a:r>
              <a:rPr lang="es-PE" b="1" dirty="0">
                <a:solidFill>
                  <a:schemeClr val="bg1"/>
                </a:solidFill>
              </a:rPr>
              <a:t/>
            </a:r>
            <a:br>
              <a:rPr lang="es-PE" b="1" dirty="0">
                <a:solidFill>
                  <a:schemeClr val="bg1"/>
                </a:solidFill>
              </a:rPr>
            </a:br>
            <a:endParaRPr lang="en-US" sz="1600" b="1" dirty="0">
              <a:solidFill>
                <a:schemeClr val="bg1"/>
              </a:solidFill>
            </a:endParaRPr>
          </a:p>
          <a:p>
            <a:r>
              <a:rPr lang="es-PE" dirty="0" smtClean="0">
                <a:solidFill>
                  <a:schemeClr val="bg1"/>
                </a:solidFill>
              </a:rPr>
              <a:t>Tortas Más </a:t>
            </a:r>
            <a:r>
              <a:rPr lang="es-PE" dirty="0">
                <a:solidFill>
                  <a:schemeClr val="bg1"/>
                </a:solidFill>
              </a:rPr>
              <a:t>es una pequeña empresa que se dedicará a la producción y venta de productos de repostería tales como tortas, pasteles, galletas, budines, bocaditos dulces y salados, entre otros, de diferentes sabores y modelos creativos e innovadores que se adecuaran a los diversos eventos como cumpleaños, días festivos y otros eventos logrando satisfacer a los clientes con un rico sabor, olor, decoración e innovación, además, de calidad, porque utilizará materia prima de origen natural sin conservantes de la mejor calidad.</a:t>
            </a:r>
            <a:endParaRPr lang="en-US" sz="1600" dirty="0">
              <a:solidFill>
                <a:schemeClr val="bg1"/>
              </a:solidFill>
            </a:endParaRPr>
          </a:p>
          <a:p>
            <a:endParaRPr lang="en-US" dirty="0"/>
          </a:p>
        </p:txBody>
      </p:sp>
      <p:cxnSp>
        <p:nvCxnSpPr>
          <p:cNvPr id="7" name="Conector recto 6"/>
          <p:cNvCxnSpPr/>
          <p:nvPr/>
        </p:nvCxnSpPr>
        <p:spPr>
          <a:xfrm>
            <a:off x="431074" y="1403353"/>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913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1" y="1488949"/>
            <a:ext cx="4206240" cy="400110"/>
          </a:xfrm>
          <a:prstGeom prst="rect">
            <a:avLst/>
          </a:prstGeom>
          <a:noFill/>
        </p:spPr>
        <p:txBody>
          <a:bodyPr wrap="square" rtlCol="0">
            <a:spAutoFit/>
          </a:bodyPr>
          <a:lstStyle/>
          <a:p>
            <a:pPr lvl="1"/>
            <a:r>
              <a:rPr lang="es-PE" sz="2000" b="1" dirty="0" smtClean="0">
                <a:solidFill>
                  <a:srgbClr val="990000"/>
                </a:solidFill>
              </a:rPr>
              <a:t>DISEÑO DE PANTALLAS</a:t>
            </a:r>
            <a:endParaRPr lang="en-US" sz="2000" b="1" dirty="0" smtClean="0">
              <a:solidFill>
                <a:srgbClr val="990000"/>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
        <p:nvSpPr>
          <p:cNvPr id="3" name="CuadroTexto 2"/>
          <p:cNvSpPr txBox="1"/>
          <p:nvPr/>
        </p:nvSpPr>
        <p:spPr>
          <a:xfrm>
            <a:off x="728406" y="2108495"/>
            <a:ext cx="4790954" cy="369332"/>
          </a:xfrm>
          <a:prstGeom prst="rect">
            <a:avLst/>
          </a:prstGeom>
          <a:noFill/>
        </p:spPr>
        <p:txBody>
          <a:bodyPr wrap="square" rtlCol="0">
            <a:spAutoFit/>
          </a:bodyPr>
          <a:lstStyle/>
          <a:p>
            <a:r>
              <a:rPr lang="es-ES" b="1" dirty="0" smtClean="0">
                <a:solidFill>
                  <a:schemeClr val="bg1"/>
                </a:solidFill>
              </a:rPr>
              <a:t>PANTALLA DEL CARRITO DE COMPRAS</a:t>
            </a:r>
            <a:r>
              <a:rPr lang="es-PE" b="1" dirty="0" smtClean="0">
                <a:solidFill>
                  <a:schemeClr val="bg1"/>
                </a:solidFill>
              </a:rPr>
              <a:t>:</a:t>
            </a:r>
            <a:endParaRPr lang="en-US" b="1" dirty="0">
              <a:solidFill>
                <a:schemeClr val="bg1"/>
              </a:solidFill>
            </a:endParaRPr>
          </a:p>
        </p:txBody>
      </p:sp>
      <p:cxnSp>
        <p:nvCxnSpPr>
          <p:cNvPr id="8" name="Conector recto 7"/>
          <p:cNvCxnSpPr/>
          <p:nvPr/>
        </p:nvCxnSpPr>
        <p:spPr>
          <a:xfrm>
            <a:off x="6347413" y="1263789"/>
            <a:ext cx="52251" cy="5123780"/>
          </a:xfrm>
          <a:prstGeom prst="line">
            <a:avLst/>
          </a:prstGeom>
          <a:ln w="57150"/>
        </p:spPr>
        <p:style>
          <a:lnRef idx="3">
            <a:schemeClr val="dk1"/>
          </a:lnRef>
          <a:fillRef idx="0">
            <a:schemeClr val="dk1"/>
          </a:fillRef>
          <a:effectRef idx="2">
            <a:schemeClr val="dk1"/>
          </a:effectRef>
          <a:fontRef idx="minor">
            <a:schemeClr val="tx1"/>
          </a:fontRef>
        </p:style>
      </p:cxnSp>
      <p:sp>
        <p:nvSpPr>
          <p:cNvPr id="11" name="CuadroTexto 10"/>
          <p:cNvSpPr txBox="1"/>
          <p:nvPr/>
        </p:nvSpPr>
        <p:spPr>
          <a:xfrm>
            <a:off x="6592331" y="927107"/>
            <a:ext cx="5209203" cy="369332"/>
          </a:xfrm>
          <a:prstGeom prst="rect">
            <a:avLst/>
          </a:prstGeom>
          <a:noFill/>
        </p:spPr>
        <p:txBody>
          <a:bodyPr wrap="square" rtlCol="0">
            <a:spAutoFit/>
          </a:bodyPr>
          <a:lstStyle/>
          <a:p>
            <a:r>
              <a:rPr lang="es-ES" b="1" dirty="0" smtClean="0">
                <a:solidFill>
                  <a:schemeClr val="bg1"/>
                </a:solidFill>
              </a:rPr>
              <a:t>PANTALLA DEL PRODUCTO A COMPRAR</a:t>
            </a:r>
            <a:r>
              <a:rPr lang="es-PE" b="1" dirty="0" smtClean="0">
                <a:solidFill>
                  <a:schemeClr val="bg1"/>
                </a:solidFill>
              </a:rPr>
              <a:t>:</a:t>
            </a:r>
            <a:endParaRPr lang="en-US" b="1" dirty="0">
              <a:solidFill>
                <a:schemeClr val="bg1"/>
              </a:solidFill>
            </a:endParaRPr>
          </a:p>
        </p:txBody>
      </p:sp>
      <p:pic>
        <p:nvPicPr>
          <p:cNvPr id="13" name="Imagen 12" descr="https://media.discordapp.net/attachments/666727332924489761/790796041083420672/unknown.png"/>
          <p:cNvPicPr/>
          <p:nvPr/>
        </p:nvPicPr>
        <p:blipFill>
          <a:blip r:embed="rId2">
            <a:extLst>
              <a:ext uri="{28A0092B-C50C-407E-A947-70E740481C1C}">
                <a14:useLocalDpi xmlns:a14="http://schemas.microsoft.com/office/drawing/2010/main" val="0"/>
              </a:ext>
            </a:extLst>
          </a:blip>
          <a:srcRect/>
          <a:stretch>
            <a:fillRect/>
          </a:stretch>
        </p:blipFill>
        <p:spPr bwMode="auto">
          <a:xfrm>
            <a:off x="410534" y="3071550"/>
            <a:ext cx="5744210" cy="2995295"/>
          </a:xfrm>
          <a:prstGeom prst="rect">
            <a:avLst/>
          </a:prstGeom>
          <a:noFill/>
          <a:ln>
            <a:noFill/>
          </a:ln>
        </p:spPr>
      </p:pic>
      <p:pic>
        <p:nvPicPr>
          <p:cNvPr id="14" name="Imagen 13" descr="https://media.discordapp.net/attachments/666727332924489761/790795911482834994/unknown.png?width=189&amp;height=475"/>
          <p:cNvPicPr/>
          <p:nvPr/>
        </p:nvPicPr>
        <p:blipFill>
          <a:blip r:embed="rId3">
            <a:extLst>
              <a:ext uri="{28A0092B-C50C-407E-A947-70E740481C1C}">
                <a14:useLocalDpi xmlns:a14="http://schemas.microsoft.com/office/drawing/2010/main" val="0"/>
              </a:ext>
            </a:extLst>
          </a:blip>
          <a:srcRect/>
          <a:stretch>
            <a:fillRect/>
          </a:stretch>
        </p:blipFill>
        <p:spPr bwMode="auto">
          <a:xfrm>
            <a:off x="7938976" y="1689004"/>
            <a:ext cx="2515915" cy="4884260"/>
          </a:xfrm>
          <a:prstGeom prst="rect">
            <a:avLst/>
          </a:prstGeom>
          <a:noFill/>
          <a:ln>
            <a:noFill/>
          </a:ln>
        </p:spPr>
      </p:pic>
    </p:spTree>
    <p:extLst>
      <p:ext uri="{BB962C8B-B14F-4D97-AF65-F5344CB8AC3E}">
        <p14:creationId xmlns:p14="http://schemas.microsoft.com/office/powerpoint/2010/main" val="2372526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1" y="1488949"/>
            <a:ext cx="4206240" cy="400110"/>
          </a:xfrm>
          <a:prstGeom prst="rect">
            <a:avLst/>
          </a:prstGeom>
          <a:noFill/>
        </p:spPr>
        <p:txBody>
          <a:bodyPr wrap="square" rtlCol="0">
            <a:spAutoFit/>
          </a:bodyPr>
          <a:lstStyle/>
          <a:p>
            <a:pPr lvl="1"/>
            <a:r>
              <a:rPr lang="es-PE" sz="2000" b="1" dirty="0" smtClean="0">
                <a:solidFill>
                  <a:srgbClr val="990000"/>
                </a:solidFill>
              </a:rPr>
              <a:t>DISEÑO DE PANTALLAS</a:t>
            </a:r>
            <a:endParaRPr lang="en-US" sz="2000" b="1" dirty="0" smtClean="0">
              <a:solidFill>
                <a:srgbClr val="990000"/>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
        <p:nvSpPr>
          <p:cNvPr id="3" name="CuadroTexto 2"/>
          <p:cNvSpPr txBox="1"/>
          <p:nvPr/>
        </p:nvSpPr>
        <p:spPr>
          <a:xfrm>
            <a:off x="728406" y="2108495"/>
            <a:ext cx="4790954" cy="369332"/>
          </a:xfrm>
          <a:prstGeom prst="rect">
            <a:avLst/>
          </a:prstGeom>
          <a:noFill/>
        </p:spPr>
        <p:txBody>
          <a:bodyPr wrap="square" rtlCol="0">
            <a:spAutoFit/>
          </a:bodyPr>
          <a:lstStyle/>
          <a:p>
            <a:r>
              <a:rPr lang="es-ES" b="1" dirty="0" smtClean="0">
                <a:solidFill>
                  <a:schemeClr val="bg1"/>
                </a:solidFill>
              </a:rPr>
              <a:t>PANTALLA DE COMPRA REALIZADA</a:t>
            </a:r>
            <a:r>
              <a:rPr lang="es-PE" b="1" dirty="0" smtClean="0">
                <a:solidFill>
                  <a:schemeClr val="bg1"/>
                </a:solidFill>
              </a:rPr>
              <a:t>:</a:t>
            </a:r>
            <a:endParaRPr lang="en-US" b="1" dirty="0">
              <a:solidFill>
                <a:schemeClr val="bg1"/>
              </a:solidFill>
            </a:endParaRPr>
          </a:p>
        </p:txBody>
      </p:sp>
      <p:pic>
        <p:nvPicPr>
          <p:cNvPr id="10" name="Imagen 9" descr="https://media.discordapp.net/attachments/666727332924489761/790795264834928670/unknown.png"/>
          <p:cNvPicPr/>
          <p:nvPr/>
        </p:nvPicPr>
        <p:blipFill>
          <a:blip r:embed="rId2">
            <a:extLst>
              <a:ext uri="{28A0092B-C50C-407E-A947-70E740481C1C}">
                <a14:useLocalDpi xmlns:a14="http://schemas.microsoft.com/office/drawing/2010/main" val="0"/>
              </a:ext>
            </a:extLst>
          </a:blip>
          <a:srcRect/>
          <a:stretch>
            <a:fillRect/>
          </a:stretch>
        </p:blipFill>
        <p:spPr bwMode="auto">
          <a:xfrm>
            <a:off x="2103121" y="2697263"/>
            <a:ext cx="8219810" cy="3805407"/>
          </a:xfrm>
          <a:prstGeom prst="rect">
            <a:avLst/>
          </a:prstGeom>
          <a:noFill/>
          <a:ln>
            <a:noFill/>
          </a:ln>
        </p:spPr>
      </p:pic>
    </p:spTree>
    <p:extLst>
      <p:ext uri="{BB962C8B-B14F-4D97-AF65-F5344CB8AC3E}">
        <p14:creationId xmlns:p14="http://schemas.microsoft.com/office/powerpoint/2010/main" val="1998603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1" y="1488949"/>
            <a:ext cx="4206240" cy="400110"/>
          </a:xfrm>
          <a:prstGeom prst="rect">
            <a:avLst/>
          </a:prstGeom>
          <a:noFill/>
        </p:spPr>
        <p:txBody>
          <a:bodyPr wrap="square" rtlCol="0">
            <a:spAutoFit/>
          </a:bodyPr>
          <a:lstStyle/>
          <a:p>
            <a:pPr lvl="1"/>
            <a:r>
              <a:rPr lang="es-PE" sz="2000" b="1" dirty="0" smtClean="0">
                <a:solidFill>
                  <a:srgbClr val="990000"/>
                </a:solidFill>
              </a:rPr>
              <a:t>DISEÑO DE PANTALLAS</a:t>
            </a:r>
            <a:endParaRPr lang="en-US" sz="2000" b="1" dirty="0" smtClean="0">
              <a:solidFill>
                <a:srgbClr val="990000"/>
              </a:solidFill>
            </a:endParaRP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
        <p:nvSpPr>
          <p:cNvPr id="11" name="CuadroTexto 10"/>
          <p:cNvSpPr txBox="1"/>
          <p:nvPr/>
        </p:nvSpPr>
        <p:spPr>
          <a:xfrm>
            <a:off x="1190460" y="1867804"/>
            <a:ext cx="6764820" cy="369332"/>
          </a:xfrm>
          <a:prstGeom prst="rect">
            <a:avLst/>
          </a:prstGeom>
          <a:noFill/>
        </p:spPr>
        <p:txBody>
          <a:bodyPr wrap="square" rtlCol="0">
            <a:spAutoFit/>
          </a:bodyPr>
          <a:lstStyle/>
          <a:p>
            <a:r>
              <a:rPr lang="es-ES" b="1" dirty="0" smtClean="0">
                <a:solidFill>
                  <a:schemeClr val="bg1"/>
                </a:solidFill>
              </a:rPr>
              <a:t>PANTALLA DE ADMINISTRACIÓN DE COMPRAS</a:t>
            </a:r>
            <a:r>
              <a:rPr lang="es-PE" b="1" dirty="0" smtClean="0">
                <a:solidFill>
                  <a:schemeClr val="bg1"/>
                </a:solidFill>
              </a:rPr>
              <a:t>:</a:t>
            </a:r>
            <a:endParaRPr lang="en-US" b="1" dirty="0">
              <a:solidFill>
                <a:schemeClr val="bg1"/>
              </a:solidFill>
            </a:endParaRPr>
          </a:p>
        </p:txBody>
      </p:sp>
      <p:pic>
        <p:nvPicPr>
          <p:cNvPr id="12" name="Imagen 11" descr="https://media.discordapp.net/attachments/666727332924489761/790798103560192000/unknown.png?width=1026&amp;height=361"/>
          <p:cNvPicPr/>
          <p:nvPr/>
        </p:nvPicPr>
        <p:blipFill>
          <a:blip r:embed="rId2">
            <a:extLst>
              <a:ext uri="{28A0092B-C50C-407E-A947-70E740481C1C}">
                <a14:useLocalDpi xmlns:a14="http://schemas.microsoft.com/office/drawing/2010/main" val="0"/>
              </a:ext>
            </a:extLst>
          </a:blip>
          <a:srcRect/>
          <a:stretch>
            <a:fillRect/>
          </a:stretch>
        </p:blipFill>
        <p:spPr bwMode="auto">
          <a:xfrm>
            <a:off x="2073499" y="2615991"/>
            <a:ext cx="7579951" cy="3419049"/>
          </a:xfrm>
          <a:prstGeom prst="rect">
            <a:avLst/>
          </a:prstGeom>
          <a:noFill/>
          <a:ln>
            <a:noFill/>
          </a:ln>
        </p:spPr>
      </p:pic>
    </p:spTree>
    <p:extLst>
      <p:ext uri="{BB962C8B-B14F-4D97-AF65-F5344CB8AC3E}">
        <p14:creationId xmlns:p14="http://schemas.microsoft.com/office/powerpoint/2010/main" val="236637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35381" y="1929111"/>
            <a:ext cx="10497593" cy="4555093"/>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CONCLUSIONES: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pPr marL="285750" indent="-285750">
              <a:buFont typeface="Wingdings" panose="05000000000000000000" pitchFamily="2" charset="2"/>
              <a:buChar char="q"/>
            </a:pPr>
            <a:r>
              <a:rPr lang="es-ES" dirty="0">
                <a:solidFill>
                  <a:schemeClr val="tx2">
                    <a:lumMod val="10000"/>
                  </a:schemeClr>
                </a:solidFill>
              </a:rPr>
              <a:t>Con la implementación del sistema se tendrá un beneficio en el manejo de información de las ventas, además de estadísticas de ventas, clientes y productos actualizados en </a:t>
            </a:r>
            <a:r>
              <a:rPr lang="es-ES" dirty="0" smtClean="0">
                <a:solidFill>
                  <a:schemeClr val="tx2">
                    <a:lumMod val="10000"/>
                  </a:schemeClr>
                </a:solidFill>
              </a:rPr>
              <a:t>línea.</a:t>
            </a:r>
          </a:p>
          <a:p>
            <a:pPr marL="285750" indent="-285750">
              <a:buFont typeface="Wingdings" panose="05000000000000000000" pitchFamily="2" charset="2"/>
              <a:buChar char="q"/>
            </a:pPr>
            <a:r>
              <a:rPr lang="es-ES" dirty="0" smtClean="0">
                <a:solidFill>
                  <a:schemeClr val="tx2">
                    <a:lumMod val="10000"/>
                  </a:schemeClr>
                </a:solidFill>
              </a:rPr>
              <a:t>Con </a:t>
            </a:r>
            <a:r>
              <a:rPr lang="es-ES" dirty="0">
                <a:solidFill>
                  <a:schemeClr val="tx2">
                    <a:lumMod val="10000"/>
                  </a:schemeClr>
                </a:solidFill>
              </a:rPr>
              <a:t>la propuesta de marketing en línea se concluye que es una fuente muy poderosa de llegar a los potenciales clientes y sin mayor esfuerzo físico, ya que actualmente la mayoría maneja los medios electrónicos con </a:t>
            </a:r>
            <a:r>
              <a:rPr lang="es-ES" dirty="0" smtClean="0">
                <a:solidFill>
                  <a:schemeClr val="tx2">
                    <a:lumMod val="10000"/>
                  </a:schemeClr>
                </a:solidFill>
              </a:rPr>
              <a:t>facilidad.</a:t>
            </a:r>
          </a:p>
          <a:p>
            <a:pPr marL="285750" indent="-285750">
              <a:buFont typeface="Wingdings" panose="05000000000000000000" pitchFamily="2" charset="2"/>
              <a:buChar char="q"/>
            </a:pPr>
            <a:r>
              <a:rPr lang="es-ES" dirty="0" smtClean="0">
                <a:solidFill>
                  <a:schemeClr val="tx2">
                    <a:lumMod val="10000"/>
                  </a:schemeClr>
                </a:solidFill>
              </a:rPr>
              <a:t>Se </a:t>
            </a:r>
            <a:r>
              <a:rPr lang="es-ES" dirty="0">
                <a:solidFill>
                  <a:schemeClr val="tx2">
                    <a:lumMod val="10000"/>
                  </a:schemeClr>
                </a:solidFill>
              </a:rPr>
              <a:t>diseñaron los procesos claves de la empresa con el objetivo de tener claro las etapas y sub etapas que se plasmaron en el </a:t>
            </a:r>
            <a:r>
              <a:rPr lang="es-ES" dirty="0" smtClean="0">
                <a:solidFill>
                  <a:schemeClr val="tx2">
                    <a:lumMod val="10000"/>
                  </a:schemeClr>
                </a:solidFill>
              </a:rPr>
              <a:t>sistema.</a:t>
            </a:r>
          </a:p>
          <a:p>
            <a:pPr marL="285750" indent="-285750">
              <a:buFont typeface="Wingdings" panose="05000000000000000000" pitchFamily="2" charset="2"/>
              <a:buChar char="q"/>
            </a:pPr>
            <a:r>
              <a:rPr lang="es-ES" dirty="0" smtClean="0">
                <a:solidFill>
                  <a:schemeClr val="tx2">
                    <a:lumMod val="10000"/>
                  </a:schemeClr>
                </a:solidFill>
              </a:rPr>
              <a:t>Por </a:t>
            </a:r>
            <a:r>
              <a:rPr lang="es-ES" dirty="0">
                <a:solidFill>
                  <a:schemeClr val="tx2">
                    <a:lumMod val="10000"/>
                  </a:schemeClr>
                </a:solidFill>
              </a:rPr>
              <a:t>otra parte, elimina el contacto directo y por ende el conocimiento de la empresa y el cliente; así como también crea desconfianza en cuanto a la seguridad del </a:t>
            </a:r>
            <a:r>
              <a:rPr lang="es-ES" dirty="0" smtClean="0">
                <a:solidFill>
                  <a:schemeClr val="tx2">
                    <a:lumMod val="10000"/>
                  </a:schemeClr>
                </a:solidFill>
              </a:rPr>
              <a:t>sistema.</a:t>
            </a:r>
          </a:p>
          <a:p>
            <a:pPr marL="285750" indent="-285750">
              <a:buFont typeface="Wingdings" panose="05000000000000000000" pitchFamily="2" charset="2"/>
              <a:buChar char="q"/>
            </a:pPr>
            <a:r>
              <a:rPr lang="es-ES" dirty="0" smtClean="0">
                <a:solidFill>
                  <a:schemeClr val="tx2">
                    <a:lumMod val="10000"/>
                  </a:schemeClr>
                </a:solidFill>
              </a:rPr>
              <a:t>Para </a:t>
            </a:r>
            <a:r>
              <a:rPr lang="es-ES" dirty="0">
                <a:solidFill>
                  <a:schemeClr val="tx2">
                    <a:lumMod val="10000"/>
                  </a:schemeClr>
                </a:solidFill>
              </a:rPr>
              <a:t>integrarnos al </a:t>
            </a:r>
            <a:r>
              <a:rPr lang="es-ES" dirty="0" smtClean="0">
                <a:solidFill>
                  <a:schemeClr val="tx2">
                    <a:lumMod val="10000"/>
                  </a:schemeClr>
                </a:solidFill>
              </a:rPr>
              <a:t>ecommerce </a:t>
            </a:r>
            <a:r>
              <a:rPr lang="es-ES" dirty="0">
                <a:solidFill>
                  <a:schemeClr val="tx2">
                    <a:lumMod val="10000"/>
                  </a:schemeClr>
                </a:solidFill>
              </a:rPr>
              <a:t>debemos tener en cuenta, las herramientas ya señalas como la elaboración de nuestro catálogo, mediante estudio de marketing, tener nuestra website, Teniendo en cuenta los riesgos, hay que brindarles seguridad a nuestros potenciales clientes para así nuestro negocio funcione tal como uno lo espera.</a:t>
            </a: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4269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35381" y="1929111"/>
            <a:ext cx="10497593" cy="3724096"/>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RECOMENDACIONES: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pPr marL="285750" indent="-285750">
              <a:buFont typeface="Wingdings" panose="05000000000000000000" pitchFamily="2" charset="2"/>
              <a:buChar char="q"/>
            </a:pPr>
            <a:r>
              <a:rPr lang="es-ES" dirty="0">
                <a:solidFill>
                  <a:schemeClr val="tx2">
                    <a:lumMod val="10000"/>
                  </a:schemeClr>
                </a:solidFill>
              </a:rPr>
              <a:t>Se recomienda a las empresas usar este tipo de sistema para hacer un seguimiento de ventas y ayudar a tomar mejores decisiones de gerencia.</a:t>
            </a:r>
          </a:p>
          <a:p>
            <a:pPr marL="285750" indent="-285750">
              <a:buFont typeface="Wingdings" panose="05000000000000000000" pitchFamily="2" charset="2"/>
              <a:buChar char="q"/>
            </a:pPr>
            <a:r>
              <a:rPr lang="es-ES" dirty="0" smtClean="0">
                <a:solidFill>
                  <a:schemeClr val="tx2">
                    <a:lumMod val="10000"/>
                  </a:schemeClr>
                </a:solidFill>
              </a:rPr>
              <a:t>Se </a:t>
            </a:r>
            <a:r>
              <a:rPr lang="es-ES" dirty="0">
                <a:solidFill>
                  <a:schemeClr val="tx2">
                    <a:lumMod val="10000"/>
                  </a:schemeClr>
                </a:solidFill>
              </a:rPr>
              <a:t>recomienda desarrollar una aplicación del sistema que funcionen en los sistemas operativos IOS y Android para el uso en teléfonos inteligentes.</a:t>
            </a:r>
          </a:p>
          <a:p>
            <a:pPr marL="285750" indent="-285750">
              <a:buFont typeface="Wingdings" panose="05000000000000000000" pitchFamily="2" charset="2"/>
              <a:buChar char="q"/>
            </a:pPr>
            <a:r>
              <a:rPr lang="es-ES" dirty="0" smtClean="0">
                <a:solidFill>
                  <a:schemeClr val="tx2">
                    <a:lumMod val="10000"/>
                  </a:schemeClr>
                </a:solidFill>
              </a:rPr>
              <a:t>Se </a:t>
            </a:r>
            <a:r>
              <a:rPr lang="es-ES" dirty="0">
                <a:solidFill>
                  <a:schemeClr val="tx2">
                    <a:lumMod val="10000"/>
                  </a:schemeClr>
                </a:solidFill>
              </a:rPr>
              <a:t>recomienda implementar una interfaz que permita agregar comentarios </a:t>
            </a:r>
            <a:r>
              <a:rPr lang="es-ES" dirty="0" smtClean="0">
                <a:solidFill>
                  <a:schemeClr val="tx2">
                    <a:lumMod val="10000"/>
                  </a:schemeClr>
                </a:solidFill>
              </a:rPr>
              <a:t>y compartir </a:t>
            </a:r>
            <a:r>
              <a:rPr lang="es-ES" dirty="0">
                <a:solidFill>
                  <a:schemeClr val="tx2">
                    <a:lumMod val="10000"/>
                  </a:schemeClr>
                </a:solidFill>
              </a:rPr>
              <a:t>los productos en las redes sociales.</a:t>
            </a:r>
          </a:p>
          <a:p>
            <a:pPr marL="285750" indent="-285750">
              <a:buFont typeface="Wingdings" panose="05000000000000000000" pitchFamily="2" charset="2"/>
              <a:buChar char="q"/>
            </a:pPr>
            <a:r>
              <a:rPr lang="es-ES" dirty="0" smtClean="0">
                <a:solidFill>
                  <a:schemeClr val="tx2">
                    <a:lumMod val="10000"/>
                  </a:schemeClr>
                </a:solidFill>
              </a:rPr>
              <a:t>Se </a:t>
            </a:r>
            <a:r>
              <a:rPr lang="es-ES" dirty="0">
                <a:solidFill>
                  <a:schemeClr val="tx2">
                    <a:lumMod val="10000"/>
                  </a:schemeClr>
                </a:solidFill>
              </a:rPr>
              <a:t>recomienda el uso de sesiones para transferir datos codificados dentro de la web que se almacenan en el servidor y no cookies ya que estos son guardados en el cliente.</a:t>
            </a:r>
          </a:p>
          <a:p>
            <a:pPr marL="285750" indent="-285750">
              <a:buFont typeface="Wingdings" panose="05000000000000000000" pitchFamily="2" charset="2"/>
              <a:buChar char="q"/>
            </a:pPr>
            <a:r>
              <a:rPr lang="es-ES" dirty="0" smtClean="0">
                <a:solidFill>
                  <a:schemeClr val="tx2">
                    <a:lumMod val="10000"/>
                  </a:schemeClr>
                </a:solidFill>
              </a:rPr>
              <a:t>Cuando </a:t>
            </a:r>
            <a:r>
              <a:rPr lang="es-ES" dirty="0">
                <a:solidFill>
                  <a:schemeClr val="tx2">
                    <a:lumMod val="10000"/>
                  </a:schemeClr>
                </a:solidFill>
              </a:rPr>
              <a:t>se desarrolle un sistema web es recomendable implementarlo bajo un servidor local para realizar pruebas, y posibles modificaciones e implementaciones.</a:t>
            </a:r>
          </a:p>
          <a:p>
            <a:pPr marL="285750" indent="-285750">
              <a:buFont typeface="Wingdings" panose="05000000000000000000" pitchFamily="2" charset="2"/>
              <a:buChar char="q"/>
            </a:pPr>
            <a:r>
              <a:rPr lang="es-ES" dirty="0" smtClean="0">
                <a:solidFill>
                  <a:schemeClr val="tx2">
                    <a:lumMod val="10000"/>
                  </a:schemeClr>
                </a:solidFill>
              </a:rPr>
              <a:t>Luego </a:t>
            </a:r>
            <a:r>
              <a:rPr lang="es-ES" dirty="0">
                <a:solidFill>
                  <a:schemeClr val="tx2">
                    <a:lumMod val="10000"/>
                  </a:schemeClr>
                </a:solidFill>
              </a:rPr>
              <a:t>que se encuentre listo subirlo finalmente al servidor web. </a:t>
            </a:r>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597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0524" y="2213250"/>
            <a:ext cx="9905998" cy="1939057"/>
          </a:xfrm>
        </p:spPr>
        <p:txBody>
          <a:bodyPr>
            <a:noAutofit/>
          </a:bodyPr>
          <a:lstStyle/>
          <a:p>
            <a:pPr algn="ctr"/>
            <a:r>
              <a:rPr lang="es-PE" sz="13800" dirty="0" smtClean="0">
                <a:solidFill>
                  <a:srgbClr val="001642"/>
                </a:solidFill>
                <a:latin typeface="Showcard Gothic" panose="04020904020102020604" pitchFamily="82" charset="0"/>
              </a:rPr>
              <a:t>GRACIAS</a:t>
            </a:r>
            <a:endParaRPr lang="en-US" sz="13800" dirty="0">
              <a:solidFill>
                <a:srgbClr val="001642"/>
              </a:solidFill>
            </a:endParaRPr>
          </a:p>
        </p:txBody>
      </p:sp>
      <p:cxnSp>
        <p:nvCxnSpPr>
          <p:cNvPr id="6" name="Conector recto 5"/>
          <p:cNvCxnSpPr/>
          <p:nvPr/>
        </p:nvCxnSpPr>
        <p:spPr>
          <a:xfrm flipV="1">
            <a:off x="940525" y="1750423"/>
            <a:ext cx="9875521" cy="149318"/>
          </a:xfrm>
          <a:prstGeom prst="line">
            <a:avLst/>
          </a:prstGeom>
          <a:ln w="57150"/>
        </p:spPr>
        <p:style>
          <a:lnRef idx="3">
            <a:schemeClr val="dk1"/>
          </a:lnRef>
          <a:fillRef idx="0">
            <a:schemeClr val="dk1"/>
          </a:fillRef>
          <a:effectRef idx="2">
            <a:schemeClr val="dk1"/>
          </a:effectRef>
          <a:fontRef idx="minor">
            <a:schemeClr val="tx1"/>
          </a:fontRef>
        </p:style>
      </p:cxnSp>
      <p:cxnSp>
        <p:nvCxnSpPr>
          <p:cNvPr id="7" name="Conector recto 6"/>
          <p:cNvCxnSpPr/>
          <p:nvPr/>
        </p:nvCxnSpPr>
        <p:spPr>
          <a:xfrm flipV="1">
            <a:off x="971001" y="4465816"/>
            <a:ext cx="9875521" cy="149318"/>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4110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1900" y="324954"/>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62149" y="1604348"/>
            <a:ext cx="10705011" cy="1754326"/>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MISIÓN</a:t>
            </a:r>
            <a:r>
              <a:rPr lang="es-PE" b="1" dirty="0">
                <a:solidFill>
                  <a:schemeClr val="bg1"/>
                </a:solidFill>
              </a:rPr>
              <a:t/>
            </a:r>
            <a:br>
              <a:rPr lang="es-PE" b="1" dirty="0">
                <a:solidFill>
                  <a:schemeClr val="bg1"/>
                </a:solidFill>
              </a:rPr>
            </a:br>
            <a:endParaRPr lang="en-US" sz="1600" b="1" dirty="0">
              <a:solidFill>
                <a:schemeClr val="bg1"/>
              </a:solidFill>
            </a:endParaRPr>
          </a:p>
          <a:p>
            <a:r>
              <a:rPr lang="es-PE" dirty="0">
                <a:solidFill>
                  <a:schemeClr val="bg1"/>
                </a:solidFill>
              </a:rPr>
              <a:t>Elaborar productos de repostería adecuados a las necesidades del cliente con sabores, colores y diseños novedosos, ofrecidos a la venta a través de medios tradicionales y de la web.</a:t>
            </a:r>
            <a:endParaRPr lang="en-US" sz="1600" dirty="0">
              <a:solidFill>
                <a:schemeClr val="bg1"/>
              </a:solidFill>
            </a:endParaRPr>
          </a:p>
          <a:p>
            <a:endParaRPr lang="en-US" dirty="0"/>
          </a:p>
        </p:txBody>
      </p:sp>
      <p:sp>
        <p:nvSpPr>
          <p:cNvPr id="3" name="CuadroTexto 2"/>
          <p:cNvSpPr txBox="1"/>
          <p:nvPr/>
        </p:nvSpPr>
        <p:spPr>
          <a:xfrm>
            <a:off x="862149" y="3776702"/>
            <a:ext cx="9797142" cy="1477328"/>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VISIÓN</a:t>
            </a:r>
            <a:r>
              <a:rPr lang="es-PE" b="1" dirty="0">
                <a:solidFill>
                  <a:schemeClr val="bg1"/>
                </a:solidFill>
              </a:rPr>
              <a:t/>
            </a:r>
            <a:br>
              <a:rPr lang="es-PE" b="1" dirty="0">
                <a:solidFill>
                  <a:schemeClr val="bg1"/>
                </a:solidFill>
              </a:rPr>
            </a:br>
            <a:endParaRPr lang="en-US" sz="1600" b="1" dirty="0">
              <a:solidFill>
                <a:schemeClr val="bg1"/>
              </a:solidFill>
            </a:endParaRPr>
          </a:p>
          <a:p>
            <a:r>
              <a:rPr lang="es-PE" dirty="0">
                <a:solidFill>
                  <a:schemeClr val="bg1"/>
                </a:solidFill>
              </a:rPr>
              <a:t>Ser una compañía líder de la región en la venta online, de gran prestigio e identificada por su calidad, innovación de productos, eficiencia y cortos tiempos de entrega.</a:t>
            </a:r>
            <a:endParaRPr lang="en-US" sz="1600" dirty="0">
              <a:solidFill>
                <a:schemeClr val="bg1"/>
              </a:solidFill>
            </a:endParaRPr>
          </a:p>
        </p:txBody>
      </p:sp>
      <p:cxnSp>
        <p:nvCxnSpPr>
          <p:cNvPr id="6" name="Conector recto 5"/>
          <p:cNvCxnSpPr/>
          <p:nvPr/>
        </p:nvCxnSpPr>
        <p:spPr>
          <a:xfrm>
            <a:off x="444137" y="1186320"/>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53894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87633" y="1684592"/>
            <a:ext cx="10497593" cy="5016758"/>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OBJETIVOS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pPr lvl="2"/>
            <a:r>
              <a:rPr lang="es-PE" b="1" dirty="0" smtClean="0">
                <a:solidFill>
                  <a:schemeClr val="tx2">
                    <a:lumMod val="10000"/>
                  </a:schemeClr>
                </a:solidFill>
              </a:rPr>
              <a:t>Objetivo </a:t>
            </a:r>
            <a:r>
              <a:rPr lang="es-PE" b="1" dirty="0">
                <a:solidFill>
                  <a:schemeClr val="tx2">
                    <a:lumMod val="10000"/>
                  </a:schemeClr>
                </a:solidFill>
              </a:rPr>
              <a:t>General</a:t>
            </a:r>
            <a:r>
              <a:rPr lang="es-PE" b="1" dirty="0">
                <a:solidFill>
                  <a:schemeClr val="bg1"/>
                </a:solidFill>
              </a:rPr>
              <a:t/>
            </a:r>
            <a:br>
              <a:rPr lang="es-PE" b="1" dirty="0">
                <a:solidFill>
                  <a:schemeClr val="bg1"/>
                </a:solidFill>
              </a:rPr>
            </a:br>
            <a:endParaRPr lang="en-US" sz="1600" b="1" dirty="0">
              <a:solidFill>
                <a:schemeClr val="bg1"/>
              </a:solidFill>
            </a:endParaRPr>
          </a:p>
          <a:p>
            <a:r>
              <a:rPr lang="es-PE" dirty="0" smtClean="0">
                <a:solidFill>
                  <a:schemeClr val="bg1"/>
                </a:solidFill>
              </a:rPr>
              <a:t>		Producir </a:t>
            </a:r>
            <a:r>
              <a:rPr lang="es-PE" dirty="0">
                <a:solidFill>
                  <a:schemeClr val="bg1"/>
                </a:solidFill>
              </a:rPr>
              <a:t>y comercializar productos de repostería de alta calidad e innovación.</a:t>
            </a:r>
            <a:endParaRPr lang="en-US" sz="1600" dirty="0">
              <a:solidFill>
                <a:schemeClr val="bg1"/>
              </a:solidFill>
            </a:endParaRPr>
          </a:p>
          <a:p>
            <a:pPr lvl="2"/>
            <a:endParaRPr lang="es-PE" dirty="0" smtClean="0">
              <a:solidFill>
                <a:schemeClr val="bg1"/>
              </a:solidFill>
            </a:endParaRPr>
          </a:p>
          <a:p>
            <a:pPr lvl="2"/>
            <a:r>
              <a:rPr lang="es-PE" b="1" dirty="0" smtClean="0">
                <a:solidFill>
                  <a:schemeClr val="tx2">
                    <a:lumMod val="10000"/>
                  </a:schemeClr>
                </a:solidFill>
              </a:rPr>
              <a:t>Objetivo </a:t>
            </a:r>
            <a:r>
              <a:rPr lang="es-PE" b="1" dirty="0">
                <a:solidFill>
                  <a:schemeClr val="tx2">
                    <a:lumMod val="10000"/>
                  </a:schemeClr>
                </a:solidFill>
              </a:rPr>
              <a:t>Especifico</a:t>
            </a:r>
            <a:r>
              <a:rPr lang="es-PE" dirty="0">
                <a:solidFill>
                  <a:schemeClr val="bg1"/>
                </a:solidFill>
              </a:rPr>
              <a:t/>
            </a:r>
            <a:br>
              <a:rPr lang="es-PE" dirty="0">
                <a:solidFill>
                  <a:schemeClr val="bg1"/>
                </a:solidFill>
              </a:rPr>
            </a:br>
            <a:endParaRPr lang="en-US" sz="1400" dirty="0">
              <a:solidFill>
                <a:schemeClr val="bg1"/>
              </a:solidFill>
            </a:endParaRPr>
          </a:p>
          <a:p>
            <a:pPr marL="1200150" lvl="2" indent="-285750">
              <a:buFont typeface="Arial" panose="020B0604020202020204" pitchFamily="34" charset="0"/>
              <a:buChar char="•"/>
            </a:pPr>
            <a:r>
              <a:rPr lang="es-PE" dirty="0">
                <a:solidFill>
                  <a:schemeClr val="bg1"/>
                </a:solidFill>
              </a:rPr>
              <a:t>Elaborar productos que capten la atención de los posibles consumidores y que realicen la compra.</a:t>
            </a:r>
            <a:endParaRPr lang="en-US" sz="1600" dirty="0">
              <a:solidFill>
                <a:schemeClr val="bg1"/>
              </a:solidFill>
            </a:endParaRPr>
          </a:p>
          <a:p>
            <a:pPr marL="1200150" lvl="2" indent="-285750">
              <a:buFont typeface="Arial" panose="020B0604020202020204" pitchFamily="34" charset="0"/>
              <a:buChar char="•"/>
            </a:pPr>
            <a:r>
              <a:rPr lang="es-PE" dirty="0">
                <a:solidFill>
                  <a:schemeClr val="bg1"/>
                </a:solidFill>
              </a:rPr>
              <a:t>Elaborar los productos, de calidad e innovación, exquisito sabor y de menor costo.</a:t>
            </a:r>
            <a:endParaRPr lang="en-US" sz="1600" dirty="0">
              <a:solidFill>
                <a:schemeClr val="bg1"/>
              </a:solidFill>
            </a:endParaRPr>
          </a:p>
          <a:p>
            <a:pPr marL="1200150" lvl="2" indent="-285750">
              <a:buFont typeface="Arial" panose="020B0604020202020204" pitchFamily="34" charset="0"/>
              <a:buChar char="•"/>
            </a:pPr>
            <a:r>
              <a:rPr lang="es-PE" dirty="0">
                <a:solidFill>
                  <a:schemeClr val="bg1"/>
                </a:solidFill>
              </a:rPr>
              <a:t>Dar a conocer las ventajas que ofrece la materia prima de mejor calidad (frutas frescas y sin conservantes) que se utilizan con respecto a los productos elaborados con ésta.</a:t>
            </a:r>
            <a:endParaRPr lang="en-US" sz="1600" dirty="0">
              <a:solidFill>
                <a:schemeClr val="bg1"/>
              </a:solidFill>
            </a:endParaRPr>
          </a:p>
          <a:p>
            <a:pPr marL="1200150" lvl="2" indent="-285750">
              <a:buFont typeface="Arial" panose="020B0604020202020204" pitchFamily="34" charset="0"/>
              <a:buChar char="•"/>
            </a:pPr>
            <a:r>
              <a:rPr lang="es-PE" dirty="0">
                <a:solidFill>
                  <a:schemeClr val="bg1"/>
                </a:solidFill>
              </a:rPr>
              <a:t>Innovar con diseños creativos, sabores y productos que sean acordes a las preferencias de los clientes y a sus necesidades.</a:t>
            </a:r>
            <a:endParaRPr lang="en-US" sz="1600" dirty="0">
              <a:solidFill>
                <a:schemeClr val="bg1"/>
              </a:solidFill>
            </a:endParaRPr>
          </a:p>
          <a:p>
            <a:endParaRPr lang="en-US" dirty="0"/>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7371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178917"/>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318453" y="1318832"/>
            <a:ext cx="10497593" cy="954107"/>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ANALISIS DE REQUERIMIENTOS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pPr lvl="2"/>
            <a:r>
              <a:rPr lang="es-PE" b="1" dirty="0" smtClean="0">
                <a:solidFill>
                  <a:schemeClr val="tx2">
                    <a:lumMod val="10000"/>
                  </a:schemeClr>
                </a:solidFill>
              </a:rPr>
              <a:t>REQUERIMIENTOS FUNCIONALES:</a:t>
            </a:r>
            <a:r>
              <a:rPr lang="es-PE" dirty="0" smtClean="0">
                <a:solidFill>
                  <a:schemeClr val="bg1"/>
                </a:solidFill>
              </a:rPr>
              <a:t>		</a:t>
            </a:r>
            <a:endParaRPr lang="en-US" dirty="0"/>
          </a:p>
        </p:txBody>
      </p:sp>
      <p:cxnSp>
        <p:nvCxnSpPr>
          <p:cNvPr id="4" name="Conector recto 3"/>
          <p:cNvCxnSpPr/>
          <p:nvPr/>
        </p:nvCxnSpPr>
        <p:spPr>
          <a:xfrm>
            <a:off x="470263" y="1040283"/>
            <a:ext cx="4532812" cy="0"/>
          </a:xfrm>
          <a:prstGeom prst="line">
            <a:avLst/>
          </a:prstGeom>
          <a:ln w="57150"/>
        </p:spPr>
        <p:style>
          <a:lnRef idx="3">
            <a:schemeClr val="dk1"/>
          </a:lnRef>
          <a:fillRef idx="0">
            <a:schemeClr val="dk1"/>
          </a:fillRef>
          <a:effectRef idx="2">
            <a:schemeClr val="dk1"/>
          </a:effectRef>
          <a:fontRef idx="minor">
            <a:schemeClr val="tx1"/>
          </a:fontRef>
        </p:style>
      </p:cxnSp>
      <p:graphicFrame>
        <p:nvGraphicFramePr>
          <p:cNvPr id="3" name="Tabla 2"/>
          <p:cNvGraphicFramePr>
            <a:graphicFrameLocks noGrp="1"/>
          </p:cNvGraphicFramePr>
          <p:nvPr>
            <p:extLst>
              <p:ext uri="{D42A27DB-BD31-4B8C-83A1-F6EECF244321}">
                <p14:modId xmlns:p14="http://schemas.microsoft.com/office/powerpoint/2010/main" val="2426151921"/>
              </p:ext>
            </p:extLst>
          </p:nvPr>
        </p:nvGraphicFramePr>
        <p:xfrm>
          <a:off x="2445409" y="2477340"/>
          <a:ext cx="6646340" cy="4080214"/>
        </p:xfrm>
        <a:graphic>
          <a:graphicData uri="http://schemas.openxmlformats.org/drawingml/2006/table">
            <a:tbl>
              <a:tblPr firstRow="1" firstCol="1" bandRow="1">
                <a:tableStyleId>{2A488322-F2BA-4B5B-9748-0D474271808F}</a:tableStyleId>
              </a:tblPr>
              <a:tblGrid>
                <a:gridCol w="664789">
                  <a:extLst>
                    <a:ext uri="{9D8B030D-6E8A-4147-A177-3AD203B41FA5}">
                      <a16:colId xmlns:a16="http://schemas.microsoft.com/office/drawing/2014/main" val="3170772719"/>
                    </a:ext>
                  </a:extLst>
                </a:gridCol>
                <a:gridCol w="2715919">
                  <a:extLst>
                    <a:ext uri="{9D8B030D-6E8A-4147-A177-3AD203B41FA5}">
                      <a16:colId xmlns:a16="http://schemas.microsoft.com/office/drawing/2014/main" val="2701876322"/>
                    </a:ext>
                  </a:extLst>
                </a:gridCol>
                <a:gridCol w="1632038">
                  <a:extLst>
                    <a:ext uri="{9D8B030D-6E8A-4147-A177-3AD203B41FA5}">
                      <a16:colId xmlns:a16="http://schemas.microsoft.com/office/drawing/2014/main" val="3543574652"/>
                    </a:ext>
                  </a:extLst>
                </a:gridCol>
                <a:gridCol w="1633594">
                  <a:extLst>
                    <a:ext uri="{9D8B030D-6E8A-4147-A177-3AD203B41FA5}">
                      <a16:colId xmlns:a16="http://schemas.microsoft.com/office/drawing/2014/main" val="1256800050"/>
                    </a:ext>
                  </a:extLst>
                </a:gridCol>
              </a:tblGrid>
              <a:tr h="421443">
                <a:tc>
                  <a:txBody>
                    <a:bodyPr/>
                    <a:lstStyle/>
                    <a:p>
                      <a:pPr marR="23495" algn="ctr">
                        <a:lnSpc>
                          <a:spcPct val="107000"/>
                        </a:lnSpc>
                        <a:spcAft>
                          <a:spcPts val="0"/>
                        </a:spcAft>
                      </a:pPr>
                      <a:r>
                        <a:rPr lang="es-PE" sz="1050" dirty="0">
                          <a:effectLst/>
                        </a:rPr>
                        <a:t>ID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dirty="0">
                          <a:effectLst/>
                        </a:rPr>
                        <a:t>REQUERIMIENTOS FUNCION</a:t>
                      </a:r>
                      <a:r>
                        <a:rPr lang="en-US" sz="1050" dirty="0">
                          <a:effectLst/>
                        </a:rPr>
                        <a:t>ALES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R="6985" algn="ctr">
                        <a:lnSpc>
                          <a:spcPct val="107000"/>
                        </a:lnSpc>
                        <a:spcAft>
                          <a:spcPts val="0"/>
                        </a:spcAft>
                      </a:pPr>
                      <a:r>
                        <a:rPr lang="en-US" sz="1050">
                          <a:effectLst/>
                        </a:rPr>
                        <a:t>RIESGO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L="635" algn="ctr">
                        <a:lnSpc>
                          <a:spcPct val="107000"/>
                        </a:lnSpc>
                        <a:spcAft>
                          <a:spcPts val="0"/>
                        </a:spcAft>
                      </a:pPr>
                      <a:r>
                        <a:rPr lang="en-US" sz="1050">
                          <a:effectLst/>
                        </a:rPr>
                        <a:t>PRIORIDAD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extLst>
                  <a:ext uri="{0D108BD9-81ED-4DB2-BD59-A6C34878D82A}">
                    <a16:rowId xmlns:a16="http://schemas.microsoft.com/office/drawing/2014/main" val="460713130"/>
                  </a:ext>
                </a:extLst>
              </a:tr>
              <a:tr h="247301">
                <a:tc>
                  <a:txBody>
                    <a:bodyPr/>
                    <a:lstStyle/>
                    <a:p>
                      <a:pPr marR="4445" algn="ctr">
                        <a:lnSpc>
                          <a:spcPct val="107000"/>
                        </a:lnSpc>
                        <a:spcAft>
                          <a:spcPts val="0"/>
                        </a:spcAft>
                      </a:pPr>
                      <a:r>
                        <a:rPr lang="en-US" sz="1050">
                          <a:effectLst/>
                        </a:rPr>
                        <a:t>RF1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a:effectLst/>
                        </a:rPr>
                        <a:t>Registrar Usuario.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L="5715" algn="ctr">
                        <a:lnSpc>
                          <a:spcPct val="107000"/>
                        </a:lnSpc>
                        <a:spcAft>
                          <a:spcPts val="0"/>
                        </a:spcAft>
                      </a:pPr>
                      <a:r>
                        <a:rPr lang="es-PE" sz="1050">
                          <a:effectLst/>
                        </a:rPr>
                        <a:t>Critico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a:effectLst/>
                        </a:rPr>
                        <a:t>Alta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2717019354"/>
                  </a:ext>
                </a:extLst>
              </a:tr>
              <a:tr h="260826">
                <a:tc>
                  <a:txBody>
                    <a:bodyPr/>
                    <a:lstStyle/>
                    <a:p>
                      <a:pPr marR="4445" algn="ctr">
                        <a:lnSpc>
                          <a:spcPct val="107000"/>
                        </a:lnSpc>
                        <a:spcAft>
                          <a:spcPts val="0"/>
                        </a:spcAft>
                      </a:pPr>
                      <a:r>
                        <a:rPr lang="en-US" sz="1050">
                          <a:effectLst/>
                        </a:rPr>
                        <a:t>RF2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a:effectLst/>
                        </a:rPr>
                        <a:t>Iniciar Sesión.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L="5715" algn="ctr">
                        <a:lnSpc>
                          <a:spcPct val="107000"/>
                        </a:lnSpc>
                        <a:spcAft>
                          <a:spcPts val="0"/>
                        </a:spcAft>
                      </a:pPr>
                      <a:r>
                        <a:rPr lang="es-PE" sz="1050">
                          <a:effectLst/>
                        </a:rPr>
                        <a:t>Critico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a:effectLst/>
                        </a:rPr>
                        <a:t>Alta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864507493"/>
                  </a:ext>
                </a:extLst>
              </a:tr>
              <a:tr h="421443">
                <a:tc>
                  <a:txBody>
                    <a:bodyPr/>
                    <a:lstStyle/>
                    <a:p>
                      <a:pPr marR="4445" algn="ctr">
                        <a:lnSpc>
                          <a:spcPct val="107000"/>
                        </a:lnSpc>
                        <a:spcAft>
                          <a:spcPts val="0"/>
                        </a:spcAft>
                      </a:pPr>
                      <a:r>
                        <a:rPr lang="en-US" sz="1050">
                          <a:effectLst/>
                        </a:rPr>
                        <a:t>RF3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dirty="0">
                          <a:effectLst/>
                        </a:rPr>
                        <a:t>Mostrar productos ofrecidos.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R="2540" algn="ctr">
                        <a:lnSpc>
                          <a:spcPct val="107000"/>
                        </a:lnSpc>
                        <a:spcAft>
                          <a:spcPts val="0"/>
                        </a:spcAft>
                      </a:pPr>
                      <a:r>
                        <a:rPr lang="es-PE" sz="1050">
                          <a:effectLst/>
                        </a:rPr>
                        <a:t>Marginal</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a:effectLst/>
                        </a:rPr>
                        <a:t>Alta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2939776855"/>
                  </a:ext>
                </a:extLst>
              </a:tr>
              <a:tr h="260182">
                <a:tc>
                  <a:txBody>
                    <a:bodyPr/>
                    <a:lstStyle/>
                    <a:p>
                      <a:pPr marR="4445" algn="ctr">
                        <a:lnSpc>
                          <a:spcPct val="107000"/>
                        </a:lnSpc>
                        <a:spcAft>
                          <a:spcPts val="0"/>
                        </a:spcAft>
                      </a:pPr>
                      <a:r>
                        <a:rPr lang="en-US" sz="1050">
                          <a:effectLst/>
                        </a:rPr>
                        <a:t>RF4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dirty="0">
                          <a:effectLst/>
                        </a:rPr>
                        <a:t>Buscar producto.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L="5715" algn="ctr">
                        <a:lnSpc>
                          <a:spcPct val="107000"/>
                        </a:lnSpc>
                        <a:spcAft>
                          <a:spcPts val="0"/>
                        </a:spcAft>
                      </a:pPr>
                      <a:r>
                        <a:rPr lang="es-PE" sz="1050">
                          <a:effectLst/>
                        </a:rPr>
                        <a:t>Critico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a:effectLst/>
                        </a:rPr>
                        <a:t>Alta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4003158046"/>
                  </a:ext>
                </a:extLst>
              </a:tr>
              <a:tr h="245369">
                <a:tc>
                  <a:txBody>
                    <a:bodyPr/>
                    <a:lstStyle/>
                    <a:p>
                      <a:pPr marR="4445" algn="ctr">
                        <a:lnSpc>
                          <a:spcPct val="107000"/>
                        </a:lnSpc>
                        <a:spcAft>
                          <a:spcPts val="0"/>
                        </a:spcAft>
                      </a:pPr>
                      <a:r>
                        <a:rPr lang="en-US" sz="1050">
                          <a:effectLst/>
                        </a:rPr>
                        <a:t>RF5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dirty="0">
                          <a:effectLst/>
                        </a:rPr>
                        <a:t>Filtrar producto por tipo.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R="2540" algn="ctr">
                        <a:lnSpc>
                          <a:spcPct val="107000"/>
                        </a:lnSpc>
                        <a:spcAft>
                          <a:spcPts val="0"/>
                        </a:spcAft>
                      </a:pPr>
                      <a:r>
                        <a:rPr lang="es-PE" sz="1050" dirty="0">
                          <a:effectLst/>
                        </a:rPr>
                        <a:t>Marginal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a:effectLst/>
                        </a:rPr>
                        <a:t>Alta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3468660793"/>
                  </a:ext>
                </a:extLst>
              </a:tr>
              <a:tr h="421443">
                <a:tc>
                  <a:txBody>
                    <a:bodyPr/>
                    <a:lstStyle/>
                    <a:p>
                      <a:pPr marR="4445" algn="ctr">
                        <a:lnSpc>
                          <a:spcPct val="107000"/>
                        </a:lnSpc>
                        <a:spcAft>
                          <a:spcPts val="0"/>
                        </a:spcAft>
                      </a:pPr>
                      <a:r>
                        <a:rPr lang="en-US" sz="1050">
                          <a:effectLst/>
                        </a:rPr>
                        <a:t>RF6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algn="ctr">
                        <a:lnSpc>
                          <a:spcPct val="107000"/>
                        </a:lnSpc>
                        <a:spcAft>
                          <a:spcPts val="0"/>
                        </a:spcAft>
                      </a:pPr>
                      <a:r>
                        <a:rPr lang="es-PE" sz="1050">
                          <a:effectLst/>
                        </a:rPr>
                        <a:t>Gestionar carrito de compra.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R="2540" algn="ctr">
                        <a:lnSpc>
                          <a:spcPct val="107000"/>
                        </a:lnSpc>
                        <a:spcAft>
                          <a:spcPts val="0"/>
                        </a:spcAft>
                      </a:pPr>
                      <a:r>
                        <a:rPr lang="es-PE" sz="1050" dirty="0">
                          <a:effectLst/>
                        </a:rPr>
                        <a:t>Critico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a:effectLst/>
                        </a:rPr>
                        <a:t>Alta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3985623334"/>
                  </a:ext>
                </a:extLst>
              </a:tr>
              <a:tr h="358716">
                <a:tc>
                  <a:txBody>
                    <a:bodyPr/>
                    <a:lstStyle/>
                    <a:p>
                      <a:pPr marR="4445" algn="ctr">
                        <a:lnSpc>
                          <a:spcPct val="107000"/>
                        </a:lnSpc>
                        <a:spcAft>
                          <a:spcPts val="0"/>
                        </a:spcAft>
                      </a:pPr>
                      <a:r>
                        <a:rPr lang="en-US" sz="1050">
                          <a:effectLst/>
                        </a:rPr>
                        <a:t>RF7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344170" algn="ctr">
                        <a:lnSpc>
                          <a:spcPct val="107000"/>
                        </a:lnSpc>
                        <a:spcAft>
                          <a:spcPts val="0"/>
                        </a:spcAft>
                      </a:pPr>
                      <a:r>
                        <a:rPr lang="es-PE" sz="1050">
                          <a:effectLst/>
                        </a:rPr>
                        <a:t>Comprar producto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algn="ctr">
                        <a:lnSpc>
                          <a:spcPct val="107000"/>
                        </a:lnSpc>
                        <a:spcAft>
                          <a:spcPts val="0"/>
                        </a:spcAft>
                      </a:pPr>
                      <a:r>
                        <a:rPr lang="es-PE" sz="1050" dirty="0">
                          <a:effectLst/>
                        </a:rPr>
                        <a:t>Critico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a:effectLst/>
                        </a:rPr>
                        <a:t>Alta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650213434"/>
                  </a:ext>
                </a:extLst>
              </a:tr>
              <a:tr h="249877">
                <a:tc>
                  <a:txBody>
                    <a:bodyPr/>
                    <a:lstStyle/>
                    <a:p>
                      <a:pPr marR="4445" algn="ctr">
                        <a:lnSpc>
                          <a:spcPct val="107000"/>
                        </a:lnSpc>
                        <a:spcAft>
                          <a:spcPts val="0"/>
                        </a:spcAft>
                      </a:pPr>
                      <a:r>
                        <a:rPr lang="en-US" sz="1050">
                          <a:effectLst/>
                        </a:rPr>
                        <a:t>RF8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a:effectLst/>
                        </a:rPr>
                        <a:t>Pagar producto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L="3175" algn="ctr">
                        <a:lnSpc>
                          <a:spcPct val="107000"/>
                        </a:lnSpc>
                        <a:spcAft>
                          <a:spcPts val="0"/>
                        </a:spcAft>
                      </a:pPr>
                      <a:r>
                        <a:rPr lang="es-PE" sz="1050" dirty="0">
                          <a:effectLst/>
                        </a:rPr>
                        <a:t>Critico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a:effectLst/>
                        </a:rPr>
                        <a:t>Alta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2703373547"/>
                  </a:ext>
                </a:extLst>
              </a:tr>
              <a:tr h="255673">
                <a:tc>
                  <a:txBody>
                    <a:bodyPr/>
                    <a:lstStyle/>
                    <a:p>
                      <a:pPr marR="4445" algn="ctr">
                        <a:lnSpc>
                          <a:spcPct val="107000"/>
                        </a:lnSpc>
                        <a:spcAft>
                          <a:spcPts val="0"/>
                        </a:spcAft>
                      </a:pPr>
                      <a:r>
                        <a:rPr lang="en-US" sz="1050">
                          <a:effectLst/>
                        </a:rPr>
                        <a:t>RF9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a:effectLst/>
                        </a:rPr>
                        <a:t>Comprobante de Pago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L="5715" algn="ctr">
                        <a:lnSpc>
                          <a:spcPct val="107000"/>
                        </a:lnSpc>
                        <a:spcAft>
                          <a:spcPts val="0"/>
                        </a:spcAft>
                      </a:pPr>
                      <a:r>
                        <a:rPr lang="es-PE" sz="1050" dirty="0">
                          <a:effectLst/>
                        </a:rPr>
                        <a:t>Critico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dirty="0">
                          <a:effectLst/>
                        </a:rPr>
                        <a:t>Alta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3662900344"/>
                  </a:ext>
                </a:extLst>
              </a:tr>
              <a:tr h="421443">
                <a:tc>
                  <a:txBody>
                    <a:bodyPr/>
                    <a:lstStyle/>
                    <a:p>
                      <a:pPr marL="34290" algn="ctr">
                        <a:lnSpc>
                          <a:spcPct val="107000"/>
                        </a:lnSpc>
                        <a:spcAft>
                          <a:spcPts val="0"/>
                        </a:spcAft>
                      </a:pPr>
                      <a:r>
                        <a:rPr lang="en-US" sz="1050">
                          <a:effectLst/>
                        </a:rPr>
                        <a:t>RF10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a:effectLst/>
                        </a:rPr>
                        <a:t>Comentar y calificar producto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R="2540" algn="ctr">
                        <a:lnSpc>
                          <a:spcPct val="107000"/>
                        </a:lnSpc>
                        <a:spcAft>
                          <a:spcPts val="0"/>
                        </a:spcAft>
                      </a:pPr>
                      <a:r>
                        <a:rPr lang="es-PE" sz="1050">
                          <a:effectLst/>
                        </a:rPr>
                        <a:t>Marginal</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s-PE" sz="1050" dirty="0">
                          <a:effectLst/>
                        </a:rPr>
                        <a:t>Alta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4292353905"/>
                  </a:ext>
                </a:extLst>
              </a:tr>
              <a:tr h="258249">
                <a:tc>
                  <a:txBody>
                    <a:bodyPr/>
                    <a:lstStyle/>
                    <a:p>
                      <a:pPr marL="34290" algn="ctr">
                        <a:lnSpc>
                          <a:spcPct val="107000"/>
                        </a:lnSpc>
                        <a:spcAft>
                          <a:spcPts val="0"/>
                        </a:spcAft>
                      </a:pPr>
                      <a:r>
                        <a:rPr lang="en-US" sz="1050">
                          <a:effectLst/>
                        </a:rPr>
                        <a:t>RF11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a:effectLst/>
                        </a:rPr>
                        <a:t>Gestionar comentario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R="2540" algn="ctr">
                        <a:lnSpc>
                          <a:spcPct val="107000"/>
                        </a:lnSpc>
                        <a:spcAft>
                          <a:spcPts val="0"/>
                        </a:spcAft>
                      </a:pPr>
                      <a:r>
                        <a:rPr lang="en-US" sz="1050">
                          <a:effectLst/>
                        </a:rPr>
                        <a:t>Marginal</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n-US" sz="1050" dirty="0">
                          <a:effectLst/>
                        </a:rPr>
                        <a:t>Alta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4091912622"/>
                  </a:ext>
                </a:extLst>
              </a:tr>
              <a:tr h="258249">
                <a:tc>
                  <a:txBody>
                    <a:bodyPr/>
                    <a:lstStyle/>
                    <a:p>
                      <a:pPr marL="34290" algn="ctr">
                        <a:lnSpc>
                          <a:spcPct val="107000"/>
                        </a:lnSpc>
                        <a:spcAft>
                          <a:spcPts val="0"/>
                        </a:spcAft>
                      </a:pPr>
                      <a:r>
                        <a:rPr lang="en-US" sz="1050">
                          <a:effectLst/>
                        </a:rPr>
                        <a:t>R12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algn="ctr">
                        <a:lnSpc>
                          <a:spcPct val="107000"/>
                        </a:lnSpc>
                        <a:spcAft>
                          <a:spcPts val="0"/>
                        </a:spcAft>
                      </a:pPr>
                      <a:r>
                        <a:rPr lang="es-PE" sz="1050">
                          <a:effectLst/>
                        </a:rPr>
                        <a:t>Gestionar servicio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tc>
                <a:tc>
                  <a:txBody>
                    <a:bodyPr/>
                    <a:lstStyle/>
                    <a:p>
                      <a:pPr marR="2540" algn="ctr">
                        <a:lnSpc>
                          <a:spcPct val="107000"/>
                        </a:lnSpc>
                        <a:spcAft>
                          <a:spcPts val="0"/>
                        </a:spcAft>
                      </a:pPr>
                      <a:r>
                        <a:rPr lang="es-PE" sz="1050">
                          <a:effectLst/>
                        </a:rPr>
                        <a:t>Critico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tc>
                  <a:txBody>
                    <a:bodyPr/>
                    <a:lstStyle/>
                    <a:p>
                      <a:pPr marR="1270" algn="ctr">
                        <a:lnSpc>
                          <a:spcPct val="107000"/>
                        </a:lnSpc>
                        <a:spcAft>
                          <a:spcPts val="0"/>
                        </a:spcAft>
                      </a:pPr>
                      <a:r>
                        <a:rPr lang="en-US" sz="1050" dirty="0">
                          <a:effectLst/>
                        </a:rPr>
                        <a:t>Alta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9174" marR="49805" marT="18738" marB="0" anchor="ctr"/>
                </a:tc>
                <a:extLst>
                  <a:ext uri="{0D108BD9-81ED-4DB2-BD59-A6C34878D82A}">
                    <a16:rowId xmlns:a16="http://schemas.microsoft.com/office/drawing/2014/main" val="881530056"/>
                  </a:ext>
                </a:extLst>
              </a:tr>
            </a:tbl>
          </a:graphicData>
        </a:graphic>
      </p:graphicFrame>
    </p:spTree>
    <p:extLst>
      <p:ext uri="{BB962C8B-B14F-4D97-AF65-F5344CB8AC3E}">
        <p14:creationId xmlns:p14="http://schemas.microsoft.com/office/powerpoint/2010/main" val="684093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178917"/>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161700" y="1901649"/>
            <a:ext cx="6343604" cy="1231106"/>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ANALISIS DE REQUERIMIENTOS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pPr lvl="2"/>
            <a:r>
              <a:rPr lang="es-PE" b="1" dirty="0" smtClean="0">
                <a:solidFill>
                  <a:schemeClr val="tx2">
                    <a:lumMod val="10000"/>
                  </a:schemeClr>
                </a:solidFill>
              </a:rPr>
              <a:t>DESCRIPCIÓN DE LOS REQUERIMIENTOS FUNCIONALES:</a:t>
            </a:r>
            <a:r>
              <a:rPr lang="es-PE" dirty="0" smtClean="0">
                <a:solidFill>
                  <a:schemeClr val="bg1"/>
                </a:solidFill>
              </a:rPr>
              <a:t>		</a:t>
            </a:r>
            <a:endParaRPr lang="en-US" dirty="0"/>
          </a:p>
        </p:txBody>
      </p:sp>
      <p:cxnSp>
        <p:nvCxnSpPr>
          <p:cNvPr id="4" name="Conector recto 3"/>
          <p:cNvCxnSpPr/>
          <p:nvPr/>
        </p:nvCxnSpPr>
        <p:spPr>
          <a:xfrm>
            <a:off x="470263" y="1040283"/>
            <a:ext cx="4532812" cy="0"/>
          </a:xfrm>
          <a:prstGeom prst="line">
            <a:avLst/>
          </a:prstGeom>
          <a:ln w="57150"/>
        </p:spPr>
        <p:style>
          <a:lnRef idx="3">
            <a:schemeClr val="dk1"/>
          </a:lnRef>
          <a:fillRef idx="0">
            <a:schemeClr val="dk1"/>
          </a:fillRef>
          <a:effectRef idx="2">
            <a:schemeClr val="dk1"/>
          </a:effectRef>
          <a:fontRef idx="minor">
            <a:schemeClr val="tx1"/>
          </a:fontRef>
        </p:style>
      </p:cxnSp>
      <p:graphicFrame>
        <p:nvGraphicFramePr>
          <p:cNvPr id="6" name="Tabla 5"/>
          <p:cNvGraphicFramePr>
            <a:graphicFrameLocks noGrp="1"/>
          </p:cNvGraphicFramePr>
          <p:nvPr>
            <p:extLst>
              <p:ext uri="{D42A27DB-BD31-4B8C-83A1-F6EECF244321}">
                <p14:modId xmlns:p14="http://schemas.microsoft.com/office/powerpoint/2010/main" val="2587691167"/>
              </p:ext>
            </p:extLst>
          </p:nvPr>
        </p:nvGraphicFramePr>
        <p:xfrm>
          <a:off x="6152607" y="52252"/>
          <a:ext cx="5729650" cy="6630079"/>
        </p:xfrm>
        <a:graphic>
          <a:graphicData uri="http://schemas.openxmlformats.org/drawingml/2006/table">
            <a:tbl>
              <a:tblPr firstRow="1" firstCol="1" bandRow="1">
                <a:tableStyleId>{2A488322-F2BA-4B5B-9748-0D474271808F}</a:tableStyleId>
              </a:tblPr>
              <a:tblGrid>
                <a:gridCol w="481795">
                  <a:extLst>
                    <a:ext uri="{9D8B030D-6E8A-4147-A177-3AD203B41FA5}">
                      <a16:colId xmlns:a16="http://schemas.microsoft.com/office/drawing/2014/main" val="2622055836"/>
                    </a:ext>
                  </a:extLst>
                </a:gridCol>
                <a:gridCol w="5247855">
                  <a:extLst>
                    <a:ext uri="{9D8B030D-6E8A-4147-A177-3AD203B41FA5}">
                      <a16:colId xmlns:a16="http://schemas.microsoft.com/office/drawing/2014/main" val="2292435440"/>
                    </a:ext>
                  </a:extLst>
                </a:gridCol>
              </a:tblGrid>
              <a:tr h="127939">
                <a:tc gridSpan="2">
                  <a:txBody>
                    <a:bodyPr/>
                    <a:lstStyle/>
                    <a:p>
                      <a:pPr>
                        <a:lnSpc>
                          <a:spcPct val="107000"/>
                        </a:lnSpc>
                        <a:spcAft>
                          <a:spcPts val="0"/>
                        </a:spcAft>
                        <a:tabLst>
                          <a:tab pos="2980690" algn="ctr"/>
                        </a:tabLst>
                      </a:pPr>
                      <a:r>
                        <a:rPr lang="en-US" sz="1000" dirty="0">
                          <a:effectLst/>
                        </a:rPr>
                        <a:t>ID 	DESCRIPCIÓN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tc>
                <a:tc hMerge="1">
                  <a:txBody>
                    <a:bodyPr/>
                    <a:lstStyle/>
                    <a:p>
                      <a:endParaRPr lang="en-US"/>
                    </a:p>
                  </a:txBody>
                  <a:tcPr/>
                </a:tc>
                <a:extLst>
                  <a:ext uri="{0D108BD9-81ED-4DB2-BD59-A6C34878D82A}">
                    <a16:rowId xmlns:a16="http://schemas.microsoft.com/office/drawing/2014/main" val="1476184252"/>
                  </a:ext>
                </a:extLst>
              </a:tr>
              <a:tr h="269176">
                <a:tc>
                  <a:txBody>
                    <a:bodyPr/>
                    <a:lstStyle/>
                    <a:p>
                      <a:pPr algn="ctr">
                        <a:lnSpc>
                          <a:spcPct val="107000"/>
                        </a:lnSpc>
                        <a:spcAft>
                          <a:spcPts val="0"/>
                        </a:spcAft>
                      </a:pPr>
                      <a:r>
                        <a:rPr lang="en-US" sz="900" dirty="0">
                          <a:effectLst/>
                        </a:rPr>
                        <a:t>RF1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a:lnSpc>
                          <a:spcPct val="97000"/>
                        </a:lnSpc>
                        <a:spcAft>
                          <a:spcPts val="0"/>
                        </a:spcAft>
                      </a:pPr>
                      <a:r>
                        <a:rPr lang="es-PE" sz="1000" dirty="0">
                          <a:effectLst/>
                        </a:rPr>
                        <a:t>El autenticarse le permite al usuario tener acceso al sistema de información.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3330353110"/>
                  </a:ext>
                </a:extLst>
              </a:tr>
              <a:tr h="375961">
                <a:tc>
                  <a:txBody>
                    <a:bodyPr/>
                    <a:lstStyle/>
                    <a:p>
                      <a:pPr marR="635" algn="ctr">
                        <a:lnSpc>
                          <a:spcPct val="107000"/>
                        </a:lnSpc>
                        <a:spcAft>
                          <a:spcPts val="0"/>
                        </a:spcAft>
                      </a:pPr>
                      <a:r>
                        <a:rPr lang="es-PE" sz="400" dirty="0">
                          <a:effectLst/>
                        </a:rPr>
                        <a:t> </a:t>
                      </a:r>
                      <a:endParaRPr lang="en-US" sz="400" dirty="0">
                        <a:effectLst/>
                      </a:endParaRPr>
                    </a:p>
                    <a:p>
                      <a:pPr algn="ctr">
                        <a:lnSpc>
                          <a:spcPct val="107000"/>
                        </a:lnSpc>
                        <a:spcAft>
                          <a:spcPts val="0"/>
                        </a:spcAft>
                      </a:pPr>
                      <a:r>
                        <a:rPr lang="en-US" sz="900" dirty="0">
                          <a:effectLst/>
                        </a:rPr>
                        <a:t>RF2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marR="80010">
                        <a:lnSpc>
                          <a:spcPct val="100000"/>
                        </a:lnSpc>
                        <a:spcAft>
                          <a:spcPts val="40"/>
                        </a:spcAft>
                      </a:pPr>
                      <a:r>
                        <a:rPr lang="es-PE" sz="1000" dirty="0">
                          <a:effectLst/>
                        </a:rPr>
                        <a:t>Es el inicio de sesión, para el ingreso de forma segura a la plataforma del prototipo de la app.</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1611826521"/>
                  </a:ext>
                </a:extLst>
              </a:tr>
              <a:tr h="359841">
                <a:tc>
                  <a:txBody>
                    <a:bodyPr/>
                    <a:lstStyle/>
                    <a:p>
                      <a:pPr marR="635" algn="ctr">
                        <a:lnSpc>
                          <a:spcPct val="107000"/>
                        </a:lnSpc>
                        <a:spcAft>
                          <a:spcPts val="0"/>
                        </a:spcAft>
                      </a:pPr>
                      <a:r>
                        <a:rPr lang="es-PE" sz="400" dirty="0">
                          <a:effectLst/>
                        </a:rPr>
                        <a:t> </a:t>
                      </a:r>
                      <a:endParaRPr lang="en-US" sz="400" dirty="0">
                        <a:effectLst/>
                      </a:endParaRPr>
                    </a:p>
                    <a:p>
                      <a:pPr algn="ctr">
                        <a:lnSpc>
                          <a:spcPct val="107000"/>
                        </a:lnSpc>
                        <a:spcAft>
                          <a:spcPts val="0"/>
                        </a:spcAft>
                      </a:pPr>
                      <a:r>
                        <a:rPr lang="en-US" sz="900" dirty="0">
                          <a:effectLst/>
                        </a:rPr>
                        <a:t>RF3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a:lnSpc>
                          <a:spcPct val="97000"/>
                        </a:lnSpc>
                        <a:spcAft>
                          <a:spcPts val="5"/>
                        </a:spcAft>
                      </a:pPr>
                      <a:r>
                        <a:rPr lang="es-PE" sz="1000" dirty="0">
                          <a:effectLst/>
                        </a:rPr>
                        <a:t>El sistema muestra los diferentes tipos de productos (pasteles, pastelería chica, postres calientes, postres fríos) que son ofreciendo por la empresa.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1175942385"/>
                  </a:ext>
                </a:extLst>
              </a:tr>
              <a:tr h="397721">
                <a:tc>
                  <a:txBody>
                    <a:bodyPr/>
                    <a:lstStyle/>
                    <a:p>
                      <a:pPr algn="ctr">
                        <a:lnSpc>
                          <a:spcPct val="107000"/>
                        </a:lnSpc>
                        <a:spcAft>
                          <a:spcPts val="0"/>
                        </a:spcAft>
                      </a:pPr>
                      <a:r>
                        <a:rPr lang="en-US" sz="900" dirty="0">
                          <a:effectLst/>
                        </a:rPr>
                        <a:t>RF4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marR="113665">
                        <a:lnSpc>
                          <a:spcPct val="100000"/>
                        </a:lnSpc>
                        <a:spcAft>
                          <a:spcPts val="40"/>
                        </a:spcAft>
                      </a:pPr>
                      <a:r>
                        <a:rPr lang="es-PE" sz="1000" dirty="0">
                          <a:effectLst/>
                        </a:rPr>
                        <a:t>El sistema debe permitir la búsqueda de productos que deseen comprar el usuario, la búsqueda debe ser mediante palabras claves o similares.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435603521"/>
                  </a:ext>
                </a:extLst>
              </a:tr>
              <a:tr h="359440">
                <a:tc>
                  <a:txBody>
                    <a:bodyPr/>
                    <a:lstStyle/>
                    <a:p>
                      <a:pPr marR="635" algn="ctr">
                        <a:lnSpc>
                          <a:spcPct val="107000"/>
                        </a:lnSpc>
                        <a:spcAft>
                          <a:spcPts val="0"/>
                        </a:spcAft>
                      </a:pPr>
                      <a:r>
                        <a:rPr lang="es-PE" sz="400" dirty="0">
                          <a:effectLst/>
                        </a:rPr>
                        <a:t> </a:t>
                      </a:r>
                      <a:endParaRPr lang="en-US" sz="400" dirty="0">
                        <a:effectLst/>
                      </a:endParaRPr>
                    </a:p>
                    <a:p>
                      <a:pPr algn="ctr">
                        <a:lnSpc>
                          <a:spcPct val="107000"/>
                        </a:lnSpc>
                        <a:spcAft>
                          <a:spcPts val="0"/>
                        </a:spcAft>
                      </a:pPr>
                      <a:r>
                        <a:rPr lang="en-US" sz="900" dirty="0">
                          <a:effectLst/>
                        </a:rPr>
                        <a:t>RF5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a:lnSpc>
                          <a:spcPct val="107000"/>
                        </a:lnSpc>
                        <a:spcAft>
                          <a:spcPts val="0"/>
                        </a:spcAft>
                      </a:pPr>
                      <a:r>
                        <a:rPr lang="es-PE" sz="1000" dirty="0">
                          <a:effectLst/>
                        </a:rPr>
                        <a:t>El sistema deberá mostrar los productos iguales o similares con los datos siguientes: Nombre, tipo y precio del producto.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515101661"/>
                  </a:ext>
                </a:extLst>
              </a:tr>
              <a:tr h="632242">
                <a:tc>
                  <a:txBody>
                    <a:bodyPr/>
                    <a:lstStyle/>
                    <a:p>
                      <a:pPr algn="ctr">
                        <a:lnSpc>
                          <a:spcPct val="107000"/>
                        </a:lnSpc>
                        <a:spcAft>
                          <a:spcPts val="0"/>
                        </a:spcAft>
                      </a:pPr>
                      <a:r>
                        <a:rPr lang="en-US" sz="900" dirty="0">
                          <a:effectLst/>
                        </a:rPr>
                        <a:t>RF6</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marL="24765">
                        <a:lnSpc>
                          <a:spcPct val="107000"/>
                        </a:lnSpc>
                        <a:spcAft>
                          <a:spcPts val="0"/>
                        </a:spcAft>
                      </a:pPr>
                      <a:r>
                        <a:rPr lang="es-PE" sz="1000" dirty="0">
                          <a:effectLst/>
                        </a:rPr>
                        <a:t>El sistema debe permitir gestionar el carrito de compras.</a:t>
                      </a:r>
                      <a:endParaRPr lang="en-US" sz="1000" dirty="0">
                        <a:effectLst/>
                      </a:endParaRPr>
                    </a:p>
                    <a:p>
                      <a:pPr marL="24765">
                        <a:lnSpc>
                          <a:spcPct val="107000"/>
                        </a:lnSpc>
                        <a:spcAft>
                          <a:spcPts val="0"/>
                        </a:spcAft>
                      </a:pPr>
                      <a:r>
                        <a:rPr lang="es-PE" sz="1000" dirty="0">
                          <a:effectLst/>
                        </a:rPr>
                        <a:t>Agregar productos, borrar productos y cancelar la selección de los productos del carrito de compras (borrar todo lo agregado).</a:t>
                      </a:r>
                      <a:endParaRPr lang="en-US" sz="1000" dirty="0">
                        <a:effectLst/>
                      </a:endParaRPr>
                    </a:p>
                    <a:p>
                      <a:pPr marL="24765">
                        <a:lnSpc>
                          <a:spcPct val="107000"/>
                        </a:lnSpc>
                        <a:spcAft>
                          <a:spcPts val="0"/>
                        </a:spcAft>
                      </a:pPr>
                      <a:r>
                        <a:rPr lang="es-PE" sz="1000" dirty="0">
                          <a:effectLst/>
                        </a:rPr>
                        <a:t>Al agregar el producto a solicitar se debe seleccionar las unidades y características especiales del producto que desea adquirir.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3481250325"/>
                  </a:ext>
                </a:extLst>
              </a:tr>
              <a:tr h="892955">
                <a:tc>
                  <a:txBody>
                    <a:bodyPr/>
                    <a:lstStyle/>
                    <a:p>
                      <a:pPr algn="ctr">
                        <a:lnSpc>
                          <a:spcPct val="107000"/>
                        </a:lnSpc>
                        <a:spcAft>
                          <a:spcPts val="0"/>
                        </a:spcAft>
                      </a:pPr>
                      <a:r>
                        <a:rPr lang="en-US" sz="900" dirty="0">
                          <a:effectLst/>
                        </a:rPr>
                        <a:t>RF7</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marR="118110">
                        <a:lnSpc>
                          <a:spcPct val="107000"/>
                        </a:lnSpc>
                        <a:spcAft>
                          <a:spcPts val="0"/>
                        </a:spcAft>
                      </a:pPr>
                      <a:r>
                        <a:rPr lang="es-PE" sz="1000" dirty="0">
                          <a:effectLst/>
                        </a:rPr>
                        <a:t>El sistema debe permitir comprar los productos agregados al carrito de compras y poder elegir el tipo de distribución:</a:t>
                      </a:r>
                      <a:endParaRPr lang="en-US" sz="1000" dirty="0">
                        <a:effectLst/>
                      </a:endParaRPr>
                    </a:p>
                    <a:p>
                      <a:pPr marR="118110">
                        <a:lnSpc>
                          <a:spcPct val="107000"/>
                        </a:lnSpc>
                        <a:spcAft>
                          <a:spcPts val="0"/>
                        </a:spcAft>
                      </a:pPr>
                      <a:r>
                        <a:rPr lang="es-PE" sz="1000" dirty="0" err="1">
                          <a:effectLst/>
                        </a:rPr>
                        <a:t>Delivery</a:t>
                      </a:r>
                      <a:r>
                        <a:rPr lang="es-PE" sz="1000" dirty="0">
                          <a:effectLst/>
                        </a:rPr>
                        <a:t>: Se ingresa la dirección de envió del producto, la fecha y hora de entrega o sino para recogerlo en tienda.</a:t>
                      </a:r>
                      <a:endParaRPr lang="en-US" sz="1000" dirty="0">
                        <a:effectLst/>
                      </a:endParaRPr>
                    </a:p>
                    <a:p>
                      <a:pPr marR="118110">
                        <a:lnSpc>
                          <a:spcPct val="107000"/>
                        </a:lnSpc>
                        <a:spcAft>
                          <a:spcPts val="0"/>
                        </a:spcAft>
                      </a:pPr>
                      <a:r>
                        <a:rPr lang="es-PE" sz="1000" dirty="0">
                          <a:effectLst/>
                        </a:rPr>
                        <a:t>El tipo de pago ya sea por tarjeta débito o crédito, transferencia bancaria o sino acercándose a la tienda.</a:t>
                      </a:r>
                      <a:endParaRPr lang="en-US" sz="1000" dirty="0">
                        <a:effectLst/>
                      </a:endParaRPr>
                    </a:p>
                    <a:p>
                      <a:pPr marR="118110">
                        <a:lnSpc>
                          <a:spcPct val="107000"/>
                        </a:lnSpc>
                        <a:spcAft>
                          <a:spcPts val="0"/>
                        </a:spcAft>
                      </a:pPr>
                      <a:r>
                        <a:rPr lang="es-PE" sz="1000" dirty="0">
                          <a:effectLst/>
                        </a:rPr>
                        <a:t>El tipo de facturación (boleta o factura)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2063659142"/>
                  </a:ext>
                </a:extLst>
              </a:tr>
              <a:tr h="355813">
                <a:tc>
                  <a:txBody>
                    <a:bodyPr/>
                    <a:lstStyle/>
                    <a:p>
                      <a:pPr marR="635" algn="ctr">
                        <a:lnSpc>
                          <a:spcPct val="107000"/>
                        </a:lnSpc>
                        <a:spcAft>
                          <a:spcPts val="0"/>
                        </a:spcAft>
                      </a:pPr>
                      <a:r>
                        <a:rPr lang="es-PE" sz="400" dirty="0">
                          <a:effectLst/>
                        </a:rPr>
                        <a:t> </a:t>
                      </a:r>
                      <a:endParaRPr lang="en-US" sz="400" dirty="0">
                        <a:effectLst/>
                      </a:endParaRPr>
                    </a:p>
                    <a:p>
                      <a:pPr marL="40640" algn="ctr">
                        <a:lnSpc>
                          <a:spcPct val="107000"/>
                        </a:lnSpc>
                        <a:spcAft>
                          <a:spcPts val="0"/>
                        </a:spcAft>
                      </a:pPr>
                      <a:r>
                        <a:rPr lang="en-US" sz="900" dirty="0">
                          <a:effectLst/>
                        </a:rPr>
                        <a:t>RF8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a:lnSpc>
                          <a:spcPct val="107000"/>
                        </a:lnSpc>
                        <a:spcAft>
                          <a:spcPts val="0"/>
                        </a:spcAft>
                      </a:pPr>
                      <a:r>
                        <a:rPr lang="es-PE" sz="1000" dirty="0">
                          <a:effectLst/>
                        </a:rPr>
                        <a:t>El sistema debe permitir pagar los productos que se desean comprar mediante una tarjeta de débito o crédito o acercándose a la tienda.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3228007533"/>
                  </a:ext>
                </a:extLst>
              </a:tr>
              <a:tr h="959841">
                <a:tc>
                  <a:txBody>
                    <a:bodyPr/>
                    <a:lstStyle/>
                    <a:p>
                      <a:pPr marR="635" algn="ctr">
                        <a:lnSpc>
                          <a:spcPct val="107000"/>
                        </a:lnSpc>
                        <a:spcAft>
                          <a:spcPts val="0"/>
                        </a:spcAft>
                      </a:pPr>
                      <a:r>
                        <a:rPr lang="es-PE" sz="400" dirty="0">
                          <a:effectLst/>
                        </a:rPr>
                        <a:t> </a:t>
                      </a:r>
                      <a:endParaRPr lang="en-US" sz="400" dirty="0">
                        <a:effectLst/>
                      </a:endParaRPr>
                    </a:p>
                    <a:p>
                      <a:pPr marL="40640" algn="ctr">
                        <a:lnSpc>
                          <a:spcPct val="107000"/>
                        </a:lnSpc>
                        <a:spcAft>
                          <a:spcPts val="0"/>
                        </a:spcAft>
                      </a:pPr>
                      <a:r>
                        <a:rPr lang="es-PE" sz="900" dirty="0">
                          <a:effectLst/>
                        </a:rPr>
                        <a:t>RF9</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a:lnSpc>
                          <a:spcPct val="107000"/>
                        </a:lnSpc>
                        <a:spcAft>
                          <a:spcPts val="0"/>
                        </a:spcAft>
                      </a:pPr>
                      <a:r>
                        <a:rPr lang="es-PE" sz="1000" dirty="0">
                          <a:effectLst/>
                        </a:rPr>
                        <a:t>El sistema debe permitir mostrar el comprobante de pago después de haber realizado el proceso de compra. (Cuando esta acción se realice mediante transferencia bancaria o pago por tarjeta).</a:t>
                      </a:r>
                      <a:endParaRPr lang="en-US" sz="1000" dirty="0">
                        <a:effectLst/>
                      </a:endParaRPr>
                    </a:p>
                    <a:p>
                      <a:pPr marL="24765">
                        <a:lnSpc>
                          <a:spcPct val="107000"/>
                        </a:lnSpc>
                        <a:spcAft>
                          <a:spcPts val="0"/>
                        </a:spcAft>
                      </a:pPr>
                      <a:r>
                        <a:rPr lang="es-PE" sz="1000" dirty="0">
                          <a:effectLst/>
                        </a:rPr>
                        <a:t>Debe mostrar los siguientes datos: Fecha de pago, Hora de pago, No. de compra, Tipo de pago, Nombre del cliente, Dirección de entrega, Fecha de entrega, Productos seleccionados, Cantidad, Precio total.</a:t>
                      </a:r>
                      <a:endParaRPr lang="en-US" sz="1000" dirty="0">
                        <a:effectLst/>
                      </a:endParaRPr>
                    </a:p>
                    <a:p>
                      <a:pPr marL="24765" algn="ctr">
                        <a:lnSpc>
                          <a:spcPct val="107000"/>
                        </a:lnSpc>
                        <a:spcAft>
                          <a:spcPts val="0"/>
                        </a:spcAft>
                      </a:pPr>
                      <a:r>
                        <a:rPr lang="es-PE"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469079676"/>
                  </a:ext>
                </a:extLst>
              </a:tr>
              <a:tr h="363067">
                <a:tc>
                  <a:txBody>
                    <a:bodyPr/>
                    <a:lstStyle/>
                    <a:p>
                      <a:pPr algn="ctr">
                        <a:lnSpc>
                          <a:spcPct val="107000"/>
                        </a:lnSpc>
                        <a:spcAft>
                          <a:spcPts val="0"/>
                        </a:spcAft>
                      </a:pPr>
                      <a:r>
                        <a:rPr lang="es-PE" sz="900" dirty="0">
                          <a:effectLst/>
                        </a:rPr>
                        <a:t>RF10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a:lnSpc>
                          <a:spcPct val="97000"/>
                        </a:lnSpc>
                        <a:spcAft>
                          <a:spcPts val="75"/>
                        </a:spcAft>
                      </a:pPr>
                      <a:r>
                        <a:rPr lang="es-PE" sz="1000" dirty="0">
                          <a:effectLst/>
                        </a:rPr>
                        <a:t>Calificar el servicio y producto donde se vea reflejada la satisfacción que obtuvo el cliente por el servicio.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3710592553"/>
                  </a:ext>
                </a:extLst>
              </a:tr>
              <a:tr h="394497">
                <a:tc>
                  <a:txBody>
                    <a:bodyPr/>
                    <a:lstStyle/>
                    <a:p>
                      <a:pPr algn="ctr">
                        <a:lnSpc>
                          <a:spcPct val="107000"/>
                        </a:lnSpc>
                        <a:spcAft>
                          <a:spcPts val="0"/>
                        </a:spcAft>
                      </a:pPr>
                      <a:r>
                        <a:rPr lang="en-US" sz="900" dirty="0">
                          <a:effectLst/>
                        </a:rPr>
                        <a:t>RF11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marL="24765">
                        <a:lnSpc>
                          <a:spcPct val="107000"/>
                        </a:lnSpc>
                        <a:spcAft>
                          <a:spcPts val="0"/>
                        </a:spcAft>
                      </a:pPr>
                      <a:r>
                        <a:rPr lang="es-PE" sz="1000">
                          <a:effectLst/>
                        </a:rPr>
                        <a:t>Crear un comentario hacia el producto, donde se trate de expresar su satisfacción o insatisfacción con el producto recibido, se podrá modificar o crear un comentario.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1981149993"/>
                  </a:ext>
                </a:extLst>
              </a:tr>
              <a:tr h="359841">
                <a:tc>
                  <a:txBody>
                    <a:bodyPr/>
                    <a:lstStyle/>
                    <a:p>
                      <a:pPr algn="ctr">
                        <a:lnSpc>
                          <a:spcPct val="107000"/>
                        </a:lnSpc>
                        <a:spcAft>
                          <a:spcPts val="0"/>
                        </a:spcAft>
                      </a:pPr>
                      <a:r>
                        <a:rPr lang="en-US" sz="900" dirty="0">
                          <a:effectLst/>
                        </a:rPr>
                        <a:t>RF12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tc>
                  <a:txBody>
                    <a:bodyPr/>
                    <a:lstStyle/>
                    <a:p>
                      <a:pPr>
                        <a:lnSpc>
                          <a:spcPct val="102000"/>
                        </a:lnSpc>
                        <a:spcAft>
                          <a:spcPts val="0"/>
                        </a:spcAft>
                      </a:pPr>
                      <a:r>
                        <a:rPr lang="es-PE" sz="1000" dirty="0">
                          <a:effectLst/>
                        </a:rPr>
                        <a:t>La empresa tiene la posibilidad de eliminar, modificar información del producto y crear ofertas en los diferentes tipos de productos.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518" marR="11707" marT="7731" marB="0" anchor="ctr"/>
                </a:tc>
                <a:extLst>
                  <a:ext uri="{0D108BD9-81ED-4DB2-BD59-A6C34878D82A}">
                    <a16:rowId xmlns:a16="http://schemas.microsoft.com/office/drawing/2014/main" val="84219131"/>
                  </a:ext>
                </a:extLst>
              </a:tr>
            </a:tbl>
          </a:graphicData>
        </a:graphic>
      </p:graphicFrame>
    </p:spTree>
    <p:extLst>
      <p:ext uri="{BB962C8B-B14F-4D97-AF65-F5344CB8AC3E}">
        <p14:creationId xmlns:p14="http://schemas.microsoft.com/office/powerpoint/2010/main" val="3442232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178917"/>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318453" y="1318832"/>
            <a:ext cx="10497593" cy="954107"/>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ANALISIS DE REQUERIMIENTOS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pPr lvl="2"/>
            <a:r>
              <a:rPr lang="es-PE" b="1" dirty="0" smtClean="0">
                <a:solidFill>
                  <a:schemeClr val="tx2">
                    <a:lumMod val="10000"/>
                  </a:schemeClr>
                </a:solidFill>
              </a:rPr>
              <a:t>REQUERIMIENTOS NO FUNCIONALES:</a:t>
            </a:r>
            <a:r>
              <a:rPr lang="es-PE" dirty="0" smtClean="0">
                <a:solidFill>
                  <a:schemeClr val="bg1"/>
                </a:solidFill>
              </a:rPr>
              <a:t>		</a:t>
            </a:r>
            <a:endParaRPr lang="en-US" dirty="0"/>
          </a:p>
        </p:txBody>
      </p:sp>
      <p:cxnSp>
        <p:nvCxnSpPr>
          <p:cNvPr id="4" name="Conector recto 3"/>
          <p:cNvCxnSpPr/>
          <p:nvPr/>
        </p:nvCxnSpPr>
        <p:spPr>
          <a:xfrm>
            <a:off x="470263" y="1040283"/>
            <a:ext cx="4532812" cy="0"/>
          </a:xfrm>
          <a:prstGeom prst="line">
            <a:avLst/>
          </a:prstGeom>
          <a:ln w="57150"/>
        </p:spPr>
        <p:style>
          <a:lnRef idx="3">
            <a:schemeClr val="dk1"/>
          </a:lnRef>
          <a:fillRef idx="0">
            <a:schemeClr val="dk1"/>
          </a:fillRef>
          <a:effectRef idx="2">
            <a:schemeClr val="dk1"/>
          </a:effectRef>
          <a:fontRef idx="minor">
            <a:schemeClr val="tx1"/>
          </a:fontRef>
        </p:style>
      </p:cxnSp>
      <p:graphicFrame>
        <p:nvGraphicFramePr>
          <p:cNvPr id="6" name="Tabla 5"/>
          <p:cNvGraphicFramePr>
            <a:graphicFrameLocks noGrp="1"/>
          </p:cNvGraphicFramePr>
          <p:nvPr>
            <p:extLst>
              <p:ext uri="{D42A27DB-BD31-4B8C-83A1-F6EECF244321}">
                <p14:modId xmlns:p14="http://schemas.microsoft.com/office/powerpoint/2010/main" val="3533025726"/>
              </p:ext>
            </p:extLst>
          </p:nvPr>
        </p:nvGraphicFramePr>
        <p:xfrm>
          <a:off x="2196783" y="2899228"/>
          <a:ext cx="7521982" cy="2848429"/>
        </p:xfrm>
        <a:graphic>
          <a:graphicData uri="http://schemas.openxmlformats.org/drawingml/2006/table">
            <a:tbl>
              <a:tblPr firstRow="1" firstCol="1" bandRow="1">
                <a:tableStyleId>{85BE263C-DBD7-4A20-BB59-AAB30ACAA65A}</a:tableStyleId>
              </a:tblPr>
              <a:tblGrid>
                <a:gridCol w="752198">
                  <a:extLst>
                    <a:ext uri="{9D8B030D-6E8A-4147-A177-3AD203B41FA5}">
                      <a16:colId xmlns:a16="http://schemas.microsoft.com/office/drawing/2014/main" val="4225166323"/>
                    </a:ext>
                  </a:extLst>
                </a:gridCol>
                <a:gridCol w="3019027">
                  <a:extLst>
                    <a:ext uri="{9D8B030D-6E8A-4147-A177-3AD203B41FA5}">
                      <a16:colId xmlns:a16="http://schemas.microsoft.com/office/drawing/2014/main" val="161376218"/>
                    </a:ext>
                  </a:extLst>
                </a:gridCol>
                <a:gridCol w="1877084">
                  <a:extLst>
                    <a:ext uri="{9D8B030D-6E8A-4147-A177-3AD203B41FA5}">
                      <a16:colId xmlns:a16="http://schemas.microsoft.com/office/drawing/2014/main" val="3197446364"/>
                    </a:ext>
                  </a:extLst>
                </a:gridCol>
                <a:gridCol w="1873673">
                  <a:extLst>
                    <a:ext uri="{9D8B030D-6E8A-4147-A177-3AD203B41FA5}">
                      <a16:colId xmlns:a16="http://schemas.microsoft.com/office/drawing/2014/main" val="2956214161"/>
                    </a:ext>
                  </a:extLst>
                </a:gridCol>
              </a:tblGrid>
              <a:tr h="810360">
                <a:tc>
                  <a:txBody>
                    <a:bodyPr/>
                    <a:lstStyle/>
                    <a:p>
                      <a:pPr marR="14605" algn="ctr">
                        <a:lnSpc>
                          <a:spcPct val="107000"/>
                        </a:lnSpc>
                        <a:spcAft>
                          <a:spcPts val="0"/>
                        </a:spcAft>
                      </a:pPr>
                      <a:r>
                        <a:rPr lang="en-US" sz="1100" dirty="0">
                          <a:effectLst/>
                        </a:rPr>
                        <a:t>ID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algn="ctr">
                        <a:lnSpc>
                          <a:spcPct val="107000"/>
                        </a:lnSpc>
                        <a:spcAft>
                          <a:spcPts val="0"/>
                        </a:spcAft>
                      </a:pPr>
                      <a:r>
                        <a:rPr lang="en-US" sz="1100" dirty="0">
                          <a:effectLst/>
                        </a:rPr>
                        <a:t>REQUERIMIENTOS NO FUNCIONALES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R="17780" algn="ctr">
                        <a:lnSpc>
                          <a:spcPct val="107000"/>
                        </a:lnSpc>
                        <a:spcAft>
                          <a:spcPts val="0"/>
                        </a:spcAft>
                      </a:pPr>
                      <a:r>
                        <a:rPr lang="en-US" sz="1100" dirty="0">
                          <a:effectLst/>
                        </a:rPr>
                        <a:t>RIESGO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L="5715" algn="ctr">
                        <a:lnSpc>
                          <a:spcPct val="107000"/>
                        </a:lnSpc>
                        <a:spcAft>
                          <a:spcPts val="0"/>
                        </a:spcAft>
                      </a:pPr>
                      <a:r>
                        <a:rPr lang="en-US" sz="1100" dirty="0">
                          <a:effectLst/>
                        </a:rPr>
                        <a:t>PRIORIDAD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extLst>
                  <a:ext uri="{0D108BD9-81ED-4DB2-BD59-A6C34878D82A}">
                    <a16:rowId xmlns:a16="http://schemas.microsoft.com/office/drawing/2014/main" val="1664098926"/>
                  </a:ext>
                </a:extLst>
              </a:tr>
              <a:tr h="406532">
                <a:tc>
                  <a:txBody>
                    <a:bodyPr/>
                    <a:lstStyle/>
                    <a:p>
                      <a:pPr marL="40640" algn="ctr">
                        <a:lnSpc>
                          <a:spcPct val="107000"/>
                        </a:lnSpc>
                        <a:spcAft>
                          <a:spcPts val="0"/>
                        </a:spcAft>
                      </a:pPr>
                      <a:r>
                        <a:rPr lang="en-US" sz="1100">
                          <a:effectLst/>
                        </a:rPr>
                        <a:t>RNF1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algn="ctr">
                        <a:lnSpc>
                          <a:spcPct val="107000"/>
                        </a:lnSpc>
                        <a:spcAft>
                          <a:spcPts val="0"/>
                        </a:spcAft>
                      </a:pPr>
                      <a:r>
                        <a:rPr lang="es-PE" sz="1100" dirty="0">
                          <a:effectLst/>
                        </a:rPr>
                        <a:t>Usabilidad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R="5080" algn="ctr">
                        <a:lnSpc>
                          <a:spcPct val="107000"/>
                        </a:lnSpc>
                        <a:spcAft>
                          <a:spcPts val="0"/>
                        </a:spcAft>
                      </a:pPr>
                      <a:r>
                        <a:rPr lang="es-PE" sz="1100">
                          <a:effectLst/>
                        </a:rPr>
                        <a:t>Critico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L="4445" algn="ctr">
                        <a:lnSpc>
                          <a:spcPct val="107000"/>
                        </a:lnSpc>
                        <a:spcAft>
                          <a:spcPts val="0"/>
                        </a:spcAft>
                      </a:pPr>
                      <a:r>
                        <a:rPr lang="es-PE" sz="1100">
                          <a:effectLst/>
                        </a:rPr>
                        <a:t>Alta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extLst>
                  <a:ext uri="{0D108BD9-81ED-4DB2-BD59-A6C34878D82A}">
                    <a16:rowId xmlns:a16="http://schemas.microsoft.com/office/drawing/2014/main" val="283799531"/>
                  </a:ext>
                </a:extLst>
              </a:tr>
              <a:tr h="407434">
                <a:tc>
                  <a:txBody>
                    <a:bodyPr/>
                    <a:lstStyle/>
                    <a:p>
                      <a:pPr marL="40640" algn="ctr">
                        <a:lnSpc>
                          <a:spcPct val="107000"/>
                        </a:lnSpc>
                        <a:spcAft>
                          <a:spcPts val="0"/>
                        </a:spcAft>
                      </a:pPr>
                      <a:r>
                        <a:rPr lang="en-US" sz="1100">
                          <a:effectLst/>
                        </a:rPr>
                        <a:t>RNF2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algn="ctr">
                        <a:lnSpc>
                          <a:spcPct val="107000"/>
                        </a:lnSpc>
                        <a:spcAft>
                          <a:spcPts val="0"/>
                        </a:spcAft>
                      </a:pPr>
                      <a:r>
                        <a:rPr lang="es-PE" sz="1100" dirty="0">
                          <a:effectLst/>
                        </a:rPr>
                        <a:t>Eficiencia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R="5080" algn="ctr">
                        <a:lnSpc>
                          <a:spcPct val="107000"/>
                        </a:lnSpc>
                        <a:spcAft>
                          <a:spcPts val="0"/>
                        </a:spcAft>
                      </a:pPr>
                      <a:r>
                        <a:rPr lang="es-PE" sz="1100" dirty="0">
                          <a:effectLst/>
                        </a:rPr>
                        <a:t>Critico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L="4445" algn="ctr">
                        <a:lnSpc>
                          <a:spcPct val="107000"/>
                        </a:lnSpc>
                        <a:spcAft>
                          <a:spcPts val="0"/>
                        </a:spcAft>
                      </a:pPr>
                      <a:r>
                        <a:rPr lang="es-PE" sz="1100">
                          <a:effectLst/>
                        </a:rPr>
                        <a:t>Alta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extLst>
                  <a:ext uri="{0D108BD9-81ED-4DB2-BD59-A6C34878D82A}">
                    <a16:rowId xmlns:a16="http://schemas.microsoft.com/office/drawing/2014/main" val="4130146983"/>
                  </a:ext>
                </a:extLst>
              </a:tr>
              <a:tr h="415546">
                <a:tc>
                  <a:txBody>
                    <a:bodyPr/>
                    <a:lstStyle/>
                    <a:p>
                      <a:pPr marL="40640" algn="ctr">
                        <a:lnSpc>
                          <a:spcPct val="107000"/>
                        </a:lnSpc>
                        <a:spcAft>
                          <a:spcPts val="0"/>
                        </a:spcAft>
                      </a:pPr>
                      <a:r>
                        <a:rPr lang="en-US" sz="1100">
                          <a:effectLst/>
                        </a:rPr>
                        <a:t>RNF3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algn="ctr">
                        <a:lnSpc>
                          <a:spcPct val="107000"/>
                        </a:lnSpc>
                        <a:spcAft>
                          <a:spcPts val="0"/>
                        </a:spcAft>
                      </a:pPr>
                      <a:r>
                        <a:rPr lang="es-PE" sz="1100">
                          <a:effectLst/>
                        </a:rPr>
                        <a:t>Fiabilidad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R="14605" algn="ctr">
                        <a:lnSpc>
                          <a:spcPct val="107000"/>
                        </a:lnSpc>
                        <a:spcAft>
                          <a:spcPts val="0"/>
                        </a:spcAft>
                      </a:pPr>
                      <a:r>
                        <a:rPr lang="es-PE" sz="1100" dirty="0">
                          <a:effectLst/>
                        </a:rPr>
                        <a:t>Marginal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L="4445" algn="ctr">
                        <a:lnSpc>
                          <a:spcPct val="107000"/>
                        </a:lnSpc>
                        <a:spcAft>
                          <a:spcPts val="0"/>
                        </a:spcAft>
                      </a:pPr>
                      <a:r>
                        <a:rPr lang="es-PE" sz="1100">
                          <a:effectLst/>
                        </a:rPr>
                        <a:t>Alta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extLst>
                  <a:ext uri="{0D108BD9-81ED-4DB2-BD59-A6C34878D82A}">
                    <a16:rowId xmlns:a16="http://schemas.microsoft.com/office/drawing/2014/main" val="1542095022"/>
                  </a:ext>
                </a:extLst>
              </a:tr>
              <a:tr h="408335">
                <a:tc>
                  <a:txBody>
                    <a:bodyPr/>
                    <a:lstStyle/>
                    <a:p>
                      <a:pPr marL="40640" algn="ctr">
                        <a:lnSpc>
                          <a:spcPct val="107000"/>
                        </a:lnSpc>
                        <a:spcAft>
                          <a:spcPts val="0"/>
                        </a:spcAft>
                      </a:pPr>
                      <a:r>
                        <a:rPr lang="en-US" sz="1100">
                          <a:effectLst/>
                        </a:rPr>
                        <a:t>RNF4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algn="ctr">
                        <a:lnSpc>
                          <a:spcPct val="107000"/>
                        </a:lnSpc>
                        <a:spcAft>
                          <a:spcPts val="0"/>
                        </a:spcAft>
                      </a:pPr>
                      <a:r>
                        <a:rPr lang="en-US" sz="1100">
                          <a:effectLst/>
                        </a:rPr>
                        <a:t>Funcionalidad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R="5080" algn="ctr">
                        <a:lnSpc>
                          <a:spcPct val="107000"/>
                        </a:lnSpc>
                        <a:spcAft>
                          <a:spcPts val="0"/>
                        </a:spcAft>
                      </a:pPr>
                      <a:r>
                        <a:rPr lang="en-US" sz="1100" dirty="0" err="1">
                          <a:effectLst/>
                        </a:rPr>
                        <a:t>Critico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L="4445" algn="ctr">
                        <a:lnSpc>
                          <a:spcPct val="107000"/>
                        </a:lnSpc>
                        <a:spcAft>
                          <a:spcPts val="0"/>
                        </a:spcAft>
                      </a:pPr>
                      <a:r>
                        <a:rPr lang="en-US" sz="1100" dirty="0">
                          <a:effectLst/>
                        </a:rPr>
                        <a:t>Alta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extLst>
                  <a:ext uri="{0D108BD9-81ED-4DB2-BD59-A6C34878D82A}">
                    <a16:rowId xmlns:a16="http://schemas.microsoft.com/office/drawing/2014/main" val="916391172"/>
                  </a:ext>
                </a:extLst>
              </a:tr>
              <a:tr h="400222">
                <a:tc>
                  <a:txBody>
                    <a:bodyPr/>
                    <a:lstStyle/>
                    <a:p>
                      <a:pPr marL="40640" algn="ctr">
                        <a:lnSpc>
                          <a:spcPct val="107000"/>
                        </a:lnSpc>
                        <a:spcAft>
                          <a:spcPts val="0"/>
                        </a:spcAft>
                      </a:pPr>
                      <a:r>
                        <a:rPr lang="en-US" sz="1100">
                          <a:effectLst/>
                        </a:rPr>
                        <a:t>RNF6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algn="ctr">
                        <a:lnSpc>
                          <a:spcPct val="107000"/>
                        </a:lnSpc>
                        <a:spcAft>
                          <a:spcPts val="0"/>
                        </a:spcAft>
                      </a:pPr>
                      <a:r>
                        <a:rPr lang="es-PE" sz="1100">
                          <a:effectLst/>
                        </a:rPr>
                        <a:t>Mantenibilidad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R="14605" algn="ctr">
                        <a:lnSpc>
                          <a:spcPct val="107000"/>
                        </a:lnSpc>
                        <a:spcAft>
                          <a:spcPts val="0"/>
                        </a:spcAft>
                      </a:pPr>
                      <a:r>
                        <a:rPr lang="es-PE" sz="1100">
                          <a:effectLst/>
                        </a:rPr>
                        <a:t>Marginal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tc>
                  <a:txBody>
                    <a:bodyPr/>
                    <a:lstStyle/>
                    <a:p>
                      <a:pPr marL="4445" algn="ctr">
                        <a:lnSpc>
                          <a:spcPct val="107000"/>
                        </a:lnSpc>
                        <a:spcAft>
                          <a:spcPts val="0"/>
                        </a:spcAft>
                      </a:pPr>
                      <a:r>
                        <a:rPr lang="es-PE" sz="1100" dirty="0">
                          <a:effectLst/>
                        </a:rPr>
                        <a:t>Alta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0010" marR="73025" marT="31750" marB="0" anchor="ctr"/>
                </a:tc>
                <a:extLst>
                  <a:ext uri="{0D108BD9-81ED-4DB2-BD59-A6C34878D82A}">
                    <a16:rowId xmlns:a16="http://schemas.microsoft.com/office/drawing/2014/main" val="4234613972"/>
                  </a:ext>
                </a:extLst>
              </a:tr>
            </a:tbl>
          </a:graphicData>
        </a:graphic>
      </p:graphicFrame>
    </p:spTree>
    <p:extLst>
      <p:ext uri="{BB962C8B-B14F-4D97-AF65-F5344CB8AC3E}">
        <p14:creationId xmlns:p14="http://schemas.microsoft.com/office/powerpoint/2010/main" val="51601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178917"/>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161700" y="1901649"/>
            <a:ext cx="6343604" cy="1231106"/>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ANALISIS DE REQUERIMIENTOS</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pPr lvl="2"/>
            <a:r>
              <a:rPr lang="es-PE" b="1" dirty="0" smtClean="0">
                <a:solidFill>
                  <a:schemeClr val="tx2">
                    <a:lumMod val="10000"/>
                  </a:schemeClr>
                </a:solidFill>
              </a:rPr>
              <a:t>DESCRIPCIÓN DE LOS REQUERIMIENTOS NO FUNCIONALES:</a:t>
            </a:r>
            <a:r>
              <a:rPr lang="es-PE" dirty="0" smtClean="0">
                <a:solidFill>
                  <a:schemeClr val="bg1"/>
                </a:solidFill>
              </a:rPr>
              <a:t>		</a:t>
            </a:r>
            <a:endParaRPr lang="en-US" dirty="0"/>
          </a:p>
        </p:txBody>
      </p:sp>
      <p:cxnSp>
        <p:nvCxnSpPr>
          <p:cNvPr id="4" name="Conector recto 3"/>
          <p:cNvCxnSpPr/>
          <p:nvPr/>
        </p:nvCxnSpPr>
        <p:spPr>
          <a:xfrm>
            <a:off x="470263" y="1040283"/>
            <a:ext cx="4532812" cy="0"/>
          </a:xfrm>
          <a:prstGeom prst="line">
            <a:avLst/>
          </a:prstGeom>
          <a:ln w="57150"/>
        </p:spPr>
        <p:style>
          <a:lnRef idx="3">
            <a:schemeClr val="dk1"/>
          </a:lnRef>
          <a:fillRef idx="0">
            <a:schemeClr val="dk1"/>
          </a:fillRef>
          <a:effectRef idx="2">
            <a:schemeClr val="dk1"/>
          </a:effectRef>
          <a:fontRef idx="minor">
            <a:schemeClr val="tx1"/>
          </a:fontRef>
        </p:style>
      </p:cxnSp>
      <p:graphicFrame>
        <p:nvGraphicFramePr>
          <p:cNvPr id="3" name="Tabla 2"/>
          <p:cNvGraphicFramePr>
            <a:graphicFrameLocks noGrp="1"/>
          </p:cNvGraphicFramePr>
          <p:nvPr>
            <p:extLst>
              <p:ext uri="{D42A27DB-BD31-4B8C-83A1-F6EECF244321}">
                <p14:modId xmlns:p14="http://schemas.microsoft.com/office/powerpoint/2010/main" val="3842492077"/>
              </p:ext>
            </p:extLst>
          </p:nvPr>
        </p:nvGraphicFramePr>
        <p:xfrm>
          <a:off x="6061167" y="173025"/>
          <a:ext cx="5886818" cy="6475968"/>
        </p:xfrm>
        <a:graphic>
          <a:graphicData uri="http://schemas.openxmlformats.org/drawingml/2006/table">
            <a:tbl>
              <a:tblPr firstRow="1" firstCol="1" bandRow="1">
                <a:tableStyleId>{85BE263C-DBD7-4A20-BB59-AAB30ACAA65A}</a:tableStyleId>
              </a:tblPr>
              <a:tblGrid>
                <a:gridCol w="1173792">
                  <a:extLst>
                    <a:ext uri="{9D8B030D-6E8A-4147-A177-3AD203B41FA5}">
                      <a16:colId xmlns:a16="http://schemas.microsoft.com/office/drawing/2014/main" val="373228899"/>
                    </a:ext>
                  </a:extLst>
                </a:gridCol>
                <a:gridCol w="4713026">
                  <a:extLst>
                    <a:ext uri="{9D8B030D-6E8A-4147-A177-3AD203B41FA5}">
                      <a16:colId xmlns:a16="http://schemas.microsoft.com/office/drawing/2014/main" val="3434343208"/>
                    </a:ext>
                  </a:extLst>
                </a:gridCol>
              </a:tblGrid>
              <a:tr h="651642">
                <a:tc>
                  <a:txBody>
                    <a:bodyPr/>
                    <a:lstStyle/>
                    <a:p>
                      <a:pPr marR="14605" algn="l">
                        <a:lnSpc>
                          <a:spcPct val="107000"/>
                        </a:lnSpc>
                        <a:spcAft>
                          <a:spcPts val="0"/>
                        </a:spcAft>
                      </a:pPr>
                      <a:r>
                        <a:rPr lang="en-US" sz="1100" dirty="0">
                          <a:effectLst/>
                        </a:rPr>
                        <a:t>ID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tc>
                  <a:txBody>
                    <a:bodyPr/>
                    <a:lstStyle/>
                    <a:p>
                      <a:pPr algn="l">
                        <a:lnSpc>
                          <a:spcPct val="107000"/>
                        </a:lnSpc>
                        <a:spcAft>
                          <a:spcPts val="0"/>
                        </a:spcAft>
                      </a:pPr>
                      <a:r>
                        <a:rPr lang="en-US" sz="1100" dirty="0">
                          <a:effectLst/>
                        </a:rPr>
                        <a:t>DESCRIPCIÓN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extLst>
                  <a:ext uri="{0D108BD9-81ED-4DB2-BD59-A6C34878D82A}">
                    <a16:rowId xmlns:a16="http://schemas.microsoft.com/office/drawing/2014/main" val="3400594267"/>
                  </a:ext>
                </a:extLst>
              </a:tr>
              <a:tr h="639294">
                <a:tc>
                  <a:txBody>
                    <a:bodyPr/>
                    <a:lstStyle/>
                    <a:p>
                      <a:pPr marL="40640" algn="l">
                        <a:lnSpc>
                          <a:spcPct val="107000"/>
                        </a:lnSpc>
                        <a:spcAft>
                          <a:spcPts val="0"/>
                        </a:spcAft>
                      </a:pPr>
                      <a:r>
                        <a:rPr lang="en-US" sz="1100">
                          <a:effectLst/>
                        </a:rPr>
                        <a:t>RNF1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tc>
                  <a:txBody>
                    <a:bodyPr/>
                    <a:lstStyle/>
                    <a:p>
                      <a:pPr marL="342900" lvl="0" indent="-342900" algn="l">
                        <a:lnSpc>
                          <a:spcPct val="107000"/>
                        </a:lnSpc>
                        <a:spcAft>
                          <a:spcPts val="0"/>
                        </a:spcAft>
                        <a:buFont typeface="Symbol" panose="05050102010706020507" pitchFamily="18" charset="2"/>
                        <a:buChar char=""/>
                      </a:pPr>
                      <a:r>
                        <a:rPr lang="es-PE" sz="1100" dirty="0">
                          <a:effectLst/>
                        </a:rPr>
                        <a:t>El software debe de ser intuitivo para el usuario. </a:t>
                      </a:r>
                      <a:endParaRPr lang="en-US" sz="1100" dirty="0">
                        <a:effectLst/>
                      </a:endParaRPr>
                    </a:p>
                    <a:p>
                      <a:pPr marL="342900" lvl="0" indent="-342900" algn="l">
                        <a:lnSpc>
                          <a:spcPct val="97000"/>
                        </a:lnSpc>
                        <a:spcAft>
                          <a:spcPts val="0"/>
                        </a:spcAft>
                        <a:buFont typeface="Symbol" panose="05050102010706020507" pitchFamily="18" charset="2"/>
                        <a:buChar char=""/>
                      </a:pPr>
                      <a:r>
                        <a:rPr lang="es-PE" sz="1100" dirty="0">
                          <a:effectLst/>
                        </a:rPr>
                        <a:t>El software debe proporcionar mensajes de error que sean informativos y orientados a usuario final.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extLst>
                  <a:ext uri="{0D108BD9-81ED-4DB2-BD59-A6C34878D82A}">
                    <a16:rowId xmlns:a16="http://schemas.microsoft.com/office/drawing/2014/main" val="2009979884"/>
                  </a:ext>
                </a:extLst>
              </a:tr>
              <a:tr h="1953042">
                <a:tc>
                  <a:txBody>
                    <a:bodyPr/>
                    <a:lstStyle/>
                    <a:p>
                      <a:pPr marL="40640" algn="l">
                        <a:lnSpc>
                          <a:spcPct val="107000"/>
                        </a:lnSpc>
                        <a:spcAft>
                          <a:spcPts val="0"/>
                        </a:spcAft>
                      </a:pPr>
                      <a:r>
                        <a:rPr lang="en-US" sz="1100">
                          <a:effectLst/>
                        </a:rPr>
                        <a:t>RNF2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tc>
                  <a:txBody>
                    <a:bodyPr/>
                    <a:lstStyle/>
                    <a:p>
                      <a:pPr marL="342900" lvl="0" indent="-342900" algn="l">
                        <a:lnSpc>
                          <a:spcPct val="107000"/>
                        </a:lnSpc>
                        <a:spcAft>
                          <a:spcPts val="0"/>
                        </a:spcAft>
                        <a:buFont typeface="Symbol" panose="05050102010706020507" pitchFamily="18" charset="2"/>
                        <a:buChar char=""/>
                      </a:pPr>
                      <a:r>
                        <a:rPr lang="es-PE" sz="1100" dirty="0">
                          <a:effectLst/>
                        </a:rPr>
                        <a:t>El software proporcionara tiempos de respuesta, y de procesamiento con una velocidad máxima, para así en su ejecución las funcionalidades de la misma, siempre se encuentren con disponibilidad para los usuarios, no olvidando las condiciones mínimas para el funcionamiento del software.</a:t>
                      </a:r>
                      <a:endParaRPr lang="en-US" sz="1100" dirty="0">
                        <a:effectLst/>
                      </a:endParaRPr>
                    </a:p>
                    <a:p>
                      <a:pPr marL="342900" lvl="0" indent="-342900" algn="l">
                        <a:lnSpc>
                          <a:spcPct val="107000"/>
                        </a:lnSpc>
                        <a:spcAft>
                          <a:spcPts val="0"/>
                        </a:spcAft>
                        <a:buFont typeface="Symbol" panose="05050102010706020507" pitchFamily="18" charset="2"/>
                        <a:buChar char=""/>
                      </a:pPr>
                      <a:r>
                        <a:rPr lang="es-PE" sz="1100" dirty="0">
                          <a:effectLst/>
                        </a:rPr>
                        <a:t>Garantizar la seguridad del sistema con respecto a la información y datos que se manejan tales sean datos personales y contraseñas.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extLst>
                  <a:ext uri="{0D108BD9-81ED-4DB2-BD59-A6C34878D82A}">
                    <a16:rowId xmlns:a16="http://schemas.microsoft.com/office/drawing/2014/main" val="1854387220"/>
                  </a:ext>
                </a:extLst>
              </a:tr>
              <a:tr h="882180">
                <a:tc>
                  <a:txBody>
                    <a:bodyPr/>
                    <a:lstStyle/>
                    <a:p>
                      <a:pPr marL="40640" algn="l">
                        <a:lnSpc>
                          <a:spcPct val="107000"/>
                        </a:lnSpc>
                        <a:spcAft>
                          <a:spcPts val="0"/>
                        </a:spcAft>
                      </a:pPr>
                      <a:r>
                        <a:rPr lang="en-US" sz="1100">
                          <a:effectLst/>
                        </a:rPr>
                        <a:t>RNF3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tc>
                  <a:txBody>
                    <a:bodyPr/>
                    <a:lstStyle/>
                    <a:p>
                      <a:pPr marL="342900" lvl="0" indent="-342900" algn="l">
                        <a:lnSpc>
                          <a:spcPct val="107000"/>
                        </a:lnSpc>
                        <a:spcAft>
                          <a:spcPts val="0"/>
                        </a:spcAft>
                        <a:buFont typeface="Symbol" panose="05050102010706020507" pitchFamily="18" charset="2"/>
                        <a:buChar char=""/>
                      </a:pPr>
                      <a:r>
                        <a:rPr lang="es-PE" sz="1100" dirty="0">
                          <a:effectLst/>
                        </a:rPr>
                        <a:t>El software debe presentar una capacidad de restablecerse, en todas las versiones anteriores para poder garantizar el buen funcionamiento del software.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extLst>
                  <a:ext uri="{0D108BD9-81ED-4DB2-BD59-A6C34878D82A}">
                    <a16:rowId xmlns:a16="http://schemas.microsoft.com/office/drawing/2014/main" val="3598749334"/>
                  </a:ext>
                </a:extLst>
              </a:tr>
              <a:tr h="668316">
                <a:tc>
                  <a:txBody>
                    <a:bodyPr/>
                    <a:lstStyle/>
                    <a:p>
                      <a:pPr marL="40640" algn="l">
                        <a:lnSpc>
                          <a:spcPct val="107000"/>
                        </a:lnSpc>
                        <a:spcAft>
                          <a:spcPts val="0"/>
                        </a:spcAft>
                      </a:pPr>
                      <a:r>
                        <a:rPr lang="en-US" sz="1100">
                          <a:effectLst/>
                        </a:rPr>
                        <a:t>RNF4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tc>
                  <a:txBody>
                    <a:bodyPr/>
                    <a:lstStyle/>
                    <a:p>
                      <a:pPr marL="342900" lvl="0" indent="-342900" algn="l">
                        <a:lnSpc>
                          <a:spcPct val="107000"/>
                        </a:lnSpc>
                        <a:spcAft>
                          <a:spcPts val="0"/>
                        </a:spcAft>
                        <a:buFont typeface="Symbol" panose="05050102010706020507" pitchFamily="18" charset="2"/>
                        <a:buChar char=""/>
                      </a:pPr>
                      <a:r>
                        <a:rPr lang="es-PE" sz="1100" dirty="0">
                          <a:effectLst/>
                        </a:rPr>
                        <a:t>El sistema debe visualizarse y funcionar correctamente en navegadores web que soporten HTML5 y JavaScript.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extLst>
                  <a:ext uri="{0D108BD9-81ED-4DB2-BD59-A6C34878D82A}">
                    <a16:rowId xmlns:a16="http://schemas.microsoft.com/office/drawing/2014/main" val="914561459"/>
                  </a:ext>
                </a:extLst>
              </a:tr>
              <a:tr h="1681494">
                <a:tc>
                  <a:txBody>
                    <a:bodyPr/>
                    <a:lstStyle/>
                    <a:p>
                      <a:pPr marL="40640" algn="l">
                        <a:lnSpc>
                          <a:spcPct val="107000"/>
                        </a:lnSpc>
                        <a:spcAft>
                          <a:spcPts val="0"/>
                        </a:spcAft>
                      </a:pPr>
                      <a:r>
                        <a:rPr lang="en-US" sz="1100">
                          <a:effectLst/>
                        </a:rPr>
                        <a:t>RNF5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tc>
                  <a:txBody>
                    <a:bodyPr/>
                    <a:lstStyle/>
                    <a:p>
                      <a:pPr marL="342900" marR="160655" lvl="0" indent="-342900" algn="l">
                        <a:lnSpc>
                          <a:spcPct val="100000"/>
                        </a:lnSpc>
                        <a:spcAft>
                          <a:spcPts val="40"/>
                        </a:spcAft>
                        <a:buFont typeface="Symbol" panose="05050102010706020507" pitchFamily="18" charset="2"/>
                        <a:buChar char=""/>
                      </a:pPr>
                      <a:r>
                        <a:rPr lang="es-PE" sz="1100" dirty="0">
                          <a:effectLst/>
                        </a:rPr>
                        <a:t>El sistema debe disponer de una documentación fácilmente actualizable que permita realizar operaciones de mantenimiento con el menor esfuerzo posible. </a:t>
                      </a:r>
                      <a:endParaRPr lang="en-US" sz="1100" dirty="0">
                        <a:effectLst/>
                      </a:endParaRPr>
                    </a:p>
                    <a:p>
                      <a:pPr marL="342900" lvl="0" indent="-342900" algn="l">
                        <a:lnSpc>
                          <a:spcPct val="107000"/>
                        </a:lnSpc>
                        <a:spcAft>
                          <a:spcPts val="0"/>
                        </a:spcAft>
                        <a:buFont typeface="Symbol" panose="05050102010706020507" pitchFamily="18" charset="2"/>
                        <a:buChar char=""/>
                      </a:pPr>
                      <a:r>
                        <a:rPr lang="es-PE" sz="1100" dirty="0">
                          <a:effectLst/>
                        </a:rPr>
                        <a:t>Es la facilidad con la que el sistema puede ser modificado para corregir fallos, mejorar su rendimiento u otros atributos o adaptarse a cambios en el entorno.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674" marR="46250" marT="20109" marB="0" anchor="ctr"/>
                </a:tc>
                <a:extLst>
                  <a:ext uri="{0D108BD9-81ED-4DB2-BD59-A6C34878D82A}">
                    <a16:rowId xmlns:a16="http://schemas.microsoft.com/office/drawing/2014/main" val="4291278460"/>
                  </a:ext>
                </a:extLst>
              </a:tr>
            </a:tbl>
          </a:graphicData>
        </a:graphic>
      </p:graphicFrame>
    </p:spTree>
    <p:extLst>
      <p:ext uri="{BB962C8B-B14F-4D97-AF65-F5344CB8AC3E}">
        <p14:creationId xmlns:p14="http://schemas.microsoft.com/office/powerpoint/2010/main" val="467830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453" y="325672"/>
            <a:ext cx="9905998" cy="861366"/>
          </a:xfrm>
        </p:spPr>
        <p:txBody>
          <a:bodyPr>
            <a:normAutofit/>
          </a:bodyPr>
          <a:lstStyle/>
          <a:p>
            <a:r>
              <a:rPr lang="es-PE" dirty="0" smtClean="0">
                <a:solidFill>
                  <a:srgbClr val="001642"/>
                </a:solidFill>
                <a:latin typeface="Showcard Gothic" panose="04020904020102020604" pitchFamily="82" charset="0"/>
              </a:rPr>
              <a:t>Tortas&amp;máS</a:t>
            </a:r>
            <a:endParaRPr lang="en-US" dirty="0">
              <a:solidFill>
                <a:srgbClr val="001642"/>
              </a:solidFill>
            </a:endParaRPr>
          </a:p>
        </p:txBody>
      </p:sp>
      <p:sp>
        <p:nvSpPr>
          <p:cNvPr id="5" name="CuadroTexto 4"/>
          <p:cNvSpPr txBox="1"/>
          <p:nvPr/>
        </p:nvSpPr>
        <p:spPr>
          <a:xfrm>
            <a:off x="887633" y="1684592"/>
            <a:ext cx="10497593" cy="954107"/>
          </a:xfrm>
          <a:prstGeom prst="rect">
            <a:avLst/>
          </a:prstGeom>
          <a:noFill/>
        </p:spPr>
        <p:txBody>
          <a:bodyPr wrap="square" rtlCol="0">
            <a:spAutoFit/>
          </a:bodyPr>
          <a:lstStyle/>
          <a:p>
            <a:pPr lvl="1"/>
            <a:r>
              <a:rPr lang="es-PE" sz="2000" dirty="0" smtClean="0">
                <a:solidFill>
                  <a:srgbClr val="990000"/>
                </a:solidFill>
                <a:latin typeface="Impact" panose="020B0806030902050204" pitchFamily="34" charset="0"/>
              </a:rPr>
              <a:t>DISEÑO DEL SISTEMA</a:t>
            </a:r>
            <a:endParaRPr lang="en-US" dirty="0" smtClean="0">
              <a:solidFill>
                <a:srgbClr val="990000"/>
              </a:solidFill>
              <a:latin typeface="Impact" panose="020B0806030902050204" pitchFamily="34" charset="0"/>
            </a:endParaRPr>
          </a:p>
          <a:p>
            <a:pPr lvl="2"/>
            <a:endParaRPr lang="es-PE" b="1" dirty="0" smtClean="0">
              <a:solidFill>
                <a:schemeClr val="tx2">
                  <a:lumMod val="10000"/>
                </a:schemeClr>
              </a:solidFill>
            </a:endParaRPr>
          </a:p>
          <a:p>
            <a:pPr lvl="2"/>
            <a:r>
              <a:rPr lang="es-PE" b="1" dirty="0" smtClean="0">
                <a:solidFill>
                  <a:schemeClr val="tx2">
                    <a:lumMod val="10000"/>
                  </a:schemeClr>
                </a:solidFill>
              </a:rPr>
              <a:t>MAPA DE PROCESOS</a:t>
            </a:r>
            <a:r>
              <a:rPr lang="es-PE" dirty="0" smtClean="0">
                <a:solidFill>
                  <a:schemeClr val="bg1"/>
                </a:solidFill>
              </a:rPr>
              <a:t>		</a:t>
            </a:r>
            <a:endParaRPr lang="en-US" dirty="0"/>
          </a:p>
        </p:txBody>
      </p:sp>
      <p:cxnSp>
        <p:nvCxnSpPr>
          <p:cNvPr id="6" name="Conector recto 5"/>
          <p:cNvCxnSpPr/>
          <p:nvPr/>
        </p:nvCxnSpPr>
        <p:spPr>
          <a:xfrm>
            <a:off x="431074" y="1220473"/>
            <a:ext cx="4532812" cy="0"/>
          </a:xfrm>
          <a:prstGeom prst="line">
            <a:avLst/>
          </a:prstGeom>
          <a:ln w="57150"/>
        </p:spPr>
        <p:style>
          <a:lnRef idx="3">
            <a:schemeClr val="dk1"/>
          </a:lnRef>
          <a:fillRef idx="0">
            <a:schemeClr val="dk1"/>
          </a:fillRef>
          <a:effectRef idx="2">
            <a:schemeClr val="dk1"/>
          </a:effectRef>
          <a:fontRef idx="minor">
            <a:schemeClr val="tx1"/>
          </a:fontRef>
        </p:style>
      </p:cxnSp>
      <p:pic>
        <p:nvPicPr>
          <p:cNvPr id="7" name="Imagen 6"/>
          <p:cNvPicPr/>
          <p:nvPr/>
        </p:nvPicPr>
        <p:blipFill>
          <a:blip r:embed="rId2"/>
          <a:stretch>
            <a:fillRect/>
          </a:stretch>
        </p:blipFill>
        <p:spPr>
          <a:xfrm>
            <a:off x="2372943" y="2769326"/>
            <a:ext cx="7526971" cy="3918855"/>
          </a:xfrm>
          <a:prstGeom prst="rect">
            <a:avLst/>
          </a:prstGeom>
        </p:spPr>
      </p:pic>
    </p:spTree>
    <p:extLst>
      <p:ext uri="{BB962C8B-B14F-4D97-AF65-F5344CB8AC3E}">
        <p14:creationId xmlns:p14="http://schemas.microsoft.com/office/powerpoint/2010/main" val="9173391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Malla</Template>
  <TotalTime>55</TotalTime>
  <Words>1510</Words>
  <Application>Microsoft Office PowerPoint</Application>
  <PresentationFormat>Panorámica</PresentationFormat>
  <Paragraphs>268</Paragraphs>
  <Slides>25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25</vt:i4>
      </vt:variant>
    </vt:vector>
  </HeadingPairs>
  <TitlesOfParts>
    <vt:vector size="34" baseType="lpstr">
      <vt:lpstr>Arial</vt:lpstr>
      <vt:lpstr>Calibri</vt:lpstr>
      <vt:lpstr>Century Gothic</vt:lpstr>
      <vt:lpstr>Impact</vt:lpstr>
      <vt:lpstr>Showcard Gothic</vt:lpstr>
      <vt:lpstr>Symbol</vt:lpstr>
      <vt:lpstr>Times New Roman</vt:lpstr>
      <vt:lpstr>Wingdings</vt:lpstr>
      <vt:lpstr>Malla</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Tortas&amp;máS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Tortas&amp;más</dc:title>
  <dc:creator>Mayo</dc:creator>
  <cp:lastModifiedBy>Mayo</cp:lastModifiedBy>
  <cp:revision>7</cp:revision>
  <dcterms:created xsi:type="dcterms:W3CDTF">2020-12-22T05:03:19Z</dcterms:created>
  <dcterms:modified xsi:type="dcterms:W3CDTF">2020-12-22T05:58:53Z</dcterms:modified>
</cp:coreProperties>
</file>