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8DF56-DF0A-4676-8385-9A1FBD68C45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CE617-30E8-47C6-B2C8-6079189CBE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Skewness is a degree of asymmetry/ lack of symmetry/ departure from symmetry.</a:t>
          </a:r>
          <a:endParaRPr lang="en-US" dirty="0"/>
        </a:p>
      </dgm:t>
    </dgm:pt>
    <dgm:pt modelId="{C4FBF4A1-81D2-4AE5-A54B-7D7D45FC11C6}" type="parTrans" cxnId="{9547DFDF-777E-44C6-A844-D68688363A88}">
      <dgm:prSet/>
      <dgm:spPr/>
      <dgm:t>
        <a:bodyPr/>
        <a:lstStyle/>
        <a:p>
          <a:endParaRPr lang="en-US"/>
        </a:p>
      </dgm:t>
    </dgm:pt>
    <dgm:pt modelId="{87ACF8E7-9067-42AC-B905-8D45EA50B489}" type="sibTrans" cxnId="{9547DFDF-777E-44C6-A844-D68688363A88}">
      <dgm:prSet/>
      <dgm:spPr/>
      <dgm:t>
        <a:bodyPr/>
        <a:lstStyle/>
        <a:p>
          <a:endParaRPr lang="en-US"/>
        </a:p>
      </dgm:t>
    </dgm:pt>
    <dgm:pt modelId="{DB7D3E20-6E4F-45BE-AAF4-5463A6ACD4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Concerns with the shape of the curve .</a:t>
          </a:r>
          <a:endParaRPr lang="en-US" dirty="0"/>
        </a:p>
      </dgm:t>
    </dgm:pt>
    <dgm:pt modelId="{D64DBE5F-887E-41D0-A93E-65DDAE294ECE}" type="parTrans" cxnId="{8408D363-1A81-4E56-A4FF-2D66A5623717}">
      <dgm:prSet/>
      <dgm:spPr/>
      <dgm:t>
        <a:bodyPr/>
        <a:lstStyle/>
        <a:p>
          <a:endParaRPr lang="en-US"/>
        </a:p>
      </dgm:t>
    </dgm:pt>
    <dgm:pt modelId="{F7074913-C285-4521-A249-E498E8129C6B}" type="sibTrans" cxnId="{8408D363-1A81-4E56-A4FF-2D66A5623717}">
      <dgm:prSet/>
      <dgm:spPr/>
      <dgm:t>
        <a:bodyPr/>
        <a:lstStyle/>
        <a:p>
          <a:endParaRPr lang="en-US"/>
        </a:p>
      </dgm:t>
    </dgm:pt>
    <dgm:pt modelId="{3BAD7CB0-33EF-4FD7-B48A-C17D47E98A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Two types- </a:t>
          </a:r>
          <a:endParaRPr lang="en-US" dirty="0"/>
        </a:p>
      </dgm:t>
    </dgm:pt>
    <dgm:pt modelId="{B8E8449B-7D12-42C4-A598-7CD5E00FD5AC}" type="parTrans" cxnId="{10B38376-0E45-4643-B785-522703B82C24}">
      <dgm:prSet/>
      <dgm:spPr/>
      <dgm:t>
        <a:bodyPr/>
        <a:lstStyle/>
        <a:p>
          <a:endParaRPr lang="en-US"/>
        </a:p>
      </dgm:t>
    </dgm:pt>
    <dgm:pt modelId="{AA7A4B87-34ED-4891-83D1-05881AD4B980}" type="sibTrans" cxnId="{10B38376-0E45-4643-B785-522703B82C24}">
      <dgm:prSet/>
      <dgm:spPr/>
      <dgm:t>
        <a:bodyPr/>
        <a:lstStyle/>
        <a:p>
          <a:endParaRPr lang="en-US"/>
        </a:p>
      </dgm:t>
    </dgm:pt>
    <dgm:pt modelId="{C30C0DF1-4B65-414D-8578-897531626E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dirty="0"/>
            <a:t>Positive Skewness</a:t>
          </a:r>
          <a:endParaRPr lang="en-US" sz="2400" dirty="0"/>
        </a:p>
      </dgm:t>
    </dgm:pt>
    <dgm:pt modelId="{6E3BA6F4-6743-4CBF-BF67-9DDEA12CE8A1}" type="parTrans" cxnId="{8B572498-0A0C-4B81-A632-351DDC0F60B5}">
      <dgm:prSet/>
      <dgm:spPr/>
      <dgm:t>
        <a:bodyPr/>
        <a:lstStyle/>
        <a:p>
          <a:endParaRPr lang="en-US"/>
        </a:p>
      </dgm:t>
    </dgm:pt>
    <dgm:pt modelId="{DC0F36B0-997E-46DE-8A64-8E6DA51175F1}" type="sibTrans" cxnId="{8B572498-0A0C-4B81-A632-351DDC0F60B5}">
      <dgm:prSet/>
      <dgm:spPr/>
      <dgm:t>
        <a:bodyPr/>
        <a:lstStyle/>
        <a:p>
          <a:endParaRPr lang="en-US"/>
        </a:p>
      </dgm:t>
    </dgm:pt>
    <dgm:pt modelId="{C31E0ED8-32A5-41B5-8A17-ACD1DF2C1F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Negative Skewness</a:t>
          </a:r>
          <a:endParaRPr lang="en-US" sz="2400"/>
        </a:p>
      </dgm:t>
    </dgm:pt>
    <dgm:pt modelId="{95E644C8-DC88-4E41-BEA5-97F3D13EE873}" type="parTrans" cxnId="{13126498-0367-49E3-897C-D939AB72D183}">
      <dgm:prSet/>
      <dgm:spPr/>
      <dgm:t>
        <a:bodyPr/>
        <a:lstStyle/>
        <a:p>
          <a:endParaRPr lang="en-US"/>
        </a:p>
      </dgm:t>
    </dgm:pt>
    <dgm:pt modelId="{565FE70A-53F2-46D6-ACFA-4525220A4C26}" type="sibTrans" cxnId="{13126498-0367-49E3-897C-D939AB72D183}">
      <dgm:prSet/>
      <dgm:spPr/>
      <dgm:t>
        <a:bodyPr/>
        <a:lstStyle/>
        <a:p>
          <a:endParaRPr lang="en-US"/>
        </a:p>
      </dgm:t>
    </dgm:pt>
    <dgm:pt modelId="{5906E6C0-14D0-4F4B-A26C-F74B739C33DC}" type="pres">
      <dgm:prSet presAssocID="{5FE8DF56-DF0A-4676-8385-9A1FBD68C456}" presName="root" presStyleCnt="0">
        <dgm:presLayoutVars>
          <dgm:dir/>
          <dgm:resizeHandles val="exact"/>
        </dgm:presLayoutVars>
      </dgm:prSet>
      <dgm:spPr/>
    </dgm:pt>
    <dgm:pt modelId="{923E9BAE-5679-4E4A-B48C-FA78FD03FA4F}" type="pres">
      <dgm:prSet presAssocID="{E08CE617-30E8-47C6-B2C8-6079189CBE69}" presName="compNode" presStyleCnt="0"/>
      <dgm:spPr/>
    </dgm:pt>
    <dgm:pt modelId="{771DEE57-0A82-42A3-8601-1F070D02A52C}" type="pres">
      <dgm:prSet presAssocID="{E08CE617-30E8-47C6-B2C8-6079189CBE69}" presName="bgRect" presStyleLbl="bgShp" presStyleIdx="0" presStyleCnt="3"/>
      <dgm:spPr/>
    </dgm:pt>
    <dgm:pt modelId="{8632EAFE-8F2C-4226-A6F6-317BE4D80E1E}" type="pres">
      <dgm:prSet presAssocID="{E08CE617-30E8-47C6-B2C8-6079189CBE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B59A7C9-787E-48E6-A3CB-2763ADE84A17}" type="pres">
      <dgm:prSet presAssocID="{E08CE617-30E8-47C6-B2C8-6079189CBE69}" presName="spaceRect" presStyleCnt="0"/>
      <dgm:spPr/>
    </dgm:pt>
    <dgm:pt modelId="{BA6D9BAF-5FE9-47AB-9BAD-EABF87820C51}" type="pres">
      <dgm:prSet presAssocID="{E08CE617-30E8-47C6-B2C8-6079189CBE69}" presName="parTx" presStyleLbl="revTx" presStyleIdx="0" presStyleCnt="4">
        <dgm:presLayoutVars>
          <dgm:chMax val="0"/>
          <dgm:chPref val="0"/>
        </dgm:presLayoutVars>
      </dgm:prSet>
      <dgm:spPr/>
    </dgm:pt>
    <dgm:pt modelId="{D6A3CDCD-6877-4832-9E5C-DE42567833FB}" type="pres">
      <dgm:prSet presAssocID="{87ACF8E7-9067-42AC-B905-8D45EA50B489}" presName="sibTrans" presStyleCnt="0"/>
      <dgm:spPr/>
    </dgm:pt>
    <dgm:pt modelId="{879BA9AE-8483-4FAE-BAB1-224E535FD054}" type="pres">
      <dgm:prSet presAssocID="{DB7D3E20-6E4F-45BE-AAF4-5463A6ACD4C3}" presName="compNode" presStyleCnt="0"/>
      <dgm:spPr/>
    </dgm:pt>
    <dgm:pt modelId="{6AFC7D0F-3BC2-4980-A0BF-B23F56DB5336}" type="pres">
      <dgm:prSet presAssocID="{DB7D3E20-6E4F-45BE-AAF4-5463A6ACD4C3}" presName="bgRect" presStyleLbl="bgShp" presStyleIdx="1" presStyleCnt="3"/>
      <dgm:spPr/>
    </dgm:pt>
    <dgm:pt modelId="{E8EEFBBF-CC1D-495F-9DBA-AC62DE2505E0}" type="pres">
      <dgm:prSet presAssocID="{DB7D3E20-6E4F-45BE-AAF4-5463A6ACD4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ic Shapes with solid fill"/>
        </a:ext>
      </dgm:extLst>
    </dgm:pt>
    <dgm:pt modelId="{6D44E4F5-229E-45C6-BE9C-D9AF2BE04C4A}" type="pres">
      <dgm:prSet presAssocID="{DB7D3E20-6E4F-45BE-AAF4-5463A6ACD4C3}" presName="spaceRect" presStyleCnt="0"/>
      <dgm:spPr/>
    </dgm:pt>
    <dgm:pt modelId="{5211F99E-2AA1-47D5-AEB6-3EFA45107014}" type="pres">
      <dgm:prSet presAssocID="{DB7D3E20-6E4F-45BE-AAF4-5463A6ACD4C3}" presName="parTx" presStyleLbl="revTx" presStyleIdx="1" presStyleCnt="4">
        <dgm:presLayoutVars>
          <dgm:chMax val="0"/>
          <dgm:chPref val="0"/>
        </dgm:presLayoutVars>
      </dgm:prSet>
      <dgm:spPr/>
    </dgm:pt>
    <dgm:pt modelId="{E7213988-343D-42A0-AFDD-022CB38F08A3}" type="pres">
      <dgm:prSet presAssocID="{F7074913-C285-4521-A249-E498E8129C6B}" presName="sibTrans" presStyleCnt="0"/>
      <dgm:spPr/>
    </dgm:pt>
    <dgm:pt modelId="{7E5BE7A2-F55E-4D1D-B77E-E0BC33F07C2D}" type="pres">
      <dgm:prSet presAssocID="{3BAD7CB0-33EF-4FD7-B48A-C17D47E98A6F}" presName="compNode" presStyleCnt="0"/>
      <dgm:spPr/>
    </dgm:pt>
    <dgm:pt modelId="{241D2469-306F-4461-AD8E-31B10E18892D}" type="pres">
      <dgm:prSet presAssocID="{3BAD7CB0-33EF-4FD7-B48A-C17D47E98A6F}" presName="bgRect" presStyleLbl="bgShp" presStyleIdx="2" presStyleCnt="3"/>
      <dgm:spPr/>
    </dgm:pt>
    <dgm:pt modelId="{EF4A7CF5-4A02-4D67-9ACF-55633089AE66}" type="pres">
      <dgm:prSet presAssocID="{3BAD7CB0-33EF-4FD7-B48A-C17D47E98A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quisition with solid fill"/>
        </a:ext>
      </dgm:extLst>
    </dgm:pt>
    <dgm:pt modelId="{406183CE-3002-42BE-AB77-1FF2B64FB988}" type="pres">
      <dgm:prSet presAssocID="{3BAD7CB0-33EF-4FD7-B48A-C17D47E98A6F}" presName="spaceRect" presStyleCnt="0"/>
      <dgm:spPr/>
    </dgm:pt>
    <dgm:pt modelId="{5A6C0016-480E-4687-9F96-A0072E99CFC4}" type="pres">
      <dgm:prSet presAssocID="{3BAD7CB0-33EF-4FD7-B48A-C17D47E98A6F}" presName="parTx" presStyleLbl="revTx" presStyleIdx="2" presStyleCnt="4">
        <dgm:presLayoutVars>
          <dgm:chMax val="0"/>
          <dgm:chPref val="0"/>
        </dgm:presLayoutVars>
      </dgm:prSet>
      <dgm:spPr/>
    </dgm:pt>
    <dgm:pt modelId="{B57543F7-861E-47D3-A251-C0C09B648F6B}" type="pres">
      <dgm:prSet presAssocID="{3BAD7CB0-33EF-4FD7-B48A-C17D47E98A6F}" presName="desTx" presStyleLbl="revTx" presStyleIdx="3" presStyleCnt="4">
        <dgm:presLayoutVars/>
      </dgm:prSet>
      <dgm:spPr/>
    </dgm:pt>
  </dgm:ptLst>
  <dgm:cxnLst>
    <dgm:cxn modelId="{DF2B1115-A6D5-4AFB-A02B-305A3E5D8C86}" type="presOf" srcId="{C30C0DF1-4B65-414D-8578-897531626EC9}" destId="{B57543F7-861E-47D3-A251-C0C09B648F6B}" srcOrd="0" destOrd="0" presId="urn:microsoft.com/office/officeart/2018/2/layout/IconVerticalSolidList"/>
    <dgm:cxn modelId="{1E16F33A-A66A-4204-9823-630C50EF5AA7}" type="presOf" srcId="{5FE8DF56-DF0A-4676-8385-9A1FBD68C456}" destId="{5906E6C0-14D0-4F4B-A26C-F74B739C33DC}" srcOrd="0" destOrd="0" presId="urn:microsoft.com/office/officeart/2018/2/layout/IconVerticalSolidList"/>
    <dgm:cxn modelId="{C9914A3B-67E1-4525-8B02-4EF0CEF30EC7}" type="presOf" srcId="{C31E0ED8-32A5-41B5-8A17-ACD1DF2C1FDE}" destId="{B57543F7-861E-47D3-A251-C0C09B648F6B}" srcOrd="0" destOrd="1" presId="urn:microsoft.com/office/officeart/2018/2/layout/IconVerticalSolidList"/>
    <dgm:cxn modelId="{04CFCA5C-774D-48F1-B305-B69114F75B2D}" type="presOf" srcId="{DB7D3E20-6E4F-45BE-AAF4-5463A6ACD4C3}" destId="{5211F99E-2AA1-47D5-AEB6-3EFA45107014}" srcOrd="0" destOrd="0" presId="urn:microsoft.com/office/officeart/2018/2/layout/IconVerticalSolidList"/>
    <dgm:cxn modelId="{8408D363-1A81-4E56-A4FF-2D66A5623717}" srcId="{5FE8DF56-DF0A-4676-8385-9A1FBD68C456}" destId="{DB7D3E20-6E4F-45BE-AAF4-5463A6ACD4C3}" srcOrd="1" destOrd="0" parTransId="{D64DBE5F-887E-41D0-A93E-65DDAE294ECE}" sibTransId="{F7074913-C285-4521-A249-E498E8129C6B}"/>
    <dgm:cxn modelId="{10B38376-0E45-4643-B785-522703B82C24}" srcId="{5FE8DF56-DF0A-4676-8385-9A1FBD68C456}" destId="{3BAD7CB0-33EF-4FD7-B48A-C17D47E98A6F}" srcOrd="2" destOrd="0" parTransId="{B8E8449B-7D12-42C4-A598-7CD5E00FD5AC}" sibTransId="{AA7A4B87-34ED-4891-83D1-05881AD4B980}"/>
    <dgm:cxn modelId="{8B572498-0A0C-4B81-A632-351DDC0F60B5}" srcId="{3BAD7CB0-33EF-4FD7-B48A-C17D47E98A6F}" destId="{C30C0DF1-4B65-414D-8578-897531626EC9}" srcOrd="0" destOrd="0" parTransId="{6E3BA6F4-6743-4CBF-BF67-9DDEA12CE8A1}" sibTransId="{DC0F36B0-997E-46DE-8A64-8E6DA51175F1}"/>
    <dgm:cxn modelId="{13126498-0367-49E3-897C-D939AB72D183}" srcId="{3BAD7CB0-33EF-4FD7-B48A-C17D47E98A6F}" destId="{C31E0ED8-32A5-41B5-8A17-ACD1DF2C1FDE}" srcOrd="1" destOrd="0" parTransId="{95E644C8-DC88-4E41-BEA5-97F3D13EE873}" sibTransId="{565FE70A-53F2-46D6-ACFA-4525220A4C26}"/>
    <dgm:cxn modelId="{B67080BC-B651-483B-8F1E-FDAFDDA492C0}" type="presOf" srcId="{3BAD7CB0-33EF-4FD7-B48A-C17D47E98A6F}" destId="{5A6C0016-480E-4687-9F96-A0072E99CFC4}" srcOrd="0" destOrd="0" presId="urn:microsoft.com/office/officeart/2018/2/layout/IconVerticalSolidList"/>
    <dgm:cxn modelId="{EBFB32D6-176A-4AF9-B865-D1C938A6EDCE}" type="presOf" srcId="{E08CE617-30E8-47C6-B2C8-6079189CBE69}" destId="{BA6D9BAF-5FE9-47AB-9BAD-EABF87820C51}" srcOrd="0" destOrd="0" presId="urn:microsoft.com/office/officeart/2018/2/layout/IconVerticalSolidList"/>
    <dgm:cxn modelId="{9547DFDF-777E-44C6-A844-D68688363A88}" srcId="{5FE8DF56-DF0A-4676-8385-9A1FBD68C456}" destId="{E08CE617-30E8-47C6-B2C8-6079189CBE69}" srcOrd="0" destOrd="0" parTransId="{C4FBF4A1-81D2-4AE5-A54B-7D7D45FC11C6}" sibTransId="{87ACF8E7-9067-42AC-B905-8D45EA50B489}"/>
    <dgm:cxn modelId="{722CA0FE-119B-4537-B59C-7438ED428739}" type="presParOf" srcId="{5906E6C0-14D0-4F4B-A26C-F74B739C33DC}" destId="{923E9BAE-5679-4E4A-B48C-FA78FD03FA4F}" srcOrd="0" destOrd="0" presId="urn:microsoft.com/office/officeart/2018/2/layout/IconVerticalSolidList"/>
    <dgm:cxn modelId="{0701A2F3-E454-4766-B977-79A7B422F18E}" type="presParOf" srcId="{923E9BAE-5679-4E4A-B48C-FA78FD03FA4F}" destId="{771DEE57-0A82-42A3-8601-1F070D02A52C}" srcOrd="0" destOrd="0" presId="urn:microsoft.com/office/officeart/2018/2/layout/IconVerticalSolidList"/>
    <dgm:cxn modelId="{4D9A5602-55A8-4AB8-9D30-7150D48F9EF1}" type="presParOf" srcId="{923E9BAE-5679-4E4A-B48C-FA78FD03FA4F}" destId="{8632EAFE-8F2C-4226-A6F6-317BE4D80E1E}" srcOrd="1" destOrd="0" presId="urn:microsoft.com/office/officeart/2018/2/layout/IconVerticalSolidList"/>
    <dgm:cxn modelId="{D18D6DA3-DA0B-42E6-9632-0F7031C4A664}" type="presParOf" srcId="{923E9BAE-5679-4E4A-B48C-FA78FD03FA4F}" destId="{1B59A7C9-787E-48E6-A3CB-2763ADE84A17}" srcOrd="2" destOrd="0" presId="urn:microsoft.com/office/officeart/2018/2/layout/IconVerticalSolidList"/>
    <dgm:cxn modelId="{4B3AB7E7-D905-4659-B546-837C263DEB9B}" type="presParOf" srcId="{923E9BAE-5679-4E4A-B48C-FA78FD03FA4F}" destId="{BA6D9BAF-5FE9-47AB-9BAD-EABF87820C51}" srcOrd="3" destOrd="0" presId="urn:microsoft.com/office/officeart/2018/2/layout/IconVerticalSolidList"/>
    <dgm:cxn modelId="{D0CE5F27-268F-4774-B75D-D50ECF71E677}" type="presParOf" srcId="{5906E6C0-14D0-4F4B-A26C-F74B739C33DC}" destId="{D6A3CDCD-6877-4832-9E5C-DE42567833FB}" srcOrd="1" destOrd="0" presId="urn:microsoft.com/office/officeart/2018/2/layout/IconVerticalSolidList"/>
    <dgm:cxn modelId="{96FE2250-51DB-4963-8016-9D93AEBD7F40}" type="presParOf" srcId="{5906E6C0-14D0-4F4B-A26C-F74B739C33DC}" destId="{879BA9AE-8483-4FAE-BAB1-224E535FD054}" srcOrd="2" destOrd="0" presId="urn:microsoft.com/office/officeart/2018/2/layout/IconVerticalSolidList"/>
    <dgm:cxn modelId="{D310AB52-92F9-44EB-BA74-26CE8AF60EFA}" type="presParOf" srcId="{879BA9AE-8483-4FAE-BAB1-224E535FD054}" destId="{6AFC7D0F-3BC2-4980-A0BF-B23F56DB5336}" srcOrd="0" destOrd="0" presId="urn:microsoft.com/office/officeart/2018/2/layout/IconVerticalSolidList"/>
    <dgm:cxn modelId="{529E11FD-C658-4022-8F5E-D9CEE6FDB998}" type="presParOf" srcId="{879BA9AE-8483-4FAE-BAB1-224E535FD054}" destId="{E8EEFBBF-CC1D-495F-9DBA-AC62DE2505E0}" srcOrd="1" destOrd="0" presId="urn:microsoft.com/office/officeart/2018/2/layout/IconVerticalSolidList"/>
    <dgm:cxn modelId="{11E47987-2CDE-42D0-96F0-4F8F44279126}" type="presParOf" srcId="{879BA9AE-8483-4FAE-BAB1-224E535FD054}" destId="{6D44E4F5-229E-45C6-BE9C-D9AF2BE04C4A}" srcOrd="2" destOrd="0" presId="urn:microsoft.com/office/officeart/2018/2/layout/IconVerticalSolidList"/>
    <dgm:cxn modelId="{77B641DD-38BB-4189-992D-012EA4DC5414}" type="presParOf" srcId="{879BA9AE-8483-4FAE-BAB1-224E535FD054}" destId="{5211F99E-2AA1-47D5-AEB6-3EFA45107014}" srcOrd="3" destOrd="0" presId="urn:microsoft.com/office/officeart/2018/2/layout/IconVerticalSolidList"/>
    <dgm:cxn modelId="{1D897513-75C7-4E83-834F-43054BF9D486}" type="presParOf" srcId="{5906E6C0-14D0-4F4B-A26C-F74B739C33DC}" destId="{E7213988-343D-42A0-AFDD-022CB38F08A3}" srcOrd="3" destOrd="0" presId="urn:microsoft.com/office/officeart/2018/2/layout/IconVerticalSolidList"/>
    <dgm:cxn modelId="{792E36A1-BE2C-40AB-872E-FA42EC114151}" type="presParOf" srcId="{5906E6C0-14D0-4F4B-A26C-F74B739C33DC}" destId="{7E5BE7A2-F55E-4D1D-B77E-E0BC33F07C2D}" srcOrd="4" destOrd="0" presId="urn:microsoft.com/office/officeart/2018/2/layout/IconVerticalSolidList"/>
    <dgm:cxn modelId="{E16DDD58-411B-47B8-91C8-8F08FFCC4ED0}" type="presParOf" srcId="{7E5BE7A2-F55E-4D1D-B77E-E0BC33F07C2D}" destId="{241D2469-306F-4461-AD8E-31B10E18892D}" srcOrd="0" destOrd="0" presId="urn:microsoft.com/office/officeart/2018/2/layout/IconVerticalSolidList"/>
    <dgm:cxn modelId="{26153DD7-0884-404F-8BA1-991FC8FAD6E8}" type="presParOf" srcId="{7E5BE7A2-F55E-4D1D-B77E-E0BC33F07C2D}" destId="{EF4A7CF5-4A02-4D67-9ACF-55633089AE66}" srcOrd="1" destOrd="0" presId="urn:microsoft.com/office/officeart/2018/2/layout/IconVerticalSolidList"/>
    <dgm:cxn modelId="{D94013BB-A8AD-4AF5-8899-4A44430D8618}" type="presParOf" srcId="{7E5BE7A2-F55E-4D1D-B77E-E0BC33F07C2D}" destId="{406183CE-3002-42BE-AB77-1FF2B64FB988}" srcOrd="2" destOrd="0" presId="urn:microsoft.com/office/officeart/2018/2/layout/IconVerticalSolidList"/>
    <dgm:cxn modelId="{188989D9-E27D-4BE9-9D3A-37EFC41A2863}" type="presParOf" srcId="{7E5BE7A2-F55E-4D1D-B77E-E0BC33F07C2D}" destId="{5A6C0016-480E-4687-9F96-A0072E99CFC4}" srcOrd="3" destOrd="0" presId="urn:microsoft.com/office/officeart/2018/2/layout/IconVerticalSolidList"/>
    <dgm:cxn modelId="{B835CF8D-E46E-4831-8508-6D47184E4188}" type="presParOf" srcId="{7E5BE7A2-F55E-4D1D-B77E-E0BC33F07C2D}" destId="{B57543F7-861E-47D3-A251-C0C09B648F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8C909-84B1-44DF-ADEA-072FC1FA6F1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3686CB-8203-40D1-BBD4-DBEE4E894556}">
      <dgm:prSet/>
      <dgm:spPr/>
      <dgm:t>
        <a:bodyPr/>
        <a:lstStyle/>
        <a:p>
          <a:r>
            <a:rPr lang="en-IN" b="1" dirty="0"/>
            <a:t>Positive Skewness</a:t>
          </a:r>
          <a:endParaRPr lang="en-US" dirty="0"/>
        </a:p>
      </dgm:t>
    </dgm:pt>
    <dgm:pt modelId="{5F5CD958-545F-4D26-961B-0A7AFCBDC4EC}" type="parTrans" cxnId="{7CBF93D9-763B-4A2E-B877-DED9FDA4925D}">
      <dgm:prSet/>
      <dgm:spPr/>
      <dgm:t>
        <a:bodyPr/>
        <a:lstStyle/>
        <a:p>
          <a:endParaRPr lang="en-US"/>
        </a:p>
      </dgm:t>
    </dgm:pt>
    <dgm:pt modelId="{7DC94C41-EBAE-4E53-A94C-6A69C2827B9F}" type="sibTrans" cxnId="{7CBF93D9-763B-4A2E-B877-DED9FDA4925D}">
      <dgm:prSet/>
      <dgm:spPr/>
      <dgm:t>
        <a:bodyPr/>
        <a:lstStyle/>
        <a:p>
          <a:endParaRPr lang="en-US"/>
        </a:p>
      </dgm:t>
    </dgm:pt>
    <dgm:pt modelId="{B2574186-B888-4360-861F-1E205E7153A6}">
      <dgm:prSet/>
      <dgm:spPr/>
      <dgm:t>
        <a:bodyPr/>
        <a:lstStyle/>
        <a:p>
          <a:r>
            <a:rPr lang="en-IN" dirty="0"/>
            <a:t>Tail on the right side of the distribution is longer. </a:t>
          </a:r>
          <a:endParaRPr lang="en-US" dirty="0"/>
        </a:p>
      </dgm:t>
    </dgm:pt>
    <dgm:pt modelId="{75295C89-372E-46E4-BA11-5FE00378BEA1}" type="parTrans" cxnId="{E14ACB34-C9D8-47D5-B890-E1C6C451EAFF}">
      <dgm:prSet/>
      <dgm:spPr/>
      <dgm:t>
        <a:bodyPr/>
        <a:lstStyle/>
        <a:p>
          <a:endParaRPr lang="en-US"/>
        </a:p>
      </dgm:t>
    </dgm:pt>
    <dgm:pt modelId="{43B4135B-B1CE-43A4-8550-6C1587E674E6}" type="sibTrans" cxnId="{E14ACB34-C9D8-47D5-B890-E1C6C451EAFF}">
      <dgm:prSet/>
      <dgm:spPr/>
      <dgm:t>
        <a:bodyPr/>
        <a:lstStyle/>
        <a:p>
          <a:endParaRPr lang="en-US"/>
        </a:p>
      </dgm:t>
    </dgm:pt>
    <dgm:pt modelId="{783C2E8D-ADD6-447D-AFAD-DC21487FE1DB}">
      <dgm:prSet/>
      <dgm:spPr/>
      <dgm:t>
        <a:bodyPr/>
        <a:lstStyle/>
        <a:p>
          <a:r>
            <a:rPr lang="en-IN" dirty="0"/>
            <a:t>the mass of the distribution is concentrated on the left of the figure</a:t>
          </a:r>
          <a:endParaRPr lang="en-US" dirty="0"/>
        </a:p>
      </dgm:t>
    </dgm:pt>
    <dgm:pt modelId="{ACC1FCAD-038E-4FF3-8837-BFA31D1CA1E1}" type="parTrans" cxnId="{694FD976-9CC5-4293-9E32-13252B839FDA}">
      <dgm:prSet/>
      <dgm:spPr/>
      <dgm:t>
        <a:bodyPr/>
        <a:lstStyle/>
        <a:p>
          <a:endParaRPr lang="en-US"/>
        </a:p>
      </dgm:t>
    </dgm:pt>
    <dgm:pt modelId="{907E8B99-B5B9-4F2A-BD47-D10F67291922}" type="sibTrans" cxnId="{694FD976-9CC5-4293-9E32-13252B839FDA}">
      <dgm:prSet/>
      <dgm:spPr/>
      <dgm:t>
        <a:bodyPr/>
        <a:lstStyle/>
        <a:p>
          <a:endParaRPr lang="en-US"/>
        </a:p>
      </dgm:t>
    </dgm:pt>
    <dgm:pt modelId="{3A2BAEB8-38E9-4D1C-9CBF-86F38A31A792}">
      <dgm:prSet/>
      <dgm:spPr/>
      <dgm:t>
        <a:bodyPr/>
        <a:lstStyle/>
        <a:p>
          <a:r>
            <a:rPr lang="en-IN" dirty="0"/>
            <a:t>Mean, Median &gt; mode.</a:t>
          </a:r>
          <a:endParaRPr lang="en-US" dirty="0"/>
        </a:p>
      </dgm:t>
    </dgm:pt>
    <dgm:pt modelId="{533B799E-9A26-4F47-B003-1E3A7A722A5F}" type="parTrans" cxnId="{EA5B564C-8589-4C7B-8189-E5A025FE8804}">
      <dgm:prSet/>
      <dgm:spPr/>
      <dgm:t>
        <a:bodyPr/>
        <a:lstStyle/>
        <a:p>
          <a:endParaRPr lang="en-US"/>
        </a:p>
      </dgm:t>
    </dgm:pt>
    <dgm:pt modelId="{86834ABF-7B60-4FFE-B7C0-4F3497868A73}" type="sibTrans" cxnId="{EA5B564C-8589-4C7B-8189-E5A025FE8804}">
      <dgm:prSet/>
      <dgm:spPr/>
      <dgm:t>
        <a:bodyPr/>
        <a:lstStyle/>
        <a:p>
          <a:endParaRPr lang="en-US"/>
        </a:p>
      </dgm:t>
    </dgm:pt>
    <dgm:pt modelId="{4A7A8F3B-4232-49B5-BA4D-10F663C59341}">
      <dgm:prSet/>
      <dgm:spPr/>
      <dgm:t>
        <a:bodyPr/>
        <a:lstStyle/>
        <a:p>
          <a:r>
            <a:rPr lang="en-IN" b="1" dirty="0"/>
            <a:t>Negative Skewness</a:t>
          </a:r>
          <a:endParaRPr lang="en-US" dirty="0"/>
        </a:p>
      </dgm:t>
    </dgm:pt>
    <dgm:pt modelId="{EE8E717A-2885-4477-A205-8CFBC0DBCBC4}" type="parTrans" cxnId="{B9E1A1A0-4651-4F8D-9AFF-FAFD87A4E0FD}">
      <dgm:prSet/>
      <dgm:spPr/>
      <dgm:t>
        <a:bodyPr/>
        <a:lstStyle/>
        <a:p>
          <a:endParaRPr lang="en-US"/>
        </a:p>
      </dgm:t>
    </dgm:pt>
    <dgm:pt modelId="{8D6993DD-60CF-4FB1-9DEF-9BE9A62E7BFA}" type="sibTrans" cxnId="{B9E1A1A0-4651-4F8D-9AFF-FAFD87A4E0FD}">
      <dgm:prSet/>
      <dgm:spPr/>
      <dgm:t>
        <a:bodyPr/>
        <a:lstStyle/>
        <a:p>
          <a:endParaRPr lang="en-US"/>
        </a:p>
      </dgm:t>
    </dgm:pt>
    <dgm:pt modelId="{281580D0-81C2-4A9F-A0F6-6B71D1BE1293}">
      <dgm:prSet/>
      <dgm:spPr/>
      <dgm:t>
        <a:bodyPr/>
        <a:lstStyle/>
        <a:p>
          <a:r>
            <a:rPr lang="en-IN" dirty="0"/>
            <a:t>Tail of the left side of the distribution is longer. </a:t>
          </a:r>
          <a:endParaRPr lang="en-US" dirty="0"/>
        </a:p>
      </dgm:t>
    </dgm:pt>
    <dgm:pt modelId="{10354080-4612-4304-9683-F591064F5FD3}" type="parTrans" cxnId="{8488E467-245E-450A-994E-F7888FB00E35}">
      <dgm:prSet/>
      <dgm:spPr/>
      <dgm:t>
        <a:bodyPr/>
        <a:lstStyle/>
        <a:p>
          <a:endParaRPr lang="en-US"/>
        </a:p>
      </dgm:t>
    </dgm:pt>
    <dgm:pt modelId="{FD92AC45-2E52-47FD-AAB3-83768A0CE98E}" type="sibTrans" cxnId="{8488E467-245E-450A-994E-F7888FB00E35}">
      <dgm:prSet/>
      <dgm:spPr/>
      <dgm:t>
        <a:bodyPr/>
        <a:lstStyle/>
        <a:p>
          <a:endParaRPr lang="en-US"/>
        </a:p>
      </dgm:t>
    </dgm:pt>
    <dgm:pt modelId="{4ECA4408-1418-4734-A930-67C804969937}">
      <dgm:prSet/>
      <dgm:spPr/>
      <dgm:t>
        <a:bodyPr/>
        <a:lstStyle/>
        <a:p>
          <a:r>
            <a:rPr lang="en-IN" dirty="0"/>
            <a:t>the mass of the distribution is concentrated on the right of the figure</a:t>
          </a:r>
          <a:endParaRPr lang="en-US" dirty="0"/>
        </a:p>
      </dgm:t>
    </dgm:pt>
    <dgm:pt modelId="{4E18F2CE-9E05-45B3-A71F-57D1F4440FC7}" type="parTrans" cxnId="{8F7B3204-F770-42C2-A7C0-FE3AA9CD8FEC}">
      <dgm:prSet/>
      <dgm:spPr/>
      <dgm:t>
        <a:bodyPr/>
        <a:lstStyle/>
        <a:p>
          <a:endParaRPr lang="en-US"/>
        </a:p>
      </dgm:t>
    </dgm:pt>
    <dgm:pt modelId="{7725D6DE-2011-4298-BC30-68AEF52DB08C}" type="sibTrans" cxnId="{8F7B3204-F770-42C2-A7C0-FE3AA9CD8FEC}">
      <dgm:prSet/>
      <dgm:spPr/>
      <dgm:t>
        <a:bodyPr/>
        <a:lstStyle/>
        <a:p>
          <a:endParaRPr lang="en-US"/>
        </a:p>
      </dgm:t>
    </dgm:pt>
    <dgm:pt modelId="{19657E09-9288-4A67-93F0-D5E4EC0796B3}">
      <dgm:prSet/>
      <dgm:spPr/>
      <dgm:t>
        <a:bodyPr/>
        <a:lstStyle/>
        <a:p>
          <a:r>
            <a:rPr lang="en-IN" dirty="0"/>
            <a:t>Mean, Median &lt; Mode</a:t>
          </a:r>
          <a:endParaRPr lang="en-US" dirty="0"/>
        </a:p>
      </dgm:t>
    </dgm:pt>
    <dgm:pt modelId="{70BEBD63-98E8-4309-8F36-AF51D16D9A92}" type="parTrans" cxnId="{1E89A45F-C0F8-4F02-A3F9-88AF233737B1}">
      <dgm:prSet/>
      <dgm:spPr/>
      <dgm:t>
        <a:bodyPr/>
        <a:lstStyle/>
        <a:p>
          <a:endParaRPr lang="en-US"/>
        </a:p>
      </dgm:t>
    </dgm:pt>
    <dgm:pt modelId="{34260752-7149-4713-8A1E-F2CB46876C93}" type="sibTrans" cxnId="{1E89A45F-C0F8-4F02-A3F9-88AF233737B1}">
      <dgm:prSet/>
      <dgm:spPr/>
      <dgm:t>
        <a:bodyPr/>
        <a:lstStyle/>
        <a:p>
          <a:endParaRPr lang="en-US"/>
        </a:p>
      </dgm:t>
    </dgm:pt>
    <dgm:pt modelId="{EFC78D3D-05D4-4468-A40E-1C65C7A8F468}" type="pres">
      <dgm:prSet presAssocID="{6EB8C909-84B1-44DF-ADEA-072FC1FA6F14}" presName="Name0" presStyleCnt="0">
        <dgm:presLayoutVars>
          <dgm:dir/>
          <dgm:animLvl val="lvl"/>
          <dgm:resizeHandles val="exact"/>
        </dgm:presLayoutVars>
      </dgm:prSet>
      <dgm:spPr/>
    </dgm:pt>
    <dgm:pt modelId="{E86F04C6-8B36-4E8D-9037-AB3186C96262}" type="pres">
      <dgm:prSet presAssocID="{823686CB-8203-40D1-BBD4-DBEE4E894556}" presName="composite" presStyleCnt="0"/>
      <dgm:spPr/>
    </dgm:pt>
    <dgm:pt modelId="{3E6FD1E1-3676-4F6F-8781-6171833EEF39}" type="pres">
      <dgm:prSet presAssocID="{823686CB-8203-40D1-BBD4-DBEE4E89455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900F483-EE48-4898-A2B4-41A90EFF0812}" type="pres">
      <dgm:prSet presAssocID="{823686CB-8203-40D1-BBD4-DBEE4E894556}" presName="desTx" presStyleLbl="alignAccFollowNode1" presStyleIdx="0" presStyleCnt="2">
        <dgm:presLayoutVars>
          <dgm:bulletEnabled val="1"/>
        </dgm:presLayoutVars>
      </dgm:prSet>
      <dgm:spPr/>
    </dgm:pt>
    <dgm:pt modelId="{2C4ED42A-1489-4C8B-B10F-03FFDAA1FD17}" type="pres">
      <dgm:prSet presAssocID="{7DC94C41-EBAE-4E53-A94C-6A69C2827B9F}" presName="space" presStyleCnt="0"/>
      <dgm:spPr/>
    </dgm:pt>
    <dgm:pt modelId="{29286593-4280-476E-A116-415792ED5533}" type="pres">
      <dgm:prSet presAssocID="{4A7A8F3B-4232-49B5-BA4D-10F663C59341}" presName="composite" presStyleCnt="0"/>
      <dgm:spPr/>
    </dgm:pt>
    <dgm:pt modelId="{31638255-4DE7-4722-A5A8-5F9E612F6DCA}" type="pres">
      <dgm:prSet presAssocID="{4A7A8F3B-4232-49B5-BA4D-10F663C5934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B7C8556-E215-4856-BCBD-2E3606C9AB60}" type="pres">
      <dgm:prSet presAssocID="{4A7A8F3B-4232-49B5-BA4D-10F663C5934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245D500-18EA-4B9C-AC80-F7F2430479E2}" type="presOf" srcId="{783C2E8D-ADD6-447D-AFAD-DC21487FE1DB}" destId="{9900F483-EE48-4898-A2B4-41A90EFF0812}" srcOrd="0" destOrd="1" presId="urn:microsoft.com/office/officeart/2005/8/layout/hList1"/>
    <dgm:cxn modelId="{8F7B3204-F770-42C2-A7C0-FE3AA9CD8FEC}" srcId="{4A7A8F3B-4232-49B5-BA4D-10F663C59341}" destId="{4ECA4408-1418-4734-A930-67C804969937}" srcOrd="1" destOrd="0" parTransId="{4E18F2CE-9E05-45B3-A71F-57D1F4440FC7}" sibTransId="{7725D6DE-2011-4298-BC30-68AEF52DB08C}"/>
    <dgm:cxn modelId="{E14ACB34-C9D8-47D5-B890-E1C6C451EAFF}" srcId="{823686CB-8203-40D1-BBD4-DBEE4E894556}" destId="{B2574186-B888-4360-861F-1E205E7153A6}" srcOrd="0" destOrd="0" parTransId="{75295C89-372E-46E4-BA11-5FE00378BEA1}" sibTransId="{43B4135B-B1CE-43A4-8550-6C1587E674E6}"/>
    <dgm:cxn modelId="{51A1915F-754C-477A-AF3C-D57CEB09A5AB}" type="presOf" srcId="{4ECA4408-1418-4734-A930-67C804969937}" destId="{8B7C8556-E215-4856-BCBD-2E3606C9AB60}" srcOrd="0" destOrd="1" presId="urn:microsoft.com/office/officeart/2005/8/layout/hList1"/>
    <dgm:cxn modelId="{1E89A45F-C0F8-4F02-A3F9-88AF233737B1}" srcId="{4A7A8F3B-4232-49B5-BA4D-10F663C59341}" destId="{19657E09-9288-4A67-93F0-D5E4EC0796B3}" srcOrd="2" destOrd="0" parTransId="{70BEBD63-98E8-4309-8F36-AF51D16D9A92}" sibTransId="{34260752-7149-4713-8A1E-F2CB46876C93}"/>
    <dgm:cxn modelId="{26D04041-2303-421A-ACAD-F0DA055B286F}" type="presOf" srcId="{4A7A8F3B-4232-49B5-BA4D-10F663C59341}" destId="{31638255-4DE7-4722-A5A8-5F9E612F6DCA}" srcOrd="0" destOrd="0" presId="urn:microsoft.com/office/officeart/2005/8/layout/hList1"/>
    <dgm:cxn modelId="{8309EF42-73D7-449A-BA80-E71CBCDEB9C4}" type="presOf" srcId="{3A2BAEB8-38E9-4D1C-9CBF-86F38A31A792}" destId="{9900F483-EE48-4898-A2B4-41A90EFF0812}" srcOrd="0" destOrd="2" presId="urn:microsoft.com/office/officeart/2005/8/layout/hList1"/>
    <dgm:cxn modelId="{B9C77443-54D5-4F8F-B12F-1B42F4B45D38}" type="presOf" srcId="{823686CB-8203-40D1-BBD4-DBEE4E894556}" destId="{3E6FD1E1-3676-4F6F-8781-6171833EEF39}" srcOrd="0" destOrd="0" presId="urn:microsoft.com/office/officeart/2005/8/layout/hList1"/>
    <dgm:cxn modelId="{4B279643-7C5E-4588-8E91-3146033DE3D0}" type="presOf" srcId="{6EB8C909-84B1-44DF-ADEA-072FC1FA6F14}" destId="{EFC78D3D-05D4-4468-A40E-1C65C7A8F468}" srcOrd="0" destOrd="0" presId="urn:microsoft.com/office/officeart/2005/8/layout/hList1"/>
    <dgm:cxn modelId="{8488E467-245E-450A-994E-F7888FB00E35}" srcId="{4A7A8F3B-4232-49B5-BA4D-10F663C59341}" destId="{281580D0-81C2-4A9F-A0F6-6B71D1BE1293}" srcOrd="0" destOrd="0" parTransId="{10354080-4612-4304-9683-F591064F5FD3}" sibTransId="{FD92AC45-2E52-47FD-AAB3-83768A0CE98E}"/>
    <dgm:cxn modelId="{EA5B564C-8589-4C7B-8189-E5A025FE8804}" srcId="{823686CB-8203-40D1-BBD4-DBEE4E894556}" destId="{3A2BAEB8-38E9-4D1C-9CBF-86F38A31A792}" srcOrd="2" destOrd="0" parTransId="{533B799E-9A26-4F47-B003-1E3A7A722A5F}" sibTransId="{86834ABF-7B60-4FFE-B7C0-4F3497868A73}"/>
    <dgm:cxn modelId="{694FD976-9CC5-4293-9E32-13252B839FDA}" srcId="{823686CB-8203-40D1-BBD4-DBEE4E894556}" destId="{783C2E8D-ADD6-447D-AFAD-DC21487FE1DB}" srcOrd="1" destOrd="0" parTransId="{ACC1FCAD-038E-4FF3-8837-BFA31D1CA1E1}" sibTransId="{907E8B99-B5B9-4F2A-BD47-D10F67291922}"/>
    <dgm:cxn modelId="{B9E1A1A0-4651-4F8D-9AFF-FAFD87A4E0FD}" srcId="{6EB8C909-84B1-44DF-ADEA-072FC1FA6F14}" destId="{4A7A8F3B-4232-49B5-BA4D-10F663C59341}" srcOrd="1" destOrd="0" parTransId="{EE8E717A-2885-4477-A205-8CFBC0DBCBC4}" sibTransId="{8D6993DD-60CF-4FB1-9DEF-9BE9A62E7BFA}"/>
    <dgm:cxn modelId="{868237D0-8307-4F27-BAC3-A51907C5C74C}" type="presOf" srcId="{281580D0-81C2-4A9F-A0F6-6B71D1BE1293}" destId="{8B7C8556-E215-4856-BCBD-2E3606C9AB60}" srcOrd="0" destOrd="0" presId="urn:microsoft.com/office/officeart/2005/8/layout/hList1"/>
    <dgm:cxn modelId="{7CBF93D9-763B-4A2E-B877-DED9FDA4925D}" srcId="{6EB8C909-84B1-44DF-ADEA-072FC1FA6F14}" destId="{823686CB-8203-40D1-BBD4-DBEE4E894556}" srcOrd="0" destOrd="0" parTransId="{5F5CD958-545F-4D26-961B-0A7AFCBDC4EC}" sibTransId="{7DC94C41-EBAE-4E53-A94C-6A69C2827B9F}"/>
    <dgm:cxn modelId="{D623C9DA-449B-466C-894C-5EB6D76A267A}" type="presOf" srcId="{B2574186-B888-4360-861F-1E205E7153A6}" destId="{9900F483-EE48-4898-A2B4-41A90EFF0812}" srcOrd="0" destOrd="0" presId="urn:microsoft.com/office/officeart/2005/8/layout/hList1"/>
    <dgm:cxn modelId="{0118F2FC-0F19-42F7-8023-34DC3FF0F81F}" type="presOf" srcId="{19657E09-9288-4A67-93F0-D5E4EC0796B3}" destId="{8B7C8556-E215-4856-BCBD-2E3606C9AB60}" srcOrd="0" destOrd="2" presId="urn:microsoft.com/office/officeart/2005/8/layout/hList1"/>
    <dgm:cxn modelId="{4A4CC8EB-EBAE-4E4E-B45F-689F11028645}" type="presParOf" srcId="{EFC78D3D-05D4-4468-A40E-1C65C7A8F468}" destId="{E86F04C6-8B36-4E8D-9037-AB3186C96262}" srcOrd="0" destOrd="0" presId="urn:microsoft.com/office/officeart/2005/8/layout/hList1"/>
    <dgm:cxn modelId="{ED2F9225-8492-4851-BA0F-B703A6896237}" type="presParOf" srcId="{E86F04C6-8B36-4E8D-9037-AB3186C96262}" destId="{3E6FD1E1-3676-4F6F-8781-6171833EEF39}" srcOrd="0" destOrd="0" presId="urn:microsoft.com/office/officeart/2005/8/layout/hList1"/>
    <dgm:cxn modelId="{6C81A000-3E58-40D9-9396-EBF98AB6FAC5}" type="presParOf" srcId="{E86F04C6-8B36-4E8D-9037-AB3186C96262}" destId="{9900F483-EE48-4898-A2B4-41A90EFF0812}" srcOrd="1" destOrd="0" presId="urn:microsoft.com/office/officeart/2005/8/layout/hList1"/>
    <dgm:cxn modelId="{6F4BB6CE-2AC5-4DF8-B71B-28A532AA9E3A}" type="presParOf" srcId="{EFC78D3D-05D4-4468-A40E-1C65C7A8F468}" destId="{2C4ED42A-1489-4C8B-B10F-03FFDAA1FD17}" srcOrd="1" destOrd="0" presId="urn:microsoft.com/office/officeart/2005/8/layout/hList1"/>
    <dgm:cxn modelId="{73F2392F-7AF5-41DB-945B-BE04EBA6D48A}" type="presParOf" srcId="{EFC78D3D-05D4-4468-A40E-1C65C7A8F468}" destId="{29286593-4280-476E-A116-415792ED5533}" srcOrd="2" destOrd="0" presId="urn:microsoft.com/office/officeart/2005/8/layout/hList1"/>
    <dgm:cxn modelId="{6B52DFC9-1FF9-4116-89FD-1D9CB999F83F}" type="presParOf" srcId="{29286593-4280-476E-A116-415792ED5533}" destId="{31638255-4DE7-4722-A5A8-5F9E612F6DCA}" srcOrd="0" destOrd="0" presId="urn:microsoft.com/office/officeart/2005/8/layout/hList1"/>
    <dgm:cxn modelId="{D42E0507-5E6D-49BA-893B-F6444082220A}" type="presParOf" srcId="{29286593-4280-476E-A116-415792ED5533}" destId="{8B7C8556-E215-4856-BCBD-2E3606C9AB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DEE57-0A82-42A3-8601-1F070D02A52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2EAFE-8F2C-4226-A6F6-317BE4D80E1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D9BAF-5FE9-47AB-9BAD-EABF87820C5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Skewness is a degree of asymmetry/ lack of symmetry/ departure from symmetry.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6AFC7D0F-3BC2-4980-A0BF-B23F56DB533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EFBBF-CC1D-495F-9DBA-AC62DE2505E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F99E-2AA1-47D5-AEB6-3EFA4510701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Concerns with the shape of the curve .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241D2469-306F-4461-AD8E-31B10E18892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A7CF5-4A02-4D67-9ACF-55633089AE6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C0016-480E-4687-9F96-A0072E99CFC4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Two types- </a:t>
          </a:r>
          <a:endParaRPr lang="en-US" sz="2500" kern="1200" dirty="0"/>
        </a:p>
      </dsp:txBody>
      <dsp:txXfrm>
        <a:off x="1435590" y="3107870"/>
        <a:ext cx="4732020" cy="1242935"/>
      </dsp:txXfrm>
    </dsp:sp>
    <dsp:sp modelId="{B57543F7-861E-47D3-A251-C0C09B648F6B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Positive Skewness</a:t>
          </a:r>
          <a:endParaRPr lang="en-US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Negative Skewness</a:t>
          </a:r>
          <a:endParaRPr lang="en-US" sz="2400" kern="1200"/>
        </a:p>
      </dsp:txBody>
      <dsp:txXfrm>
        <a:off x="6167610" y="3107870"/>
        <a:ext cx="434798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FD1E1-3676-4F6F-8781-6171833EEF39}">
      <dsp:nvSpPr>
        <dsp:cNvPr id="0" name=""/>
        <dsp:cNvSpPr/>
      </dsp:nvSpPr>
      <dsp:spPr>
        <a:xfrm>
          <a:off x="51" y="245573"/>
          <a:ext cx="4913783" cy="835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Positive Skewness</a:t>
          </a:r>
          <a:endParaRPr lang="en-US" sz="2900" kern="1200" dirty="0"/>
        </a:p>
      </dsp:txBody>
      <dsp:txXfrm>
        <a:off x="51" y="245573"/>
        <a:ext cx="4913783" cy="835200"/>
      </dsp:txXfrm>
    </dsp:sp>
    <dsp:sp modelId="{9900F483-EE48-4898-A2B4-41A90EFF0812}">
      <dsp:nvSpPr>
        <dsp:cNvPr id="0" name=""/>
        <dsp:cNvSpPr/>
      </dsp:nvSpPr>
      <dsp:spPr>
        <a:xfrm>
          <a:off x="51" y="1080773"/>
          <a:ext cx="4913783" cy="3024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Tail on the right side of the distribution is longer. 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the mass of the distribution is concentrated on the left of the figure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Mean, Median &gt; mode.</a:t>
          </a:r>
          <a:endParaRPr lang="en-US" sz="2900" kern="1200" dirty="0"/>
        </a:p>
      </dsp:txBody>
      <dsp:txXfrm>
        <a:off x="51" y="1080773"/>
        <a:ext cx="4913783" cy="3024990"/>
      </dsp:txXfrm>
    </dsp:sp>
    <dsp:sp modelId="{31638255-4DE7-4722-A5A8-5F9E612F6DCA}">
      <dsp:nvSpPr>
        <dsp:cNvPr id="0" name=""/>
        <dsp:cNvSpPr/>
      </dsp:nvSpPr>
      <dsp:spPr>
        <a:xfrm>
          <a:off x="5601764" y="245573"/>
          <a:ext cx="4913783" cy="8352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Negative Skewness</a:t>
          </a:r>
          <a:endParaRPr lang="en-US" sz="2900" kern="1200" dirty="0"/>
        </a:p>
      </dsp:txBody>
      <dsp:txXfrm>
        <a:off x="5601764" y="245573"/>
        <a:ext cx="4913783" cy="835200"/>
      </dsp:txXfrm>
    </dsp:sp>
    <dsp:sp modelId="{8B7C8556-E215-4856-BCBD-2E3606C9AB60}">
      <dsp:nvSpPr>
        <dsp:cNvPr id="0" name=""/>
        <dsp:cNvSpPr/>
      </dsp:nvSpPr>
      <dsp:spPr>
        <a:xfrm>
          <a:off x="5601764" y="1080773"/>
          <a:ext cx="4913783" cy="302499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Tail of the left side of the distribution is longer. 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the mass of the distribution is concentrated on the right of the figure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Mean, Median &lt; Mode</a:t>
          </a:r>
          <a:endParaRPr lang="en-US" sz="2900" kern="1200" dirty="0"/>
        </a:p>
      </dsp:txBody>
      <dsp:txXfrm>
        <a:off x="5601764" y="1080773"/>
        <a:ext cx="4913783" cy="302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82D5-47A6-4414-BB32-B7290BF4D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433CF-3803-48F6-9902-3B08E76D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A74B-3581-40DA-B3DF-2FC8BA58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January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7732-085A-47E0-B8C8-810EA0DE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383-76B7-4D12-90EC-76E88381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4939-0931-42EE-9A65-C862E571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69EE-8F15-4232-AA00-34493F96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B589-CA0E-4767-BAE7-37BB994C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79AAA-7D74-4B11-8AD0-16E584C3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5198-834C-4F2F-BA61-2201A6BD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91A6A-7CF8-48B2-9774-C19122FA3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C9421-86B4-45B5-90D6-F7FAA61E5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3DF88-530C-477E-8CAF-ECCB980B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6399-3CA4-4C84-B52E-B9D0D1A5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5134F-4A46-4E62-A9B1-6F06F6D2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1EC0-12A4-421C-A41D-8AC1648A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4D01-66CA-453C-A6C3-6A7F366E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543A-34C3-46AB-A40F-3F136AE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5015-2C06-4924-9486-E9C597ED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E1B2-5ECC-404C-B11D-7E46EBFE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FADA-934D-47F1-9C20-53BB72AC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5B8B8-6942-4AA4-B57C-3B7940A7B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4108-B89B-4B43-9178-9CF4A48B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9F18-65C6-4D3F-9667-2CB8896E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DFC6-E8D8-47C6-9838-B6523BC2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ACAD-C50F-40C4-A92D-F9FB73BA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B6C-5B51-4750-95BD-186C39AE6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623E-92D1-4FA9-9C59-6330E9686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82151-FA71-48AB-B7BC-C03A565C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4F8B6-0EF4-4067-BAC2-05F6137D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D5AC2-3E2F-43A3-8817-9DEF4E43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8B44-38ED-4600-8E52-607CE919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31758-F8FE-4E73-922E-228C5FF8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BCBF-3B3C-4B3E-9CAC-CD40A81AF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270C7-F80F-4361-8FD1-AE83FC0A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40C2E-971C-4B01-A335-EB223EFDF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09B9F-3583-4C38-A01D-A01D1DC5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8DA69-5F29-4357-AC0E-E96E8B6E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D5B90-58B7-4FF4-A63A-553570D4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EF35-FE1B-4AFF-AB46-CE4E1FAE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F980C-C050-4E9B-833D-9CEDD27D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F390D-B461-4A37-B4F0-BB092074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27ED-8D12-47F3-8132-3CC012BD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9B490-96D5-4D37-A9B8-37596D21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15B12-BD57-4F37-A0C6-7BAD662A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53A85-5AC3-4D59-95D3-51E04B2C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92-EB85-4D90-B8CF-AE54A4AC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5F18-1EC8-4198-938C-0402B8B7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07D0-D69C-4CD7-8D2F-3522343D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E2B97-0A7A-4F9B-AB9F-30C67B7B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B2E0-D90D-48D2-BF7F-07E13832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B4ADF-A01C-4CB9-AA72-7E607ED8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3D4F-C78E-4906-AE8B-0D412755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B5599-63DE-4337-A7E6-E6D65A7BD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22BF-7475-4C21-B006-01B89763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89A2-DEA0-42D9-B59C-B1F346D4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B661-5D13-450F-B47C-28D74F61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54C6-FD38-429E-8F83-4BC7E022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E00B8-9402-4141-BEF9-75BC0303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2FD7-F277-43AC-AFC0-9B0126D5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1410-24D2-4CFE-BD88-90D699990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January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05EA-1F21-46B8-BD1D-22CD09182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5DF3-510B-450D-8896-8C4FB8F5B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FDAB-5B20-4ADB-A59C-0BA311B2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5400"/>
              <a:t>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6177D-EF70-47F1-AE69-41C05B06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2000"/>
              <a:t>Moments- Frequency Distribution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EAC5E-8166-44BB-B660-D0114CFE2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0" r="1309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4817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5BBE-DA67-4931-810A-C61DC8DF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/>
              <a:t>Skewness- Formulae</a:t>
            </a:r>
            <a:endParaRPr lang="en-IN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C23DE-1997-418E-BFEB-E3C1E6EF6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𝐶𝑜𝑒𝑓𝑓𝑖𝑐𝑖𝑒𝑛𝑡</m:t>
                    </m:r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𝑠𝑘𝑒𝑤𝑛𝑒𝑠𝑠</m:t>
                    </m:r>
                    <m:r>
                      <a:rPr lang="en-IN" sz="2400" b="0" i="1" cap="non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cap="non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cap="non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sz="2400" b="0" cap="none" dirty="0"/>
              </a:p>
              <a:p>
                <a:pPr marL="0" indent="0">
                  <a:buNone/>
                </a:pPr>
                <a:endParaRPr lang="en-IN" sz="2400" b="0" cap="non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cap="none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600" b="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𝑀𝑜𝑑𝑒</m:t>
                        </m:r>
                      </m:num>
                      <m:den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IN" sz="2600" cap="none" dirty="0"/>
                  <a:t>   … Pearson’s 1</a:t>
                </a:r>
                <a:r>
                  <a:rPr lang="en-IN" sz="2600" cap="none" baseline="30000" dirty="0"/>
                  <a:t>st</a:t>
                </a:r>
                <a:r>
                  <a:rPr lang="en-IN" sz="2600" cap="none" dirty="0"/>
                  <a:t> coefficient of skewness</a:t>
                </a:r>
              </a:p>
              <a:p>
                <a:pPr marL="0" indent="0">
                  <a:buNone/>
                </a:pPr>
                <a:endParaRPr lang="en-IN" sz="2600" cap="non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i="1" cap="none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6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IN" sz="2600" i="1" cap="non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IN" sz="2600" b="0" i="1" cap="none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6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IN" sz="2600" cap="none" dirty="0"/>
                  <a:t> … Pearson’s 2</a:t>
                </a:r>
                <a:r>
                  <a:rPr lang="en-IN" sz="2600" cap="none" baseline="30000" dirty="0"/>
                  <a:t>nd</a:t>
                </a:r>
                <a:r>
                  <a:rPr lang="en-IN" sz="2600" cap="none" dirty="0"/>
                  <a:t> coefficient of skewness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C23DE-1997-418E-BFEB-E3C1E6EF6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  <a:blipFill>
                <a:blip r:embed="rId2"/>
                <a:stretch>
                  <a:fillRect l="-846" t="-16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63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3605-2A28-48F7-84F9-0AB78D67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  <a:br>
              <a:rPr lang="en-IN" dirty="0"/>
            </a:br>
            <a:r>
              <a:rPr lang="en-IN" dirty="0"/>
              <a:t>Nov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42DB4-89F2-457A-B132-28F949E54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800" cap="none" dirty="0"/>
                  <a:t>Define skewness. Compute coefficient of skewness for the following observations 2, 3, 5, 7, 4, 8, 1.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sz="2800" cap="none" dirty="0">
                    <a:solidFill>
                      <a:srgbClr val="FF0000"/>
                    </a:solidFill>
                  </a:rPr>
                  <a:t>Solution-</a:t>
                </a:r>
                <a:r>
                  <a:rPr lang="en-IN" sz="2800" cap="none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Formula-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cap="non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800" i="1" cap="non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800" b="0" i="1" cap="non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N" sz="2800" cap="none" dirty="0"/>
              </a:p>
              <a:p>
                <a:pPr marL="0" indent="0">
                  <a:buNone/>
                </a:pPr>
                <a:r>
                  <a:rPr lang="en-IN" dirty="0"/>
                  <a:t>Identify type of Data- Raw Data</a:t>
                </a:r>
                <a:endParaRPr lang="en-IN" sz="2800" cap="none" dirty="0"/>
              </a:p>
              <a:p>
                <a:pPr marL="0" indent="0">
                  <a:buNone/>
                </a:pPr>
                <a:endParaRPr lang="en-IN" sz="2800" cap="none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42DB4-89F2-457A-B132-28F949E54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11BEB-CBCE-4FBB-ADFE-1BD8028E18F3}"/>
              </a:ext>
            </a:extLst>
          </p:cNvPr>
          <p:cNvCxnSpPr>
            <a:cxnSpLocks/>
          </p:cNvCxnSpPr>
          <p:nvPr/>
        </p:nvCxnSpPr>
        <p:spPr>
          <a:xfrm>
            <a:off x="5631767" y="2827606"/>
            <a:ext cx="0" cy="33493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9205D2-7CC5-4311-8B57-6DDF7BAF82BB}"/>
                  </a:ext>
                </a:extLst>
              </p:cNvPr>
              <p:cNvSpPr txBox="1"/>
              <p:nvPr/>
            </p:nvSpPr>
            <p:spPr>
              <a:xfrm>
                <a:off x="6560234" y="3064188"/>
                <a:ext cx="3591945" cy="729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Mean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nary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9205D2-7CC5-4311-8B57-6DDF7BAF8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234" y="3064188"/>
                <a:ext cx="3591945" cy="729623"/>
              </a:xfrm>
              <a:prstGeom prst="rect">
                <a:avLst/>
              </a:prstGeom>
              <a:blipFill>
                <a:blip r:embed="rId3"/>
                <a:stretch>
                  <a:fillRect l="-3396" b="-1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D7B2184-B8D0-47C3-8E3B-E8384E0ECD77}"/>
              </a:ext>
            </a:extLst>
          </p:cNvPr>
          <p:cNvSpPr/>
          <p:nvPr/>
        </p:nvSpPr>
        <p:spPr>
          <a:xfrm>
            <a:off x="4037428" y="5430129"/>
            <a:ext cx="1477104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9C3DA-CBC1-4410-8A15-24BBE80B73C2}"/>
                  </a:ext>
                </a:extLst>
              </p:cNvPr>
              <p:cNvSpPr txBox="1"/>
              <p:nvPr/>
            </p:nvSpPr>
            <p:spPr>
              <a:xfrm>
                <a:off x="7305822" y="3928748"/>
                <a:ext cx="3591945" cy="92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I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I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I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=4.2857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9C3DA-CBC1-4410-8A15-24BBE80B7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822" y="3928748"/>
                <a:ext cx="3591945" cy="922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38D01F9-2FFD-4C7C-85B5-19BA6FB53566}"/>
              </a:ext>
            </a:extLst>
          </p:cNvPr>
          <p:cNvSpPr txBox="1"/>
          <p:nvPr/>
        </p:nvSpPr>
        <p:spPr>
          <a:xfrm>
            <a:off x="5910774" y="4942827"/>
            <a:ext cx="6046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Median= Middle value of data arranged in increasing 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635E8-44DA-41BA-B722-789B40808537}"/>
              </a:ext>
            </a:extLst>
          </p:cNvPr>
          <p:cNvSpPr txBox="1"/>
          <p:nvPr/>
        </p:nvSpPr>
        <p:spPr>
          <a:xfrm>
            <a:off x="5910774" y="5915353"/>
            <a:ext cx="604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Median = 4</a:t>
            </a:r>
          </a:p>
        </p:txBody>
      </p:sp>
    </p:spTree>
    <p:extLst>
      <p:ext uri="{BB962C8B-B14F-4D97-AF65-F5344CB8AC3E}">
        <p14:creationId xmlns:p14="http://schemas.microsoft.com/office/powerpoint/2010/main" val="143505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47B2-1F7A-421E-BE5C-F9FF2C9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3859F-579D-481D-8542-9C81A5C63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39.428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=2.373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3859F-579D-481D-8542-9C81A5C63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26F2500-0D36-4123-BA9F-A27CD8958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559988"/>
                  </p:ext>
                </p:extLst>
              </p:nvPr>
            </p:nvGraphicFramePr>
            <p:xfrm>
              <a:off x="7272996" y="1386986"/>
              <a:ext cx="3618524" cy="4506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9262">
                      <a:extLst>
                        <a:ext uri="{9D8B030D-6E8A-4147-A177-3AD203B41FA5}">
                          <a16:colId xmlns:a16="http://schemas.microsoft.com/office/drawing/2014/main" val="98774451"/>
                        </a:ext>
                      </a:extLst>
                    </a:gridCol>
                    <a:gridCol w="1809262">
                      <a:extLst>
                        <a:ext uri="{9D8B030D-6E8A-4147-A177-3AD203B41FA5}">
                          <a16:colId xmlns:a16="http://schemas.microsoft.com/office/drawing/2014/main" val="28994543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b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  <m:r>
                                          <a:rPr lang="en-IN" sz="2000" b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IN" sz="2000" b="1" smtClean="0">
                                            <a:latin typeface="Cambria Math" panose="02040503050406030204" pitchFamily="18" charset="0"/>
                                          </a:rPr>
                                          <m:t>𝟐𝟖𝟓𝟕</m:t>
                                        </m:r>
                                        <m:r>
                                          <a:rPr lang="en-IN" sz="20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000" dirty="0"/>
                        </a:p>
                        <a:p>
                          <a:endParaRPr lang="en-IN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8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5.224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157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1.653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525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0.510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918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7.367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5504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0.082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5865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13.796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58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10.796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6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00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IN" sz="200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IN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sz="2000" dirty="0"/>
                            <a:t>= 39.428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061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26F2500-0D36-4123-BA9F-A27CD8958F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559988"/>
                  </p:ext>
                </p:extLst>
              </p:nvPr>
            </p:nvGraphicFramePr>
            <p:xfrm>
              <a:off x="7272996" y="1386986"/>
              <a:ext cx="3618524" cy="4506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9262">
                      <a:extLst>
                        <a:ext uri="{9D8B030D-6E8A-4147-A177-3AD203B41FA5}">
                          <a16:colId xmlns:a16="http://schemas.microsoft.com/office/drawing/2014/main" val="98774451"/>
                        </a:ext>
                      </a:extLst>
                    </a:gridCol>
                    <a:gridCol w="1809262">
                      <a:extLst>
                        <a:ext uri="{9D8B030D-6E8A-4147-A177-3AD203B41FA5}">
                          <a16:colId xmlns:a16="http://schemas.microsoft.com/office/drawing/2014/main" val="2899454309"/>
                        </a:ext>
                      </a:extLst>
                    </a:gridCol>
                  </a:tblGrid>
                  <a:tr h="1023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37" t="-2976" r="-673" b="-382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828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5.224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1574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1.653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5250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0.510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91839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7.367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55043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0.082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58658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13.796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60589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10.796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96807"/>
                      </a:ext>
                    </a:extLst>
                  </a:tr>
                  <a:tr h="709676">
                    <a:tc>
                      <a:txBody>
                        <a:bodyPr/>
                        <a:lstStyle/>
                        <a:p>
                          <a:pPr/>
                          <a:endParaRPr lang="en-I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37" t="-536752" r="-673" b="-60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0615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49FA42-C5D6-4573-806E-DB80F079B6E5}"/>
              </a:ext>
            </a:extLst>
          </p:cNvPr>
          <p:cNvSpPr/>
          <p:nvPr/>
        </p:nvSpPr>
        <p:spPr>
          <a:xfrm>
            <a:off x="7295660" y="2419642"/>
            <a:ext cx="3567724" cy="34597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0C794-450A-48D9-8592-E804FBDDB1B1}"/>
                  </a:ext>
                </a:extLst>
              </p:cNvPr>
              <p:cNvSpPr txBox="1"/>
              <p:nvPr/>
            </p:nvSpPr>
            <p:spPr>
              <a:xfrm>
                <a:off x="-551152" y="4239461"/>
                <a:ext cx="6098344" cy="795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0C794-450A-48D9-8592-E804FBDD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1152" y="4239461"/>
                <a:ext cx="6098344" cy="795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BE88AF-9085-4B13-A00B-8D8DECF26716}"/>
                  </a:ext>
                </a:extLst>
              </p:cNvPr>
              <p:cNvSpPr txBox="1"/>
              <p:nvPr/>
            </p:nvSpPr>
            <p:spPr>
              <a:xfrm>
                <a:off x="-1049550" y="5184517"/>
                <a:ext cx="6466114" cy="795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cap="non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400" i="1" cap="non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cap="non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4.2857−4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2.373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BE88AF-9085-4B13-A00B-8D8DECF26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9550" y="5184517"/>
                <a:ext cx="6466114" cy="7957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E2817-8FAD-4B5B-8331-1373A70D8E6E}"/>
                  </a:ext>
                </a:extLst>
              </p:cNvPr>
              <p:cNvSpPr txBox="1"/>
              <p:nvPr/>
            </p:nvSpPr>
            <p:spPr>
              <a:xfrm>
                <a:off x="-1537622" y="6176963"/>
                <a:ext cx="64661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cap="non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400" i="1" cap="non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.361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E2817-8FAD-4B5B-8331-1373A70D8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7622" y="6176963"/>
                <a:ext cx="646611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18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7FDB-FBA7-4E3E-9560-D7C274EE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148A5FD1-0E49-40B1-9D08-8FC05D57A3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606222"/>
                  </p:ext>
                </p:extLst>
              </p:nvPr>
            </p:nvGraphicFramePr>
            <p:xfrm>
              <a:off x="1135590" y="2039154"/>
              <a:ext cx="9920819" cy="40900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92020">
                      <a:extLst>
                        <a:ext uri="{9D8B030D-6E8A-4147-A177-3AD203B41FA5}">
                          <a16:colId xmlns:a16="http://schemas.microsoft.com/office/drawing/2014/main" val="1903348152"/>
                        </a:ext>
                      </a:extLst>
                    </a:gridCol>
                    <a:gridCol w="3307897">
                      <a:extLst>
                        <a:ext uri="{9D8B030D-6E8A-4147-A177-3AD203B41FA5}">
                          <a16:colId xmlns:a16="http://schemas.microsoft.com/office/drawing/2014/main" val="3119341472"/>
                        </a:ext>
                      </a:extLst>
                    </a:gridCol>
                    <a:gridCol w="3620902">
                      <a:extLst>
                        <a:ext uri="{9D8B030D-6E8A-4147-A177-3AD203B41FA5}">
                          <a16:colId xmlns:a16="http://schemas.microsoft.com/office/drawing/2014/main" val="559929079"/>
                        </a:ext>
                      </a:extLst>
                    </a:gridCol>
                  </a:tblGrid>
                  <a:tr h="1177494">
                    <a:tc>
                      <a:txBody>
                        <a:bodyPr/>
                        <a:lstStyle/>
                        <a:p>
                          <a:pPr algn="l"/>
                          <a:endParaRPr lang="en-IN" sz="3300"/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3300" dirty="0"/>
                            <a:t>Raw Data</a:t>
                          </a:r>
                        </a:p>
                      </a:txBody>
                      <a:tcPr marL="126950" marR="126950" marT="63475" marB="63475" anchor="ctr">
                        <a:lnL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3300"/>
                            <a:t>Frequency Distribution</a:t>
                          </a:r>
                        </a:p>
                      </a:txBody>
                      <a:tcPr marL="126950" marR="126950" marT="63475" marB="63475" anchor="ctr">
                        <a:lnL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166952"/>
                      </a:ext>
                    </a:extLst>
                  </a:tr>
                  <a:tr h="12321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algn="l"/>
                          <a:r>
                            <a:rPr lang="en-IN" sz="3300"/>
                            <a:t>Raw Moments</a:t>
                          </a:r>
                        </a:p>
                        <a:p>
                          <a:pPr algn="l"/>
                          <a:r>
                            <a:rPr lang="en-IN" sz="3300"/>
                            <a:t>(About zero)</a:t>
                          </a:r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33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3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3300" i="1" cap="none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IN" sz="3300" b="0" i="1" cap="none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IN" sz="3300" i="1" cap="non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33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IN" sz="3300" i="1" cap="none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IN" sz="3300" i="1" cap="none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300" b="0" i="1" cap="none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IN" sz="3300" b="0" i="1" cap="none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IN" sz="33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3300"/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33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3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3300" i="1" cap="none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IN" sz="3300" b="0" i="1" cap="none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IN" sz="3300" i="1" cap="non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33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IN" sz="3300" i="1" cap="none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IN" sz="3300" b="0" i="1" cap="none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sSup>
                                          <m:sSupPr>
                                            <m:ctrlPr>
                                              <a:rPr lang="en-IN" sz="3300" i="1" cap="none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300" b="0" i="1" cap="none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IN" sz="3300" b="0" i="1" cap="none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IN" sz="3300" i="1" cap="none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IN" sz="3300" i="1" cap="none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IN" sz="3300" dirty="0"/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7465545"/>
                      </a:ext>
                    </a:extLst>
                  </a:tr>
                  <a:tr h="168041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algn="l"/>
                          <a:r>
                            <a:rPr lang="en-IN" sz="3300"/>
                            <a:t>Central Moments</a:t>
                          </a:r>
                        </a:p>
                        <a:p>
                          <a:pPr algn="l"/>
                          <a:r>
                            <a:rPr lang="en-IN" sz="3300"/>
                            <a:t>(About mean)</a:t>
                          </a:r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33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3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3300" i="1" cap="none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IN" sz="3300" i="1" cap="non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33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IN" sz="3300" i="1" cap="none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IN" sz="3300" i="1" cap="none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IN" sz="3300" i="1" cap="none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sz="3300" i="1" cap="none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  <m:r>
                                                  <a:rPr lang="en-IN" sz="3300" i="1" cap="none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IN" sz="3300" i="1" cap="none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IN" sz="3300" i="1" cap="none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IN" sz="3300" b="0" i="1" cap="none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IN" sz="33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3300"/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33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3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3300" i="1" cap="none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IN" sz="3300" i="1" cap="non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33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IN" sz="3300" i="1" cap="none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IN" sz="3300" i="1" cap="none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300" b="0" i="1" cap="none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IN" sz="3300" i="1" cap="none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sz="3300" i="1" cap="none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  <m:r>
                                                  <a:rPr lang="en-IN" sz="3300" i="1" cap="none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IN" sz="3300" i="1" cap="none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IN" sz="3300" i="1" cap="none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IN" sz="3300" b="0" i="1" cap="none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IN" sz="3300" i="1" cap="none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IN" sz="3300" b="0" i="1" cap="none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IN" sz="3300" dirty="0"/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85859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148A5FD1-0E49-40B1-9D08-8FC05D57A3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606222"/>
                  </p:ext>
                </p:extLst>
              </p:nvPr>
            </p:nvGraphicFramePr>
            <p:xfrm>
              <a:off x="1135590" y="2039154"/>
              <a:ext cx="9920819" cy="40900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92020">
                      <a:extLst>
                        <a:ext uri="{9D8B030D-6E8A-4147-A177-3AD203B41FA5}">
                          <a16:colId xmlns:a16="http://schemas.microsoft.com/office/drawing/2014/main" val="1903348152"/>
                        </a:ext>
                      </a:extLst>
                    </a:gridCol>
                    <a:gridCol w="3307897">
                      <a:extLst>
                        <a:ext uri="{9D8B030D-6E8A-4147-A177-3AD203B41FA5}">
                          <a16:colId xmlns:a16="http://schemas.microsoft.com/office/drawing/2014/main" val="3119341472"/>
                        </a:ext>
                      </a:extLst>
                    </a:gridCol>
                    <a:gridCol w="3620902">
                      <a:extLst>
                        <a:ext uri="{9D8B030D-6E8A-4147-A177-3AD203B41FA5}">
                          <a16:colId xmlns:a16="http://schemas.microsoft.com/office/drawing/2014/main" val="559929079"/>
                        </a:ext>
                      </a:extLst>
                    </a:gridCol>
                  </a:tblGrid>
                  <a:tr h="1177494">
                    <a:tc>
                      <a:txBody>
                        <a:bodyPr/>
                        <a:lstStyle/>
                        <a:p>
                          <a:pPr algn="l"/>
                          <a:endParaRPr lang="en-IN" sz="3300"/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3300" dirty="0"/>
                            <a:t>Raw Data</a:t>
                          </a:r>
                        </a:p>
                      </a:txBody>
                      <a:tcPr marL="126950" marR="126950" marT="63475" marB="63475" anchor="ctr">
                        <a:lnL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3300"/>
                            <a:t>Frequency Distribution</a:t>
                          </a:r>
                        </a:p>
                      </a:txBody>
                      <a:tcPr marL="126950" marR="126950" marT="63475" marB="63475" anchor="ctr">
                        <a:lnL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166952"/>
                      </a:ext>
                    </a:extLst>
                  </a:tr>
                  <a:tr h="12321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algn="l"/>
                          <a:r>
                            <a:rPr lang="en-IN" sz="3300"/>
                            <a:t>Raw Moments</a:t>
                          </a:r>
                        </a:p>
                        <a:p>
                          <a:pPr algn="l"/>
                          <a:r>
                            <a:rPr lang="en-IN" sz="3300"/>
                            <a:t>(About zero)</a:t>
                          </a:r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608" t="-98522" r="-109761" b="-149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ap="flat" cmpd="sng" algn="ctr">
                          <a:solidFill>
                            <a:srgbClr val="67748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4242" t="-98522" r="-337" b="-149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465545"/>
                      </a:ext>
                    </a:extLst>
                  </a:tr>
                  <a:tr h="168041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algn="l"/>
                          <a:r>
                            <a:rPr lang="en-IN" sz="3300"/>
                            <a:t>Central Moments</a:t>
                          </a:r>
                        </a:p>
                        <a:p>
                          <a:pPr algn="l"/>
                          <a:r>
                            <a:rPr lang="en-IN" sz="3300"/>
                            <a:t>(About mean)</a:t>
                          </a:r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608" t="-146014" r="-109761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6950" marR="126950" marT="63475" marB="63475" anchor="ctr">
                        <a:lnL w="12700" cmpd="sng">
                          <a:solidFill>
                            <a:srgbClr val="677480"/>
                          </a:solidFill>
                        </a:lnL>
                        <a:lnR w="12700" cmpd="sng">
                          <a:solidFill>
                            <a:srgbClr val="677480"/>
                          </a:solidFill>
                        </a:lnR>
                        <a:lnT w="12700" cmpd="sng">
                          <a:solidFill>
                            <a:srgbClr val="677480"/>
                          </a:solidFill>
                        </a:lnT>
                        <a:lnB w="12700" cmpd="sng">
                          <a:solidFill>
                            <a:srgbClr val="67748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4242" t="-146014" r="-337" b="-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5859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040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026E-5F68-49D3-A35E-A7262280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5953B-1CE1-4D5C-A86B-C8AE4791C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Find first four moments about origin and mean of the data given below.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sz="2400" dirty="0"/>
                  <a:t>Moments about origin- Raw Moments   </a:t>
                </a:r>
                <a:r>
                  <a:rPr lang="en-IN" sz="2400" dirty="0" err="1"/>
                  <a:t>Moments</a:t>
                </a:r>
                <a:r>
                  <a:rPr lang="en-IN" sz="2400" dirty="0"/>
                  <a:t> about Mean- Central Moments</a:t>
                </a:r>
              </a:p>
              <a:p>
                <a:endParaRPr lang="en-IN" dirty="0"/>
              </a:p>
              <a:p>
                <a:r>
                  <a:rPr lang="en-IN" dirty="0"/>
                  <a:t>Formula-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cap="none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i="1" cap="none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sz="2800" b="0" i="1" cap="none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8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800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IN" sz="280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sz="2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800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nary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5953B-1CE1-4D5C-A86B-C8AE4791C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657B63-9014-4B20-8F92-343BE14F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80465"/>
              </p:ext>
            </p:extLst>
          </p:nvPr>
        </p:nvGraphicFramePr>
        <p:xfrm>
          <a:off x="1202006" y="3058160"/>
          <a:ext cx="8128001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590085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853861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777275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904992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703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09264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5796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435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B821B0-F940-4364-A951-8F577E1FEFE5}"/>
                  </a:ext>
                </a:extLst>
              </p:cNvPr>
              <p:cNvSpPr txBox="1"/>
              <p:nvPr/>
            </p:nvSpPr>
            <p:spPr>
              <a:xfrm>
                <a:off x="5713828" y="5166812"/>
                <a:ext cx="6098344" cy="897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B821B0-F940-4364-A951-8F577E1F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28" y="5166812"/>
                <a:ext cx="6098344" cy="897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B6DA3F-4192-4A39-8F97-1E7BC4AE30A7}"/>
              </a:ext>
            </a:extLst>
          </p:cNvPr>
          <p:cNvCxnSpPr/>
          <p:nvPr/>
        </p:nvCxnSpPr>
        <p:spPr>
          <a:xfrm>
            <a:off x="5978769" y="4304336"/>
            <a:ext cx="0" cy="196947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636A-051E-4B0C-9833-B9EE6A09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Moments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59DAB-EEB5-41D8-A7E0-3DC1B891A6A5}"/>
                  </a:ext>
                </a:extLst>
              </p:cNvPr>
              <p:cNvSpPr txBox="1"/>
              <p:nvPr/>
            </p:nvSpPr>
            <p:spPr>
              <a:xfrm>
                <a:off x="1147689" y="2345678"/>
                <a:ext cx="1410286" cy="6961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i="1" cap="none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800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1800" b="0" i="1" cap="none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b="0" i="1" cap="none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sz="1800" i="1" cap="non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18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59DAB-EEB5-41D8-A7E0-3DC1B891A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2345678"/>
                <a:ext cx="1410286" cy="6961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433E4-2A98-4553-87F8-32F8033320A4}"/>
                  </a:ext>
                </a:extLst>
              </p:cNvPr>
              <p:cNvSpPr txBox="1"/>
              <p:nvPr/>
            </p:nvSpPr>
            <p:spPr>
              <a:xfrm>
                <a:off x="1147689" y="4197134"/>
                <a:ext cx="1410286" cy="721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i="1" cap="none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800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18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sz="1800" b="0" i="1" cap="none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sz="1800" i="1" cap="non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18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433E4-2A98-4553-87F8-32F80333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4197134"/>
                <a:ext cx="1410286" cy="721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009F11-C182-4358-BC5A-C3A7884DE7DB}"/>
                  </a:ext>
                </a:extLst>
              </p:cNvPr>
              <p:cNvSpPr txBox="1"/>
              <p:nvPr/>
            </p:nvSpPr>
            <p:spPr>
              <a:xfrm>
                <a:off x="1147689" y="3237672"/>
                <a:ext cx="1410286" cy="6961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i="1" cap="none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800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18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1800" b="0" i="1" cap="none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sz="1800" i="1" cap="non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18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009F11-C182-4358-BC5A-C3A7884D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3237672"/>
                <a:ext cx="1410286" cy="6961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7D5FF4-46FC-4839-83F3-ECA4F8485EBA}"/>
                  </a:ext>
                </a:extLst>
              </p:cNvPr>
              <p:cNvSpPr txBox="1"/>
              <p:nvPr/>
            </p:nvSpPr>
            <p:spPr>
              <a:xfrm>
                <a:off x="1147689" y="5089128"/>
                <a:ext cx="1410286" cy="721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i="1" cap="none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800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1800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N" sz="1800" b="0" i="1" cap="none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sz="1800" i="1" cap="non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1800" b="0" i="1" cap="non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1800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7D5FF4-46FC-4839-83F3-ECA4F8485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5089128"/>
                <a:ext cx="1410286" cy="721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8D6E957-83E9-455C-B66C-18AF8C5340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819348"/>
                  </p:ext>
                </p:extLst>
              </p:nvPr>
            </p:nvGraphicFramePr>
            <p:xfrm>
              <a:off x="3094892" y="1731235"/>
              <a:ext cx="8581296" cy="440517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430216">
                      <a:extLst>
                        <a:ext uri="{9D8B030D-6E8A-4147-A177-3AD203B41FA5}">
                          <a16:colId xmlns:a16="http://schemas.microsoft.com/office/drawing/2014/main" val="2915745203"/>
                        </a:ext>
                      </a:extLst>
                    </a:gridCol>
                    <a:gridCol w="1430216">
                      <a:extLst>
                        <a:ext uri="{9D8B030D-6E8A-4147-A177-3AD203B41FA5}">
                          <a16:colId xmlns:a16="http://schemas.microsoft.com/office/drawing/2014/main" val="2210986490"/>
                        </a:ext>
                      </a:extLst>
                    </a:gridCol>
                    <a:gridCol w="1430216">
                      <a:extLst>
                        <a:ext uri="{9D8B030D-6E8A-4147-A177-3AD203B41FA5}">
                          <a16:colId xmlns:a16="http://schemas.microsoft.com/office/drawing/2014/main" val="3055617781"/>
                        </a:ext>
                      </a:extLst>
                    </a:gridCol>
                    <a:gridCol w="1430216">
                      <a:extLst>
                        <a:ext uri="{9D8B030D-6E8A-4147-A177-3AD203B41FA5}">
                          <a16:colId xmlns:a16="http://schemas.microsoft.com/office/drawing/2014/main" val="4006701043"/>
                        </a:ext>
                      </a:extLst>
                    </a:gridCol>
                    <a:gridCol w="1430216">
                      <a:extLst>
                        <a:ext uri="{9D8B030D-6E8A-4147-A177-3AD203B41FA5}">
                          <a16:colId xmlns:a16="http://schemas.microsoft.com/office/drawing/2014/main" val="2015836948"/>
                        </a:ext>
                      </a:extLst>
                    </a:gridCol>
                    <a:gridCol w="1430216">
                      <a:extLst>
                        <a:ext uri="{9D8B030D-6E8A-4147-A177-3AD203B41FA5}">
                          <a16:colId xmlns:a16="http://schemas.microsoft.com/office/drawing/2014/main" val="1861143477"/>
                        </a:ext>
                      </a:extLst>
                    </a:gridCol>
                  </a:tblGrid>
                  <a:tr h="5061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IN" sz="18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IN" sz="18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IN" sz="18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IN" sz="18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29621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1728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20736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325602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10976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153664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6185827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24576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393216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23274523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3240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58320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1049760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6489259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2800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56000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1120000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74061396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21296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468512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54808362"/>
                      </a:ext>
                    </a:extLst>
                  </a:tr>
                  <a:tr h="862101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i="1" cap="non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sz="180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=528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sz="180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9472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sz="180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172896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sz="180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3205888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0269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8D6E957-83E9-455C-B66C-18AF8C5340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819348"/>
                  </p:ext>
                </p:extLst>
              </p:nvPr>
            </p:nvGraphicFramePr>
            <p:xfrm>
              <a:off x="3094892" y="1731235"/>
              <a:ext cx="8581296" cy="440517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430216">
                      <a:extLst>
                        <a:ext uri="{9D8B030D-6E8A-4147-A177-3AD203B41FA5}">
                          <a16:colId xmlns:a16="http://schemas.microsoft.com/office/drawing/2014/main" val="2915745203"/>
                        </a:ext>
                      </a:extLst>
                    </a:gridCol>
                    <a:gridCol w="1430216">
                      <a:extLst>
                        <a:ext uri="{9D8B030D-6E8A-4147-A177-3AD203B41FA5}">
                          <a16:colId xmlns:a16="http://schemas.microsoft.com/office/drawing/2014/main" val="2210986490"/>
                        </a:ext>
                      </a:extLst>
                    </a:gridCol>
                    <a:gridCol w="1430216">
                      <a:extLst>
                        <a:ext uri="{9D8B030D-6E8A-4147-A177-3AD203B41FA5}">
                          <a16:colId xmlns:a16="http://schemas.microsoft.com/office/drawing/2014/main" val="3055617781"/>
                        </a:ext>
                      </a:extLst>
                    </a:gridCol>
                    <a:gridCol w="1430216">
                      <a:extLst>
                        <a:ext uri="{9D8B030D-6E8A-4147-A177-3AD203B41FA5}">
                          <a16:colId xmlns:a16="http://schemas.microsoft.com/office/drawing/2014/main" val="4006701043"/>
                        </a:ext>
                      </a:extLst>
                    </a:gridCol>
                    <a:gridCol w="1430216">
                      <a:extLst>
                        <a:ext uri="{9D8B030D-6E8A-4147-A177-3AD203B41FA5}">
                          <a16:colId xmlns:a16="http://schemas.microsoft.com/office/drawing/2014/main" val="2015836948"/>
                        </a:ext>
                      </a:extLst>
                    </a:gridCol>
                    <a:gridCol w="1430216">
                      <a:extLst>
                        <a:ext uri="{9D8B030D-6E8A-4147-A177-3AD203B41FA5}">
                          <a16:colId xmlns:a16="http://schemas.microsoft.com/office/drawing/2014/main" val="1861143477"/>
                        </a:ext>
                      </a:extLst>
                    </a:gridCol>
                  </a:tblGrid>
                  <a:tr h="506154"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IN" sz="18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IN" sz="18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IN" sz="18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IN" sz="18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29621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1728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20736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325602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10976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153664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6185827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24576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393216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23274523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3240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58320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1049760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6489259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2800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56000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1120000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74061396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21296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468512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54808362"/>
                      </a:ext>
                    </a:extLst>
                  </a:tr>
                  <a:tr h="862101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 xmlns:a14="http://schemas.microsoft.com/office/drawing/2010/main"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i="1" cap="non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 xmlns:a14="http://schemas.microsoft.com/office/drawing/2010/main"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sz="180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=528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 xmlns:a14="http://schemas.microsoft.com/office/drawing/2010/main"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sz="180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9472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sz="180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172896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 xmlns:a14="http://schemas.microsoft.com/office/drawing/2010/main"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sz="180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IN" sz="1800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3205888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0269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259CBB5-BEEF-453B-B490-8A27ABF6F713}"/>
              </a:ext>
            </a:extLst>
          </p:cNvPr>
          <p:cNvSpPr/>
          <p:nvPr/>
        </p:nvSpPr>
        <p:spPr>
          <a:xfrm>
            <a:off x="3108960" y="2317542"/>
            <a:ext cx="1386000" cy="3790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3BAF33-0A3F-4064-A315-A4375B9CE1C4}"/>
              </a:ext>
            </a:extLst>
          </p:cNvPr>
          <p:cNvSpPr/>
          <p:nvPr/>
        </p:nvSpPr>
        <p:spPr>
          <a:xfrm>
            <a:off x="4537164" y="2301766"/>
            <a:ext cx="1386000" cy="3790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ACFB1-C470-4CB7-8557-38291F7EDC49}"/>
              </a:ext>
            </a:extLst>
          </p:cNvPr>
          <p:cNvSpPr/>
          <p:nvPr/>
        </p:nvSpPr>
        <p:spPr>
          <a:xfrm>
            <a:off x="5965368" y="2301766"/>
            <a:ext cx="1386000" cy="3790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15B114-7502-4DAA-B836-4DACF2D3855B}"/>
              </a:ext>
            </a:extLst>
          </p:cNvPr>
          <p:cNvSpPr/>
          <p:nvPr/>
        </p:nvSpPr>
        <p:spPr>
          <a:xfrm>
            <a:off x="7399608" y="2287698"/>
            <a:ext cx="1386000" cy="3790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DCACEF-9103-4773-A477-49BE5CCC674B}"/>
              </a:ext>
            </a:extLst>
          </p:cNvPr>
          <p:cNvSpPr/>
          <p:nvPr/>
        </p:nvSpPr>
        <p:spPr>
          <a:xfrm>
            <a:off x="8844898" y="2287698"/>
            <a:ext cx="1386000" cy="3790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A6261-A766-4269-A42B-76281AE03F26}"/>
              </a:ext>
            </a:extLst>
          </p:cNvPr>
          <p:cNvSpPr/>
          <p:nvPr/>
        </p:nvSpPr>
        <p:spPr>
          <a:xfrm>
            <a:off x="10276120" y="2301766"/>
            <a:ext cx="1386000" cy="3790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3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11CF-DC81-4B2E-A6DF-752C9E59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228"/>
            <a:ext cx="10515600" cy="1325563"/>
          </a:xfrm>
        </p:spPr>
        <p:txBody>
          <a:bodyPr/>
          <a:lstStyle/>
          <a:p>
            <a:r>
              <a:rPr lang="en-IN" dirty="0"/>
              <a:t>Central Moments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602BA9-6C3C-494A-B711-9F3A8E028E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94201"/>
                  </p:ext>
                </p:extLst>
              </p:nvPr>
            </p:nvGraphicFramePr>
            <p:xfrm>
              <a:off x="466286" y="2137075"/>
              <a:ext cx="11400108" cy="44993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95477">
                      <a:extLst>
                        <a:ext uri="{9D8B030D-6E8A-4147-A177-3AD203B41FA5}">
                          <a16:colId xmlns:a16="http://schemas.microsoft.com/office/drawing/2014/main" val="2915745203"/>
                        </a:ext>
                      </a:extLst>
                    </a:gridCol>
                    <a:gridCol w="851710">
                      <a:extLst>
                        <a:ext uri="{9D8B030D-6E8A-4147-A177-3AD203B41FA5}">
                          <a16:colId xmlns:a16="http://schemas.microsoft.com/office/drawing/2014/main" val="2210986490"/>
                        </a:ext>
                      </a:extLst>
                    </a:gridCol>
                    <a:gridCol w="1325994">
                      <a:extLst>
                        <a:ext uri="{9D8B030D-6E8A-4147-A177-3AD203B41FA5}">
                          <a16:colId xmlns:a16="http://schemas.microsoft.com/office/drawing/2014/main" val="2740222215"/>
                        </a:ext>
                      </a:extLst>
                    </a:gridCol>
                    <a:gridCol w="1156716">
                      <a:extLst>
                        <a:ext uri="{9D8B030D-6E8A-4147-A177-3AD203B41FA5}">
                          <a16:colId xmlns:a16="http://schemas.microsoft.com/office/drawing/2014/main" val="1687549807"/>
                        </a:ext>
                      </a:extLst>
                    </a:gridCol>
                    <a:gridCol w="1943010">
                      <a:extLst>
                        <a:ext uri="{9D8B030D-6E8A-4147-A177-3AD203B41FA5}">
                          <a16:colId xmlns:a16="http://schemas.microsoft.com/office/drawing/2014/main" val="3055617781"/>
                        </a:ext>
                      </a:extLst>
                    </a:gridCol>
                    <a:gridCol w="1911497">
                      <a:extLst>
                        <a:ext uri="{9D8B030D-6E8A-4147-A177-3AD203B41FA5}">
                          <a16:colId xmlns:a16="http://schemas.microsoft.com/office/drawing/2014/main" val="4006701043"/>
                        </a:ext>
                      </a:extLst>
                    </a:gridCol>
                    <a:gridCol w="1746099">
                      <a:extLst>
                        <a:ext uri="{9D8B030D-6E8A-4147-A177-3AD203B41FA5}">
                          <a16:colId xmlns:a16="http://schemas.microsoft.com/office/drawing/2014/main" val="2015836948"/>
                        </a:ext>
                      </a:extLst>
                    </a:gridCol>
                    <a:gridCol w="1569605">
                      <a:extLst>
                        <a:ext uri="{9D8B030D-6E8A-4147-A177-3AD203B41FA5}">
                          <a16:colId xmlns:a16="http://schemas.microsoft.com/office/drawing/2014/main" val="1861143477"/>
                        </a:ext>
                      </a:extLst>
                    </a:gridCol>
                  </a:tblGrid>
                  <a:tr h="5061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i="1" dirty="0" err="1"/>
                            <a:t>fx</a:t>
                          </a:r>
                          <a:endParaRPr lang="en-IN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IN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29621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31.36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-175.616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983.4496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325602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-14.4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51.84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-186.624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671.8464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6185827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-9.6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-24.576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39.3216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623274523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6489259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40.32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96.768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232.2432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74061396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170.368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749.6192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54808362"/>
                      </a:ext>
                    </a:extLst>
                  </a:tr>
                  <a:tr h="862101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i="1" cap="non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i="1" cap="non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528</a:t>
                          </a:r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</a:t>
                          </a:r>
                        </a:p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</a:t>
                          </a:r>
                        </a:p>
                        <a:p>
                          <a:r>
                            <a:rPr lang="en-IN" dirty="0"/>
                            <a:t>179.2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𝑓</m:t>
                                    </m:r>
                                    <m:sSup>
                                      <m:sSupPr>
                                        <m:ctrlPr>
                                          <a:rPr lang="en-IN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IN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IN" sz="16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sz="160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IN" sz="16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IN" sz="16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- 119.04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I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</a:t>
                          </a:r>
                        </a:p>
                        <a:p>
                          <a:r>
                            <a:rPr lang="en-IN" dirty="0"/>
                            <a:t>2676.736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0269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602BA9-6C3C-494A-B711-9F3A8E028E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94201"/>
                  </p:ext>
                </p:extLst>
              </p:nvPr>
            </p:nvGraphicFramePr>
            <p:xfrm>
              <a:off x="466286" y="2137075"/>
              <a:ext cx="11400108" cy="449932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95477">
                      <a:extLst>
                        <a:ext uri="{9D8B030D-6E8A-4147-A177-3AD203B41FA5}">
                          <a16:colId xmlns:a16="http://schemas.microsoft.com/office/drawing/2014/main" val="2915745203"/>
                        </a:ext>
                      </a:extLst>
                    </a:gridCol>
                    <a:gridCol w="851710">
                      <a:extLst>
                        <a:ext uri="{9D8B030D-6E8A-4147-A177-3AD203B41FA5}">
                          <a16:colId xmlns:a16="http://schemas.microsoft.com/office/drawing/2014/main" val="2210986490"/>
                        </a:ext>
                      </a:extLst>
                    </a:gridCol>
                    <a:gridCol w="1325994">
                      <a:extLst>
                        <a:ext uri="{9D8B030D-6E8A-4147-A177-3AD203B41FA5}">
                          <a16:colId xmlns:a16="http://schemas.microsoft.com/office/drawing/2014/main" val="2740222215"/>
                        </a:ext>
                      </a:extLst>
                    </a:gridCol>
                    <a:gridCol w="1156716">
                      <a:extLst>
                        <a:ext uri="{9D8B030D-6E8A-4147-A177-3AD203B41FA5}">
                          <a16:colId xmlns:a16="http://schemas.microsoft.com/office/drawing/2014/main" val="1687549807"/>
                        </a:ext>
                      </a:extLst>
                    </a:gridCol>
                    <a:gridCol w="1943010">
                      <a:extLst>
                        <a:ext uri="{9D8B030D-6E8A-4147-A177-3AD203B41FA5}">
                          <a16:colId xmlns:a16="http://schemas.microsoft.com/office/drawing/2014/main" val="3055617781"/>
                        </a:ext>
                      </a:extLst>
                    </a:gridCol>
                    <a:gridCol w="1911497">
                      <a:extLst>
                        <a:ext uri="{9D8B030D-6E8A-4147-A177-3AD203B41FA5}">
                          <a16:colId xmlns:a16="http://schemas.microsoft.com/office/drawing/2014/main" val="4006701043"/>
                        </a:ext>
                      </a:extLst>
                    </a:gridCol>
                    <a:gridCol w="1746099">
                      <a:extLst>
                        <a:ext uri="{9D8B030D-6E8A-4147-A177-3AD203B41FA5}">
                          <a16:colId xmlns:a16="http://schemas.microsoft.com/office/drawing/2014/main" val="2015836948"/>
                        </a:ext>
                      </a:extLst>
                    </a:gridCol>
                    <a:gridCol w="1569605">
                      <a:extLst>
                        <a:ext uri="{9D8B030D-6E8A-4147-A177-3AD203B41FA5}">
                          <a16:colId xmlns:a16="http://schemas.microsoft.com/office/drawing/2014/main" val="1861143477"/>
                        </a:ext>
                      </a:extLst>
                    </a:gridCol>
                  </a:tblGrid>
                  <a:tr h="506154"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i="1" dirty="0" err="1"/>
                            <a:t>fx</a:t>
                          </a:r>
                          <a:endParaRPr lang="en-IN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IN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29621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31.36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-175.616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983.4496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325602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-14.4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51.84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-186.624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671.8464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6185827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-9.6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-24.576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39.3216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623274523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0.256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64892594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16.8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40.32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96.768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232.2432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74061396"/>
                      </a:ext>
                    </a:extLst>
                  </a:tr>
                  <a:tr h="506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170.368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IN" sz="2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749.6192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54808362"/>
                      </a:ext>
                    </a:extLst>
                  </a:tr>
                  <a:tr h="862101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 xmlns:a14="http://schemas.microsoft.com/office/drawing/2010/main"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i="1" cap="non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80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800" i="1" cap="non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N" sz="1800" b="0" i="1" cap="none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528</a:t>
                          </a:r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 xmlns:a14="http://schemas.microsoft.com/office/drawing/2010/main"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 </a:t>
                          </a:r>
                        </a:p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 xmlns:a14="http://schemas.microsoft.com/office/drawing/2010/main"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</a:t>
                          </a:r>
                        </a:p>
                        <a:p>
                          <a:r>
                            <a:rPr lang="en-IN" dirty="0"/>
                            <a:t>179.2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𝑓</m:t>
                                    </m:r>
                                    <m:sSup>
                                      <m:sSupPr>
                                        <m:ctrlPr>
                                          <a:rPr lang="en-IN" sz="16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IN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IN" sz="16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sz="160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IN" sz="16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IN" sz="16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- 119.04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 xmlns:a14="http://schemas.microsoft.com/office/drawing/2010/main"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I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IN" dirty="0"/>
                            <a:t>=</a:t>
                          </a:r>
                        </a:p>
                        <a:p>
                          <a:r>
                            <a:rPr lang="en-IN" dirty="0"/>
                            <a:t>2676.736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026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38EC51-D6DE-4327-8AD7-B8D93DC76779}"/>
                  </a:ext>
                </a:extLst>
              </p:cNvPr>
              <p:cNvSpPr txBox="1"/>
              <p:nvPr/>
            </p:nvSpPr>
            <p:spPr>
              <a:xfrm>
                <a:off x="9709639" y="1003484"/>
                <a:ext cx="2742615" cy="853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l-GR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I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en-US" sz="2400" dirty="0">
                              <a:solidFill>
                                <a:srgbClr val="FF0000"/>
                              </a:solidFill>
                            </a:rPr>
                            <m:t>∑</m:t>
                          </m:r>
                          <m:r>
                            <m:rPr>
                              <m:nor/>
                            </m:rPr>
                            <a:rPr lang="en-IN" altLang="en-US" sz="2400" b="0" i="1" dirty="0" smtClean="0">
                              <a:solidFill>
                                <a:srgbClr val="FF0000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srgbClr val="FF0000"/>
                              </a:solidFill>
                            </a:rPr>
                            <m:t>x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  <m:r>
                        <a:rPr lang="en-IN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=17.6</m:t>
                      </m:r>
                    </m:oMath>
                  </m:oMathPara>
                </a14:m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38EC51-D6DE-4327-8AD7-B8D93DC76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39" y="1003484"/>
                <a:ext cx="2742615" cy="853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720C6E-9F85-461E-A01F-4BB4BFCFE894}"/>
                  </a:ext>
                </a:extLst>
              </p:cNvPr>
              <p:cNvSpPr txBox="1"/>
              <p:nvPr/>
            </p:nvSpPr>
            <p:spPr>
              <a:xfrm>
                <a:off x="838199" y="1196305"/>
                <a:ext cx="2162908" cy="696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720C6E-9F85-461E-A01F-4BB4BFCFE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196305"/>
                <a:ext cx="2162908" cy="696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A1EBCD-6BFD-4400-A3A4-89E70D9B13F2}"/>
                  </a:ext>
                </a:extLst>
              </p:cNvPr>
              <p:cNvSpPr txBox="1"/>
              <p:nvPr/>
            </p:nvSpPr>
            <p:spPr>
              <a:xfrm>
                <a:off x="3001107" y="1182238"/>
                <a:ext cx="2055055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A1EBCD-6BFD-4400-A3A4-89E70D9B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107" y="1182238"/>
                <a:ext cx="2055055" cy="696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54105-EE12-47D2-BF2E-F5E35C88340D}"/>
                  </a:ext>
                </a:extLst>
              </p:cNvPr>
              <p:cNvSpPr txBox="1"/>
              <p:nvPr/>
            </p:nvSpPr>
            <p:spPr>
              <a:xfrm>
                <a:off x="5166945" y="1160515"/>
                <a:ext cx="2162908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54105-EE12-47D2-BF2E-F5E35C883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45" y="1160515"/>
                <a:ext cx="2162908" cy="696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B98205-FA71-4791-B774-BCEFD0413E05}"/>
                  </a:ext>
                </a:extLst>
              </p:cNvPr>
              <p:cNvSpPr txBox="1"/>
              <p:nvPr/>
            </p:nvSpPr>
            <p:spPr>
              <a:xfrm>
                <a:off x="7329853" y="1160963"/>
                <a:ext cx="2055055" cy="696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B98205-FA71-4791-B774-BCEFD041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53" y="1160963"/>
                <a:ext cx="2055055" cy="696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A3B7D2B-1CDD-4175-BE72-B3D271EBE2C7}"/>
              </a:ext>
            </a:extLst>
          </p:cNvPr>
          <p:cNvSpPr/>
          <p:nvPr/>
        </p:nvSpPr>
        <p:spPr>
          <a:xfrm>
            <a:off x="492367" y="2694122"/>
            <a:ext cx="846000" cy="3900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67C4E-014D-4A26-9C18-82FC5EC374F7}"/>
              </a:ext>
            </a:extLst>
          </p:cNvPr>
          <p:cNvSpPr/>
          <p:nvPr/>
        </p:nvSpPr>
        <p:spPr>
          <a:xfrm>
            <a:off x="1372036" y="2680054"/>
            <a:ext cx="828000" cy="3928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D1FBE0-4F91-404A-A4D0-0C9166C8E996}"/>
              </a:ext>
            </a:extLst>
          </p:cNvPr>
          <p:cNvSpPr/>
          <p:nvPr/>
        </p:nvSpPr>
        <p:spPr>
          <a:xfrm>
            <a:off x="2230049" y="2651918"/>
            <a:ext cx="1258738" cy="3942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DEB236-A8EC-4C13-B1D8-9BB9EA988DEF}"/>
              </a:ext>
            </a:extLst>
          </p:cNvPr>
          <p:cNvSpPr/>
          <p:nvPr/>
        </p:nvSpPr>
        <p:spPr>
          <a:xfrm>
            <a:off x="10924250" y="1215263"/>
            <a:ext cx="1089558" cy="430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4E60BD-A553-4341-9A7D-1158B3AFCD9F}"/>
              </a:ext>
            </a:extLst>
          </p:cNvPr>
          <p:cNvSpPr/>
          <p:nvPr/>
        </p:nvSpPr>
        <p:spPr>
          <a:xfrm>
            <a:off x="3553263" y="2673020"/>
            <a:ext cx="1116000" cy="392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7B18FC-CD3E-496C-855C-FB412AEE155A}"/>
              </a:ext>
            </a:extLst>
          </p:cNvPr>
          <p:cNvSpPr/>
          <p:nvPr/>
        </p:nvSpPr>
        <p:spPr>
          <a:xfrm>
            <a:off x="4733738" y="2651918"/>
            <a:ext cx="1864010" cy="392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5FD36E-18B3-4564-879B-D48ADC088F68}"/>
              </a:ext>
            </a:extLst>
          </p:cNvPr>
          <p:cNvSpPr/>
          <p:nvPr/>
        </p:nvSpPr>
        <p:spPr>
          <a:xfrm>
            <a:off x="6668006" y="2668959"/>
            <a:ext cx="1864010" cy="392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D31FDE-600A-4279-8F99-0D52F47C393F}"/>
              </a:ext>
            </a:extLst>
          </p:cNvPr>
          <p:cNvSpPr/>
          <p:nvPr/>
        </p:nvSpPr>
        <p:spPr>
          <a:xfrm>
            <a:off x="8574804" y="2651918"/>
            <a:ext cx="1674000" cy="392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4C1C3B-2969-4CD1-BFAE-58ED7BBE0958}"/>
              </a:ext>
            </a:extLst>
          </p:cNvPr>
          <p:cNvSpPr/>
          <p:nvPr/>
        </p:nvSpPr>
        <p:spPr>
          <a:xfrm>
            <a:off x="10311616" y="2662469"/>
            <a:ext cx="1530000" cy="392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6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  <p:bldP spid="1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7AC4-CA79-4B5E-946B-EE2706D1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B8C4-C907-4564-AD21-BA9230CCF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r>
              <a:rPr lang="en-IN" dirty="0"/>
              <a:t>Calculate first four raw moments and central moments.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AAF48-D691-458C-AEE2-4C6D6587B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50311"/>
              </p:ext>
            </p:extLst>
          </p:nvPr>
        </p:nvGraphicFramePr>
        <p:xfrm>
          <a:off x="1336431" y="2514600"/>
          <a:ext cx="486898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7957">
                  <a:extLst>
                    <a:ext uri="{9D8B030D-6E8A-4147-A177-3AD203B41FA5}">
                      <a16:colId xmlns:a16="http://schemas.microsoft.com/office/drawing/2014/main" val="2629928731"/>
                    </a:ext>
                  </a:extLst>
                </a:gridCol>
                <a:gridCol w="787790">
                  <a:extLst>
                    <a:ext uri="{9D8B030D-6E8A-4147-A177-3AD203B41FA5}">
                      <a16:colId xmlns:a16="http://schemas.microsoft.com/office/drawing/2014/main" val="2945740352"/>
                    </a:ext>
                  </a:extLst>
                </a:gridCol>
                <a:gridCol w="895644">
                  <a:extLst>
                    <a:ext uri="{9D8B030D-6E8A-4147-A177-3AD203B41FA5}">
                      <a16:colId xmlns:a16="http://schemas.microsoft.com/office/drawing/2014/main" val="1832522928"/>
                    </a:ext>
                  </a:extLst>
                </a:gridCol>
                <a:gridCol w="973797">
                  <a:extLst>
                    <a:ext uri="{9D8B030D-6E8A-4147-A177-3AD203B41FA5}">
                      <a16:colId xmlns:a16="http://schemas.microsoft.com/office/drawing/2014/main" val="2297634421"/>
                    </a:ext>
                  </a:extLst>
                </a:gridCol>
                <a:gridCol w="973797">
                  <a:extLst>
                    <a:ext uri="{9D8B030D-6E8A-4147-A177-3AD203B41FA5}">
                      <a16:colId xmlns:a16="http://schemas.microsoft.com/office/drawing/2014/main" val="305825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5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73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73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03-E205-45AD-9825-77422A05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263EBC-9BE3-44EA-8C82-FC8956285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0537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9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32EAFE-8F2C-4226-A6F6-317BE4D80E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632EAFE-8F2C-4226-A6F6-317BE4D80E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8632EAFE-8F2C-4226-A6F6-317BE4D80E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8632EAFE-8F2C-4226-A6F6-317BE4D80E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1DEE57-0A82-42A3-8601-1F070D02A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771DEE57-0A82-42A3-8601-1F070D02A5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771DEE57-0A82-42A3-8601-1F070D02A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771DEE57-0A82-42A3-8601-1F070D02A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6D9BAF-5FE9-47AB-9BAD-EABF87820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BA6D9BAF-5FE9-47AB-9BAD-EABF87820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BA6D9BAF-5FE9-47AB-9BAD-EABF87820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BA6D9BAF-5FE9-47AB-9BAD-EABF87820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FC7D0F-3BC2-4980-A0BF-B23F56DB5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6AFC7D0F-3BC2-4980-A0BF-B23F56DB53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6AFC7D0F-3BC2-4980-A0BF-B23F56DB5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6AFC7D0F-3BC2-4980-A0BF-B23F56DB5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EEFBBF-CC1D-495F-9DBA-AC62DE25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E8EEFBBF-CC1D-495F-9DBA-AC62DE250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E8EEFBBF-CC1D-495F-9DBA-AC62DE25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E8EEFBBF-CC1D-495F-9DBA-AC62DE25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11F99E-2AA1-47D5-AEB6-3EFA45107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5211F99E-2AA1-47D5-AEB6-3EFA451070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5211F99E-2AA1-47D5-AEB6-3EFA45107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5211F99E-2AA1-47D5-AEB6-3EFA45107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1D2469-306F-4461-AD8E-31B10E188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241D2469-306F-4461-AD8E-31B10E1889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241D2469-306F-4461-AD8E-31B10E188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241D2469-306F-4461-AD8E-31B10E188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4A7CF5-4A02-4D67-9ACF-55633089A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EF4A7CF5-4A02-4D67-9ACF-55633089A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EF4A7CF5-4A02-4D67-9ACF-55633089A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EF4A7CF5-4A02-4D67-9ACF-55633089A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6C0016-480E-4687-9F96-A0072E99C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5A6C0016-480E-4687-9F96-A0072E99CF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5A6C0016-480E-4687-9F96-A0072E99C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5A6C0016-480E-4687-9F96-A0072E99C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7543F7-861E-47D3-A251-C0C09B648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B57543F7-861E-47D3-A251-C0C09B648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B57543F7-861E-47D3-A251-C0C09B648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B57543F7-861E-47D3-A251-C0C09B648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202E4-0015-45C8-8C9A-B3478162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Skewness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A4A6910-DB68-4D45-9FCD-5C71845E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0" y="2150036"/>
            <a:ext cx="1038578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7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5E3CC57-AC82-4528-89E6-0584121AF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670376"/>
              </p:ext>
            </p:extLst>
          </p:nvPr>
        </p:nvGraphicFramePr>
        <p:xfrm>
          <a:off x="649515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9D6404-6311-420B-8BFC-4ED62B97C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4522" y="160751"/>
            <a:ext cx="2333625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36BA7-1147-4234-87DE-5AF3B02DD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848" y="160751"/>
            <a:ext cx="2333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0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6FD1E1-3676-4F6F-8781-6171833EEF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638255-4DE7-4722-A5A8-5F9E612F6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00F483-EE48-4898-A2B4-41A90EFF0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7C8556-E215-4856-BCBD-2E3606C9AB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AE17F9-23FF-413B-9A03-87974474400A}"/>
</file>

<file path=customXml/itemProps2.xml><?xml version="1.0" encoding="utf-8"?>
<ds:datastoreItem xmlns:ds="http://schemas.openxmlformats.org/officeDocument/2006/customXml" ds:itemID="{ED7CFF90-6301-4895-B3A0-55C4099F7A9A}"/>
</file>

<file path=customXml/itemProps3.xml><?xml version="1.0" encoding="utf-8"?>
<ds:datastoreItem xmlns:ds="http://schemas.openxmlformats.org/officeDocument/2006/customXml" ds:itemID="{637ED90E-2827-43B0-AE61-BE9CFCD91C16}"/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506</Words>
  <Application>Microsoft Office PowerPoint</Application>
  <PresentationFormat>Widescreen</PresentationFormat>
  <Paragraphs>229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COST</vt:lpstr>
      <vt:lpstr>Revision</vt:lpstr>
      <vt:lpstr>Question</vt:lpstr>
      <vt:lpstr>Raw Moments</vt:lpstr>
      <vt:lpstr>Central Moments</vt:lpstr>
      <vt:lpstr>Question</vt:lpstr>
      <vt:lpstr>Skewness</vt:lpstr>
      <vt:lpstr>Skewness</vt:lpstr>
      <vt:lpstr>PowerPoint Presentation</vt:lpstr>
      <vt:lpstr>Skewness- Formulae</vt:lpstr>
      <vt:lpstr>Question Nov 2018</vt:lpstr>
      <vt:lpstr>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</dc:title>
  <dc:creator>Maitreyi Joglekar</dc:creator>
  <cp:lastModifiedBy>Maitreyi Joglekar</cp:lastModifiedBy>
  <cp:revision>15</cp:revision>
  <dcterms:created xsi:type="dcterms:W3CDTF">2021-01-29T08:02:15Z</dcterms:created>
  <dcterms:modified xsi:type="dcterms:W3CDTF">2021-01-30T07:31:46Z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