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drawing3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70" r:id="rId4"/>
    <p:sldId id="271" r:id="rId5"/>
    <p:sldId id="262" r:id="rId6"/>
    <p:sldId id="272" r:id="rId7"/>
    <p:sldId id="273" r:id="rId8"/>
    <p:sldId id="274" r:id="rId9"/>
    <p:sldId id="275" r:id="rId10"/>
    <p:sldId id="266" r:id="rId11"/>
    <p:sldId id="267" r:id="rId12"/>
    <p:sldId id="268" r:id="rId13"/>
    <p:sldId id="269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00151-C03B-4162-AE2A-F1BA76B9F34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F2073B-2B39-436F-BDCC-9BA6B4BB3A25}">
      <dgm:prSet/>
      <dgm:spPr/>
      <dgm:t>
        <a:bodyPr/>
        <a:lstStyle/>
        <a:p>
          <a:r>
            <a:rPr lang="en-IN" dirty="0"/>
            <a:t>Moments</a:t>
          </a:r>
          <a:endParaRPr lang="en-US" dirty="0"/>
        </a:p>
      </dgm:t>
    </dgm:pt>
    <dgm:pt modelId="{46B430DC-360A-4350-8950-DD9424608283}" type="parTrans" cxnId="{B2B153BD-2545-4FEF-883E-FD4A1469F2CA}">
      <dgm:prSet/>
      <dgm:spPr/>
      <dgm:t>
        <a:bodyPr/>
        <a:lstStyle/>
        <a:p>
          <a:endParaRPr lang="en-US"/>
        </a:p>
      </dgm:t>
    </dgm:pt>
    <dgm:pt modelId="{12C72BDE-BC99-49B0-B350-FBF7DEFA7917}" type="sibTrans" cxnId="{B2B153BD-2545-4FEF-883E-FD4A1469F2CA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62E2730A-1D08-4F0B-83B9-45F3A7B19348}">
      <dgm:prSet/>
      <dgm:spPr/>
      <dgm:t>
        <a:bodyPr/>
        <a:lstStyle/>
        <a:p>
          <a:r>
            <a:rPr lang="en-IN" dirty="0"/>
            <a:t>Skewness</a:t>
          </a:r>
          <a:endParaRPr lang="en-US" dirty="0"/>
        </a:p>
      </dgm:t>
    </dgm:pt>
    <dgm:pt modelId="{A3399EFA-739A-4B38-87C3-F1FD7574BC12}" type="parTrans" cxnId="{963728AC-D2E3-4AE1-ABC9-87481E06AD3E}">
      <dgm:prSet/>
      <dgm:spPr/>
      <dgm:t>
        <a:bodyPr/>
        <a:lstStyle/>
        <a:p>
          <a:endParaRPr lang="en-US"/>
        </a:p>
      </dgm:t>
    </dgm:pt>
    <dgm:pt modelId="{D4C439FA-BDC2-4555-98E7-14E27216AF27}" type="sibTrans" cxnId="{963728AC-D2E3-4AE1-ABC9-87481E06AD3E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6F8B534F-75D2-49F3-9DC5-004B35110C18}">
      <dgm:prSet/>
      <dgm:spPr/>
      <dgm:t>
        <a:bodyPr/>
        <a:lstStyle/>
        <a:p>
          <a:r>
            <a:rPr lang="en-US" dirty="0"/>
            <a:t>Raw Moments</a:t>
          </a:r>
        </a:p>
      </dgm:t>
    </dgm:pt>
    <dgm:pt modelId="{3600C233-E443-4251-8ECE-98CDAFE94062}" type="parTrans" cxnId="{6F7A481E-48A5-46CD-BD50-D4A8F827A042}">
      <dgm:prSet/>
      <dgm:spPr/>
      <dgm:t>
        <a:bodyPr/>
        <a:lstStyle/>
        <a:p>
          <a:endParaRPr lang="en-IN"/>
        </a:p>
      </dgm:t>
    </dgm:pt>
    <dgm:pt modelId="{C69CC703-B950-4339-AD58-1957AF6741CB}" type="sibTrans" cxnId="{6F7A481E-48A5-46CD-BD50-D4A8F827A042}">
      <dgm:prSet/>
      <dgm:spPr/>
      <dgm:t>
        <a:bodyPr/>
        <a:lstStyle/>
        <a:p>
          <a:endParaRPr lang="en-IN"/>
        </a:p>
      </dgm:t>
    </dgm:pt>
    <dgm:pt modelId="{0072781B-829E-427D-A328-FD7744A40C5D}">
      <dgm:prSet/>
      <dgm:spPr/>
      <dgm:t>
        <a:bodyPr/>
        <a:lstStyle/>
        <a:p>
          <a:r>
            <a:rPr lang="en-US" dirty="0"/>
            <a:t>Central Moments</a:t>
          </a:r>
        </a:p>
      </dgm:t>
    </dgm:pt>
    <dgm:pt modelId="{7B552080-0576-4B05-870D-CD0E6183B608}" type="parTrans" cxnId="{9B6B50D6-CE5D-4305-9E7D-E54299A49EA9}">
      <dgm:prSet/>
      <dgm:spPr/>
      <dgm:t>
        <a:bodyPr/>
        <a:lstStyle/>
        <a:p>
          <a:endParaRPr lang="en-IN"/>
        </a:p>
      </dgm:t>
    </dgm:pt>
    <dgm:pt modelId="{C5675D76-3C85-4F37-A9FC-50F8FC32EDEF}" type="sibTrans" cxnId="{9B6B50D6-CE5D-4305-9E7D-E54299A49EA9}">
      <dgm:prSet/>
      <dgm:spPr/>
      <dgm:t>
        <a:bodyPr/>
        <a:lstStyle/>
        <a:p>
          <a:endParaRPr lang="en-IN"/>
        </a:p>
      </dgm:t>
    </dgm:pt>
    <dgm:pt modelId="{DCEE59B3-D07D-4F03-9A4C-CAFD91EDEF54}">
      <dgm:prSet/>
      <dgm:spPr/>
      <dgm:t>
        <a:bodyPr/>
        <a:lstStyle/>
        <a:p>
          <a:r>
            <a:rPr lang="en-US" dirty="0"/>
            <a:t>Positively skewed</a:t>
          </a:r>
        </a:p>
      </dgm:t>
    </dgm:pt>
    <dgm:pt modelId="{9DD76E1E-BD48-44E5-A43F-7BF384858073}" type="parTrans" cxnId="{D95C3D71-E3D1-45CB-9EED-64DF0495647F}">
      <dgm:prSet/>
      <dgm:spPr/>
      <dgm:t>
        <a:bodyPr/>
        <a:lstStyle/>
        <a:p>
          <a:endParaRPr lang="en-IN"/>
        </a:p>
      </dgm:t>
    </dgm:pt>
    <dgm:pt modelId="{B4CD5683-2BF7-48C4-857F-5B1C34EA2A32}" type="sibTrans" cxnId="{D95C3D71-E3D1-45CB-9EED-64DF0495647F}">
      <dgm:prSet/>
      <dgm:spPr/>
      <dgm:t>
        <a:bodyPr/>
        <a:lstStyle/>
        <a:p>
          <a:endParaRPr lang="en-IN"/>
        </a:p>
      </dgm:t>
    </dgm:pt>
    <dgm:pt modelId="{6D9A3E23-7181-4FAA-9CFB-B8C648EE2893}">
      <dgm:prSet/>
      <dgm:spPr/>
      <dgm:t>
        <a:bodyPr/>
        <a:lstStyle/>
        <a:p>
          <a:r>
            <a:rPr lang="en-US" dirty="0"/>
            <a:t>Negatively skewed</a:t>
          </a:r>
        </a:p>
      </dgm:t>
    </dgm:pt>
    <dgm:pt modelId="{D2667B2D-5F9B-4773-A18B-8E849F416FD5}" type="parTrans" cxnId="{6A034597-7B07-4CB2-9C9B-2E1242F91DBB}">
      <dgm:prSet/>
      <dgm:spPr/>
      <dgm:t>
        <a:bodyPr/>
        <a:lstStyle/>
        <a:p>
          <a:endParaRPr lang="en-IN"/>
        </a:p>
      </dgm:t>
    </dgm:pt>
    <dgm:pt modelId="{5D4C1623-6085-4FA4-AA82-20F65639B00E}" type="sibTrans" cxnId="{6A034597-7B07-4CB2-9C9B-2E1242F91DBB}">
      <dgm:prSet/>
      <dgm:spPr/>
      <dgm:t>
        <a:bodyPr/>
        <a:lstStyle/>
        <a:p>
          <a:endParaRPr lang="en-IN"/>
        </a:p>
      </dgm:t>
    </dgm:pt>
    <dgm:pt modelId="{8A0AFB88-40B8-4ECB-A223-F267BD5C93EE}" type="pres">
      <dgm:prSet presAssocID="{8D400151-C03B-4162-AE2A-F1BA76B9F343}" presName="Name0" presStyleCnt="0">
        <dgm:presLayoutVars>
          <dgm:animLvl val="lvl"/>
          <dgm:resizeHandles val="exact"/>
        </dgm:presLayoutVars>
      </dgm:prSet>
      <dgm:spPr/>
    </dgm:pt>
    <dgm:pt modelId="{664FA44E-33A4-42EF-BD09-F64EF5FE3467}" type="pres">
      <dgm:prSet presAssocID="{B3F2073B-2B39-436F-BDCC-9BA6B4BB3A25}" presName="compositeNode" presStyleCnt="0">
        <dgm:presLayoutVars>
          <dgm:bulletEnabled val="1"/>
        </dgm:presLayoutVars>
      </dgm:prSet>
      <dgm:spPr/>
    </dgm:pt>
    <dgm:pt modelId="{70485EB5-28FA-4AED-A5EA-7212AEFCB920}" type="pres">
      <dgm:prSet presAssocID="{B3F2073B-2B39-436F-BDCC-9BA6B4BB3A25}" presName="bgRect" presStyleLbl="bgAccFollowNode1" presStyleIdx="0" presStyleCnt="2"/>
      <dgm:spPr/>
    </dgm:pt>
    <dgm:pt modelId="{D8829F98-C7EB-4A08-B526-C51166A4BF89}" type="pres">
      <dgm:prSet presAssocID="{12C72BDE-BC99-49B0-B350-FBF7DEFA7917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394E3B85-6188-4E78-ABFE-26DAEE14CB29}" type="pres">
      <dgm:prSet presAssocID="{B3F2073B-2B39-436F-BDCC-9BA6B4BB3A25}" presName="bottomLine" presStyleLbl="alignNode1" presStyleIdx="1" presStyleCnt="4">
        <dgm:presLayoutVars/>
      </dgm:prSet>
      <dgm:spPr/>
    </dgm:pt>
    <dgm:pt modelId="{934CCB6A-C7B9-4181-9FEF-4B0C97B9FF01}" type="pres">
      <dgm:prSet presAssocID="{B3F2073B-2B39-436F-BDCC-9BA6B4BB3A25}" presName="nodeText" presStyleLbl="bgAccFollowNode1" presStyleIdx="0" presStyleCnt="2">
        <dgm:presLayoutVars>
          <dgm:bulletEnabled val="1"/>
        </dgm:presLayoutVars>
      </dgm:prSet>
      <dgm:spPr/>
    </dgm:pt>
    <dgm:pt modelId="{1E8F1DCB-967F-434D-99E9-74235A174C5A}" type="pres">
      <dgm:prSet presAssocID="{12C72BDE-BC99-49B0-B350-FBF7DEFA7917}" presName="sibTrans" presStyleCnt="0"/>
      <dgm:spPr/>
    </dgm:pt>
    <dgm:pt modelId="{79F331FF-00F9-4BAC-B77B-042152ABCB08}" type="pres">
      <dgm:prSet presAssocID="{62E2730A-1D08-4F0B-83B9-45F3A7B19348}" presName="compositeNode" presStyleCnt="0">
        <dgm:presLayoutVars>
          <dgm:bulletEnabled val="1"/>
        </dgm:presLayoutVars>
      </dgm:prSet>
      <dgm:spPr/>
    </dgm:pt>
    <dgm:pt modelId="{4E1B199B-FC96-4B0A-A95F-A880947A9430}" type="pres">
      <dgm:prSet presAssocID="{62E2730A-1D08-4F0B-83B9-45F3A7B19348}" presName="bgRect" presStyleLbl="bgAccFollowNode1" presStyleIdx="1" presStyleCnt="2"/>
      <dgm:spPr/>
    </dgm:pt>
    <dgm:pt modelId="{3733BEED-85EC-4FD9-AF6C-7D88B84128D7}" type="pres">
      <dgm:prSet presAssocID="{D4C439FA-BDC2-4555-98E7-14E27216AF27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BC2457C0-0D9F-4AE5-820F-7F9130169031}" type="pres">
      <dgm:prSet presAssocID="{62E2730A-1D08-4F0B-83B9-45F3A7B19348}" presName="bottomLine" presStyleLbl="alignNode1" presStyleIdx="3" presStyleCnt="4">
        <dgm:presLayoutVars/>
      </dgm:prSet>
      <dgm:spPr/>
    </dgm:pt>
    <dgm:pt modelId="{DF65525C-257C-4953-82B3-F34EDF9D54E2}" type="pres">
      <dgm:prSet presAssocID="{62E2730A-1D08-4F0B-83B9-45F3A7B19348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845A5915-303A-413E-A49E-65A6F99ED11A}" type="presOf" srcId="{8D400151-C03B-4162-AE2A-F1BA76B9F343}" destId="{8A0AFB88-40B8-4ECB-A223-F267BD5C93EE}" srcOrd="0" destOrd="0" presId="urn:microsoft.com/office/officeart/2016/7/layout/BasicLinearProcessNumbered"/>
    <dgm:cxn modelId="{6F7A481E-48A5-46CD-BD50-D4A8F827A042}" srcId="{B3F2073B-2B39-436F-BDCC-9BA6B4BB3A25}" destId="{6F8B534F-75D2-49F3-9DC5-004B35110C18}" srcOrd="0" destOrd="0" parTransId="{3600C233-E443-4251-8ECE-98CDAFE94062}" sibTransId="{C69CC703-B950-4339-AD58-1957AF6741CB}"/>
    <dgm:cxn modelId="{FDB10628-7FFB-4D1E-869F-10FB05908235}" type="presOf" srcId="{B3F2073B-2B39-436F-BDCC-9BA6B4BB3A25}" destId="{70485EB5-28FA-4AED-A5EA-7212AEFCB920}" srcOrd="0" destOrd="0" presId="urn:microsoft.com/office/officeart/2016/7/layout/BasicLinearProcessNumbered"/>
    <dgm:cxn modelId="{037A6765-EFD0-45E4-828D-3B1A08A4D701}" type="presOf" srcId="{12C72BDE-BC99-49B0-B350-FBF7DEFA7917}" destId="{D8829F98-C7EB-4A08-B526-C51166A4BF89}" srcOrd="0" destOrd="0" presId="urn:microsoft.com/office/officeart/2016/7/layout/BasicLinearProcessNumbered"/>
    <dgm:cxn modelId="{A05F4966-E376-4EFF-B5A7-99971F92944A}" type="presOf" srcId="{62E2730A-1D08-4F0B-83B9-45F3A7B19348}" destId="{DF65525C-257C-4953-82B3-F34EDF9D54E2}" srcOrd="1" destOrd="0" presId="urn:microsoft.com/office/officeart/2016/7/layout/BasicLinearProcessNumbered"/>
    <dgm:cxn modelId="{9AF1BC67-B44A-4813-A853-378978058B17}" type="presOf" srcId="{6F8B534F-75D2-49F3-9DC5-004B35110C18}" destId="{934CCB6A-C7B9-4181-9FEF-4B0C97B9FF01}" srcOrd="0" destOrd="1" presId="urn:microsoft.com/office/officeart/2016/7/layout/BasicLinearProcessNumbered"/>
    <dgm:cxn modelId="{D95C3D71-E3D1-45CB-9EED-64DF0495647F}" srcId="{62E2730A-1D08-4F0B-83B9-45F3A7B19348}" destId="{DCEE59B3-D07D-4F03-9A4C-CAFD91EDEF54}" srcOrd="0" destOrd="0" parTransId="{9DD76E1E-BD48-44E5-A43F-7BF384858073}" sibTransId="{B4CD5683-2BF7-48C4-857F-5B1C34EA2A32}"/>
    <dgm:cxn modelId="{D093B853-735F-459B-BBC4-117A71E230CE}" type="presOf" srcId="{6D9A3E23-7181-4FAA-9CFB-B8C648EE2893}" destId="{DF65525C-257C-4953-82B3-F34EDF9D54E2}" srcOrd="0" destOrd="2" presId="urn:microsoft.com/office/officeart/2016/7/layout/BasicLinearProcessNumbered"/>
    <dgm:cxn modelId="{6A034597-7B07-4CB2-9C9B-2E1242F91DBB}" srcId="{62E2730A-1D08-4F0B-83B9-45F3A7B19348}" destId="{6D9A3E23-7181-4FAA-9CFB-B8C648EE2893}" srcOrd="1" destOrd="0" parTransId="{D2667B2D-5F9B-4773-A18B-8E849F416FD5}" sibTransId="{5D4C1623-6085-4FA4-AA82-20F65639B00E}"/>
    <dgm:cxn modelId="{106FB3A6-3351-482E-B2E3-7864F766A157}" type="presOf" srcId="{D4C439FA-BDC2-4555-98E7-14E27216AF27}" destId="{3733BEED-85EC-4FD9-AF6C-7D88B84128D7}" srcOrd="0" destOrd="0" presId="urn:microsoft.com/office/officeart/2016/7/layout/BasicLinearProcessNumbered"/>
    <dgm:cxn modelId="{AF3727AA-C2A6-4E6F-AA21-4EB807442787}" type="presOf" srcId="{B3F2073B-2B39-436F-BDCC-9BA6B4BB3A25}" destId="{934CCB6A-C7B9-4181-9FEF-4B0C97B9FF01}" srcOrd="1" destOrd="0" presId="urn:microsoft.com/office/officeart/2016/7/layout/BasicLinearProcessNumbered"/>
    <dgm:cxn modelId="{963728AC-D2E3-4AE1-ABC9-87481E06AD3E}" srcId="{8D400151-C03B-4162-AE2A-F1BA76B9F343}" destId="{62E2730A-1D08-4F0B-83B9-45F3A7B19348}" srcOrd="1" destOrd="0" parTransId="{A3399EFA-739A-4B38-87C3-F1FD7574BC12}" sibTransId="{D4C439FA-BDC2-4555-98E7-14E27216AF27}"/>
    <dgm:cxn modelId="{B2B153BD-2545-4FEF-883E-FD4A1469F2CA}" srcId="{8D400151-C03B-4162-AE2A-F1BA76B9F343}" destId="{B3F2073B-2B39-436F-BDCC-9BA6B4BB3A25}" srcOrd="0" destOrd="0" parTransId="{46B430DC-360A-4350-8950-DD9424608283}" sibTransId="{12C72BDE-BC99-49B0-B350-FBF7DEFA7917}"/>
    <dgm:cxn modelId="{E8369AC3-7AC8-4A4F-B112-91525712C027}" type="presOf" srcId="{DCEE59B3-D07D-4F03-9A4C-CAFD91EDEF54}" destId="{DF65525C-257C-4953-82B3-F34EDF9D54E2}" srcOrd="0" destOrd="1" presId="urn:microsoft.com/office/officeart/2016/7/layout/BasicLinearProcessNumbered"/>
    <dgm:cxn modelId="{9B6B50D6-CE5D-4305-9E7D-E54299A49EA9}" srcId="{B3F2073B-2B39-436F-BDCC-9BA6B4BB3A25}" destId="{0072781B-829E-427D-A328-FD7744A40C5D}" srcOrd="1" destOrd="0" parTransId="{7B552080-0576-4B05-870D-CD0E6183B608}" sibTransId="{C5675D76-3C85-4F37-A9FC-50F8FC32EDEF}"/>
    <dgm:cxn modelId="{DB2AC2D6-242C-4ED8-82B9-B7F31F530F6B}" type="presOf" srcId="{0072781B-829E-427D-A328-FD7744A40C5D}" destId="{934CCB6A-C7B9-4181-9FEF-4B0C97B9FF01}" srcOrd="0" destOrd="2" presId="urn:microsoft.com/office/officeart/2016/7/layout/BasicLinearProcessNumbered"/>
    <dgm:cxn modelId="{44B388ED-F18A-4F09-84D7-8977988A9850}" type="presOf" srcId="{62E2730A-1D08-4F0B-83B9-45F3A7B19348}" destId="{4E1B199B-FC96-4B0A-A95F-A880947A9430}" srcOrd="0" destOrd="0" presId="urn:microsoft.com/office/officeart/2016/7/layout/BasicLinearProcessNumbered"/>
    <dgm:cxn modelId="{7EBD9C31-810D-4ED0-980E-AA441ED89C88}" type="presParOf" srcId="{8A0AFB88-40B8-4ECB-A223-F267BD5C93EE}" destId="{664FA44E-33A4-42EF-BD09-F64EF5FE3467}" srcOrd="0" destOrd="0" presId="urn:microsoft.com/office/officeart/2016/7/layout/BasicLinearProcessNumbered"/>
    <dgm:cxn modelId="{5F962694-C113-4878-8DB9-151B2E34175B}" type="presParOf" srcId="{664FA44E-33A4-42EF-BD09-F64EF5FE3467}" destId="{70485EB5-28FA-4AED-A5EA-7212AEFCB920}" srcOrd="0" destOrd="0" presId="urn:microsoft.com/office/officeart/2016/7/layout/BasicLinearProcessNumbered"/>
    <dgm:cxn modelId="{8E4E2129-C15D-475A-BB9D-97BE95C56509}" type="presParOf" srcId="{664FA44E-33A4-42EF-BD09-F64EF5FE3467}" destId="{D8829F98-C7EB-4A08-B526-C51166A4BF89}" srcOrd="1" destOrd="0" presId="urn:microsoft.com/office/officeart/2016/7/layout/BasicLinearProcessNumbered"/>
    <dgm:cxn modelId="{AA893292-EE4B-43B2-ABCB-3F48A548902D}" type="presParOf" srcId="{664FA44E-33A4-42EF-BD09-F64EF5FE3467}" destId="{394E3B85-6188-4E78-ABFE-26DAEE14CB29}" srcOrd="2" destOrd="0" presId="urn:microsoft.com/office/officeart/2016/7/layout/BasicLinearProcessNumbered"/>
    <dgm:cxn modelId="{961B9175-9750-419D-8442-3AD91715034E}" type="presParOf" srcId="{664FA44E-33A4-42EF-BD09-F64EF5FE3467}" destId="{934CCB6A-C7B9-4181-9FEF-4B0C97B9FF01}" srcOrd="3" destOrd="0" presId="urn:microsoft.com/office/officeart/2016/7/layout/BasicLinearProcessNumbered"/>
    <dgm:cxn modelId="{EDAA06E2-B755-4DEF-A97B-5F75908344F5}" type="presParOf" srcId="{8A0AFB88-40B8-4ECB-A223-F267BD5C93EE}" destId="{1E8F1DCB-967F-434D-99E9-74235A174C5A}" srcOrd="1" destOrd="0" presId="urn:microsoft.com/office/officeart/2016/7/layout/BasicLinearProcessNumbered"/>
    <dgm:cxn modelId="{A173EA5F-C9FB-4276-8B70-5529F6ADE9E7}" type="presParOf" srcId="{8A0AFB88-40B8-4ECB-A223-F267BD5C93EE}" destId="{79F331FF-00F9-4BAC-B77B-042152ABCB08}" srcOrd="2" destOrd="0" presId="urn:microsoft.com/office/officeart/2016/7/layout/BasicLinearProcessNumbered"/>
    <dgm:cxn modelId="{2B7A4298-5354-4733-8CE4-BD378EB146A0}" type="presParOf" srcId="{79F331FF-00F9-4BAC-B77B-042152ABCB08}" destId="{4E1B199B-FC96-4B0A-A95F-A880947A9430}" srcOrd="0" destOrd="0" presId="urn:microsoft.com/office/officeart/2016/7/layout/BasicLinearProcessNumbered"/>
    <dgm:cxn modelId="{19347493-82EC-4C14-A156-AE66F18F9D84}" type="presParOf" srcId="{79F331FF-00F9-4BAC-B77B-042152ABCB08}" destId="{3733BEED-85EC-4FD9-AF6C-7D88B84128D7}" srcOrd="1" destOrd="0" presId="urn:microsoft.com/office/officeart/2016/7/layout/BasicLinearProcessNumbered"/>
    <dgm:cxn modelId="{9D387C7F-D4FB-438D-A3F7-ED51EDF3A597}" type="presParOf" srcId="{79F331FF-00F9-4BAC-B77B-042152ABCB08}" destId="{BC2457C0-0D9F-4AE5-820F-7F9130169031}" srcOrd="2" destOrd="0" presId="urn:microsoft.com/office/officeart/2016/7/layout/BasicLinearProcessNumbered"/>
    <dgm:cxn modelId="{094731CD-9840-4384-9754-C0C5783DB0D8}" type="presParOf" srcId="{79F331FF-00F9-4BAC-B77B-042152ABCB08}" destId="{DF65525C-257C-4953-82B3-F34EDF9D54E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E8DF56-DF0A-4676-8385-9A1FBD68C45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8CE617-30E8-47C6-B2C8-6079189CBE6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Skewness is a degree of asymmetry/ lack of symmetry/ departure from symmetry.</a:t>
          </a:r>
          <a:endParaRPr lang="en-US" dirty="0"/>
        </a:p>
      </dgm:t>
    </dgm:pt>
    <dgm:pt modelId="{C4FBF4A1-81D2-4AE5-A54B-7D7D45FC11C6}" type="parTrans" cxnId="{9547DFDF-777E-44C6-A844-D68688363A88}">
      <dgm:prSet/>
      <dgm:spPr/>
      <dgm:t>
        <a:bodyPr/>
        <a:lstStyle/>
        <a:p>
          <a:endParaRPr lang="en-US"/>
        </a:p>
      </dgm:t>
    </dgm:pt>
    <dgm:pt modelId="{87ACF8E7-9067-42AC-B905-8D45EA50B489}" type="sibTrans" cxnId="{9547DFDF-777E-44C6-A844-D68688363A88}">
      <dgm:prSet/>
      <dgm:spPr/>
      <dgm:t>
        <a:bodyPr/>
        <a:lstStyle/>
        <a:p>
          <a:endParaRPr lang="en-US"/>
        </a:p>
      </dgm:t>
    </dgm:pt>
    <dgm:pt modelId="{DB7D3E20-6E4F-45BE-AAF4-5463A6ACD4C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Concerns with the shape of the curve .</a:t>
          </a:r>
          <a:endParaRPr lang="en-US" dirty="0"/>
        </a:p>
      </dgm:t>
    </dgm:pt>
    <dgm:pt modelId="{D64DBE5F-887E-41D0-A93E-65DDAE294ECE}" type="parTrans" cxnId="{8408D363-1A81-4E56-A4FF-2D66A5623717}">
      <dgm:prSet/>
      <dgm:spPr/>
      <dgm:t>
        <a:bodyPr/>
        <a:lstStyle/>
        <a:p>
          <a:endParaRPr lang="en-US"/>
        </a:p>
      </dgm:t>
    </dgm:pt>
    <dgm:pt modelId="{F7074913-C285-4521-A249-E498E8129C6B}" type="sibTrans" cxnId="{8408D363-1A81-4E56-A4FF-2D66A5623717}">
      <dgm:prSet/>
      <dgm:spPr/>
      <dgm:t>
        <a:bodyPr/>
        <a:lstStyle/>
        <a:p>
          <a:endParaRPr lang="en-US"/>
        </a:p>
      </dgm:t>
    </dgm:pt>
    <dgm:pt modelId="{3BAD7CB0-33EF-4FD7-B48A-C17D47E98A6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Two types- </a:t>
          </a:r>
          <a:endParaRPr lang="en-US" dirty="0"/>
        </a:p>
      </dgm:t>
    </dgm:pt>
    <dgm:pt modelId="{B8E8449B-7D12-42C4-A598-7CD5E00FD5AC}" type="parTrans" cxnId="{10B38376-0E45-4643-B785-522703B82C24}">
      <dgm:prSet/>
      <dgm:spPr/>
      <dgm:t>
        <a:bodyPr/>
        <a:lstStyle/>
        <a:p>
          <a:endParaRPr lang="en-US"/>
        </a:p>
      </dgm:t>
    </dgm:pt>
    <dgm:pt modelId="{AA7A4B87-34ED-4891-83D1-05881AD4B980}" type="sibTrans" cxnId="{10B38376-0E45-4643-B785-522703B82C24}">
      <dgm:prSet/>
      <dgm:spPr/>
      <dgm:t>
        <a:bodyPr/>
        <a:lstStyle/>
        <a:p>
          <a:endParaRPr lang="en-US"/>
        </a:p>
      </dgm:t>
    </dgm:pt>
    <dgm:pt modelId="{C30C0DF1-4B65-414D-8578-897531626E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 dirty="0"/>
            <a:t>Positive Skewness</a:t>
          </a:r>
          <a:endParaRPr lang="en-US" sz="2400" dirty="0"/>
        </a:p>
      </dgm:t>
    </dgm:pt>
    <dgm:pt modelId="{6E3BA6F4-6743-4CBF-BF67-9DDEA12CE8A1}" type="parTrans" cxnId="{8B572498-0A0C-4B81-A632-351DDC0F60B5}">
      <dgm:prSet/>
      <dgm:spPr/>
      <dgm:t>
        <a:bodyPr/>
        <a:lstStyle/>
        <a:p>
          <a:endParaRPr lang="en-US"/>
        </a:p>
      </dgm:t>
    </dgm:pt>
    <dgm:pt modelId="{DC0F36B0-997E-46DE-8A64-8E6DA51175F1}" type="sibTrans" cxnId="{8B572498-0A0C-4B81-A632-351DDC0F60B5}">
      <dgm:prSet/>
      <dgm:spPr/>
      <dgm:t>
        <a:bodyPr/>
        <a:lstStyle/>
        <a:p>
          <a:endParaRPr lang="en-US"/>
        </a:p>
      </dgm:t>
    </dgm:pt>
    <dgm:pt modelId="{C31E0ED8-32A5-41B5-8A17-ACD1DF2C1FD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/>
            <a:t>Negative Skewness</a:t>
          </a:r>
          <a:endParaRPr lang="en-US" sz="2400"/>
        </a:p>
      </dgm:t>
    </dgm:pt>
    <dgm:pt modelId="{95E644C8-DC88-4E41-BEA5-97F3D13EE873}" type="parTrans" cxnId="{13126498-0367-49E3-897C-D939AB72D183}">
      <dgm:prSet/>
      <dgm:spPr/>
      <dgm:t>
        <a:bodyPr/>
        <a:lstStyle/>
        <a:p>
          <a:endParaRPr lang="en-US"/>
        </a:p>
      </dgm:t>
    </dgm:pt>
    <dgm:pt modelId="{565FE70A-53F2-46D6-ACFA-4525220A4C26}" type="sibTrans" cxnId="{13126498-0367-49E3-897C-D939AB72D183}">
      <dgm:prSet/>
      <dgm:spPr/>
      <dgm:t>
        <a:bodyPr/>
        <a:lstStyle/>
        <a:p>
          <a:endParaRPr lang="en-US"/>
        </a:p>
      </dgm:t>
    </dgm:pt>
    <dgm:pt modelId="{5906E6C0-14D0-4F4B-A26C-F74B739C33DC}" type="pres">
      <dgm:prSet presAssocID="{5FE8DF56-DF0A-4676-8385-9A1FBD68C456}" presName="root" presStyleCnt="0">
        <dgm:presLayoutVars>
          <dgm:dir/>
          <dgm:resizeHandles val="exact"/>
        </dgm:presLayoutVars>
      </dgm:prSet>
      <dgm:spPr/>
    </dgm:pt>
    <dgm:pt modelId="{923E9BAE-5679-4E4A-B48C-FA78FD03FA4F}" type="pres">
      <dgm:prSet presAssocID="{E08CE617-30E8-47C6-B2C8-6079189CBE69}" presName="compNode" presStyleCnt="0"/>
      <dgm:spPr/>
    </dgm:pt>
    <dgm:pt modelId="{771DEE57-0A82-42A3-8601-1F070D02A52C}" type="pres">
      <dgm:prSet presAssocID="{E08CE617-30E8-47C6-B2C8-6079189CBE69}" presName="bgRect" presStyleLbl="bgShp" presStyleIdx="0" presStyleCnt="3"/>
      <dgm:spPr/>
    </dgm:pt>
    <dgm:pt modelId="{8632EAFE-8F2C-4226-A6F6-317BE4D80E1E}" type="pres">
      <dgm:prSet presAssocID="{E08CE617-30E8-47C6-B2C8-6079189CBE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1B59A7C9-787E-48E6-A3CB-2763ADE84A17}" type="pres">
      <dgm:prSet presAssocID="{E08CE617-30E8-47C6-B2C8-6079189CBE69}" presName="spaceRect" presStyleCnt="0"/>
      <dgm:spPr/>
    </dgm:pt>
    <dgm:pt modelId="{BA6D9BAF-5FE9-47AB-9BAD-EABF87820C51}" type="pres">
      <dgm:prSet presAssocID="{E08CE617-30E8-47C6-B2C8-6079189CBE69}" presName="parTx" presStyleLbl="revTx" presStyleIdx="0" presStyleCnt="4">
        <dgm:presLayoutVars>
          <dgm:chMax val="0"/>
          <dgm:chPref val="0"/>
        </dgm:presLayoutVars>
      </dgm:prSet>
      <dgm:spPr/>
    </dgm:pt>
    <dgm:pt modelId="{D6A3CDCD-6877-4832-9E5C-DE42567833FB}" type="pres">
      <dgm:prSet presAssocID="{87ACF8E7-9067-42AC-B905-8D45EA50B489}" presName="sibTrans" presStyleCnt="0"/>
      <dgm:spPr/>
    </dgm:pt>
    <dgm:pt modelId="{879BA9AE-8483-4FAE-BAB1-224E535FD054}" type="pres">
      <dgm:prSet presAssocID="{DB7D3E20-6E4F-45BE-AAF4-5463A6ACD4C3}" presName="compNode" presStyleCnt="0"/>
      <dgm:spPr/>
    </dgm:pt>
    <dgm:pt modelId="{6AFC7D0F-3BC2-4980-A0BF-B23F56DB5336}" type="pres">
      <dgm:prSet presAssocID="{DB7D3E20-6E4F-45BE-AAF4-5463A6ACD4C3}" presName="bgRect" presStyleLbl="bgShp" presStyleIdx="1" presStyleCnt="3"/>
      <dgm:spPr/>
    </dgm:pt>
    <dgm:pt modelId="{E8EEFBBF-CC1D-495F-9DBA-AC62DE2505E0}" type="pres">
      <dgm:prSet presAssocID="{DB7D3E20-6E4F-45BE-AAF4-5463A6ACD4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ic Shapes with solid fill"/>
        </a:ext>
      </dgm:extLst>
    </dgm:pt>
    <dgm:pt modelId="{6D44E4F5-229E-45C6-BE9C-D9AF2BE04C4A}" type="pres">
      <dgm:prSet presAssocID="{DB7D3E20-6E4F-45BE-AAF4-5463A6ACD4C3}" presName="spaceRect" presStyleCnt="0"/>
      <dgm:spPr/>
    </dgm:pt>
    <dgm:pt modelId="{5211F99E-2AA1-47D5-AEB6-3EFA45107014}" type="pres">
      <dgm:prSet presAssocID="{DB7D3E20-6E4F-45BE-AAF4-5463A6ACD4C3}" presName="parTx" presStyleLbl="revTx" presStyleIdx="1" presStyleCnt="4">
        <dgm:presLayoutVars>
          <dgm:chMax val="0"/>
          <dgm:chPref val="0"/>
        </dgm:presLayoutVars>
      </dgm:prSet>
      <dgm:spPr/>
    </dgm:pt>
    <dgm:pt modelId="{E7213988-343D-42A0-AFDD-022CB38F08A3}" type="pres">
      <dgm:prSet presAssocID="{F7074913-C285-4521-A249-E498E8129C6B}" presName="sibTrans" presStyleCnt="0"/>
      <dgm:spPr/>
    </dgm:pt>
    <dgm:pt modelId="{7E5BE7A2-F55E-4D1D-B77E-E0BC33F07C2D}" type="pres">
      <dgm:prSet presAssocID="{3BAD7CB0-33EF-4FD7-B48A-C17D47E98A6F}" presName="compNode" presStyleCnt="0"/>
      <dgm:spPr/>
    </dgm:pt>
    <dgm:pt modelId="{241D2469-306F-4461-AD8E-31B10E18892D}" type="pres">
      <dgm:prSet presAssocID="{3BAD7CB0-33EF-4FD7-B48A-C17D47E98A6F}" presName="bgRect" presStyleLbl="bgShp" presStyleIdx="2" presStyleCnt="3"/>
      <dgm:spPr/>
    </dgm:pt>
    <dgm:pt modelId="{EF4A7CF5-4A02-4D67-9ACF-55633089AE66}" type="pres">
      <dgm:prSet presAssocID="{3BAD7CB0-33EF-4FD7-B48A-C17D47E98A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cquisition with solid fill"/>
        </a:ext>
      </dgm:extLst>
    </dgm:pt>
    <dgm:pt modelId="{406183CE-3002-42BE-AB77-1FF2B64FB988}" type="pres">
      <dgm:prSet presAssocID="{3BAD7CB0-33EF-4FD7-B48A-C17D47E98A6F}" presName="spaceRect" presStyleCnt="0"/>
      <dgm:spPr/>
    </dgm:pt>
    <dgm:pt modelId="{5A6C0016-480E-4687-9F96-A0072E99CFC4}" type="pres">
      <dgm:prSet presAssocID="{3BAD7CB0-33EF-4FD7-B48A-C17D47E98A6F}" presName="parTx" presStyleLbl="revTx" presStyleIdx="2" presStyleCnt="4">
        <dgm:presLayoutVars>
          <dgm:chMax val="0"/>
          <dgm:chPref val="0"/>
        </dgm:presLayoutVars>
      </dgm:prSet>
      <dgm:spPr/>
    </dgm:pt>
    <dgm:pt modelId="{B57543F7-861E-47D3-A251-C0C09B648F6B}" type="pres">
      <dgm:prSet presAssocID="{3BAD7CB0-33EF-4FD7-B48A-C17D47E98A6F}" presName="desTx" presStyleLbl="revTx" presStyleIdx="3" presStyleCnt="4">
        <dgm:presLayoutVars/>
      </dgm:prSet>
      <dgm:spPr/>
    </dgm:pt>
  </dgm:ptLst>
  <dgm:cxnLst>
    <dgm:cxn modelId="{DF2B1115-A6D5-4AFB-A02B-305A3E5D8C86}" type="presOf" srcId="{C30C0DF1-4B65-414D-8578-897531626EC9}" destId="{B57543F7-861E-47D3-A251-C0C09B648F6B}" srcOrd="0" destOrd="0" presId="urn:microsoft.com/office/officeart/2018/2/layout/IconVerticalSolidList"/>
    <dgm:cxn modelId="{1E16F33A-A66A-4204-9823-630C50EF5AA7}" type="presOf" srcId="{5FE8DF56-DF0A-4676-8385-9A1FBD68C456}" destId="{5906E6C0-14D0-4F4B-A26C-F74B739C33DC}" srcOrd="0" destOrd="0" presId="urn:microsoft.com/office/officeart/2018/2/layout/IconVerticalSolidList"/>
    <dgm:cxn modelId="{C9914A3B-67E1-4525-8B02-4EF0CEF30EC7}" type="presOf" srcId="{C31E0ED8-32A5-41B5-8A17-ACD1DF2C1FDE}" destId="{B57543F7-861E-47D3-A251-C0C09B648F6B}" srcOrd="0" destOrd="1" presId="urn:microsoft.com/office/officeart/2018/2/layout/IconVerticalSolidList"/>
    <dgm:cxn modelId="{04CFCA5C-774D-48F1-B305-B69114F75B2D}" type="presOf" srcId="{DB7D3E20-6E4F-45BE-AAF4-5463A6ACD4C3}" destId="{5211F99E-2AA1-47D5-AEB6-3EFA45107014}" srcOrd="0" destOrd="0" presId="urn:microsoft.com/office/officeart/2018/2/layout/IconVerticalSolidList"/>
    <dgm:cxn modelId="{8408D363-1A81-4E56-A4FF-2D66A5623717}" srcId="{5FE8DF56-DF0A-4676-8385-9A1FBD68C456}" destId="{DB7D3E20-6E4F-45BE-AAF4-5463A6ACD4C3}" srcOrd="1" destOrd="0" parTransId="{D64DBE5F-887E-41D0-A93E-65DDAE294ECE}" sibTransId="{F7074913-C285-4521-A249-E498E8129C6B}"/>
    <dgm:cxn modelId="{10B38376-0E45-4643-B785-522703B82C24}" srcId="{5FE8DF56-DF0A-4676-8385-9A1FBD68C456}" destId="{3BAD7CB0-33EF-4FD7-B48A-C17D47E98A6F}" srcOrd="2" destOrd="0" parTransId="{B8E8449B-7D12-42C4-A598-7CD5E00FD5AC}" sibTransId="{AA7A4B87-34ED-4891-83D1-05881AD4B980}"/>
    <dgm:cxn modelId="{8B572498-0A0C-4B81-A632-351DDC0F60B5}" srcId="{3BAD7CB0-33EF-4FD7-B48A-C17D47E98A6F}" destId="{C30C0DF1-4B65-414D-8578-897531626EC9}" srcOrd="0" destOrd="0" parTransId="{6E3BA6F4-6743-4CBF-BF67-9DDEA12CE8A1}" sibTransId="{DC0F36B0-997E-46DE-8A64-8E6DA51175F1}"/>
    <dgm:cxn modelId="{13126498-0367-49E3-897C-D939AB72D183}" srcId="{3BAD7CB0-33EF-4FD7-B48A-C17D47E98A6F}" destId="{C31E0ED8-32A5-41B5-8A17-ACD1DF2C1FDE}" srcOrd="1" destOrd="0" parTransId="{95E644C8-DC88-4E41-BEA5-97F3D13EE873}" sibTransId="{565FE70A-53F2-46D6-ACFA-4525220A4C26}"/>
    <dgm:cxn modelId="{B67080BC-B651-483B-8F1E-FDAFDDA492C0}" type="presOf" srcId="{3BAD7CB0-33EF-4FD7-B48A-C17D47E98A6F}" destId="{5A6C0016-480E-4687-9F96-A0072E99CFC4}" srcOrd="0" destOrd="0" presId="urn:microsoft.com/office/officeart/2018/2/layout/IconVerticalSolidList"/>
    <dgm:cxn modelId="{EBFB32D6-176A-4AF9-B865-D1C938A6EDCE}" type="presOf" srcId="{E08CE617-30E8-47C6-B2C8-6079189CBE69}" destId="{BA6D9BAF-5FE9-47AB-9BAD-EABF87820C51}" srcOrd="0" destOrd="0" presId="urn:microsoft.com/office/officeart/2018/2/layout/IconVerticalSolidList"/>
    <dgm:cxn modelId="{9547DFDF-777E-44C6-A844-D68688363A88}" srcId="{5FE8DF56-DF0A-4676-8385-9A1FBD68C456}" destId="{E08CE617-30E8-47C6-B2C8-6079189CBE69}" srcOrd="0" destOrd="0" parTransId="{C4FBF4A1-81D2-4AE5-A54B-7D7D45FC11C6}" sibTransId="{87ACF8E7-9067-42AC-B905-8D45EA50B489}"/>
    <dgm:cxn modelId="{722CA0FE-119B-4537-B59C-7438ED428739}" type="presParOf" srcId="{5906E6C0-14D0-4F4B-A26C-F74B739C33DC}" destId="{923E9BAE-5679-4E4A-B48C-FA78FD03FA4F}" srcOrd="0" destOrd="0" presId="urn:microsoft.com/office/officeart/2018/2/layout/IconVerticalSolidList"/>
    <dgm:cxn modelId="{0701A2F3-E454-4766-B977-79A7B422F18E}" type="presParOf" srcId="{923E9BAE-5679-4E4A-B48C-FA78FD03FA4F}" destId="{771DEE57-0A82-42A3-8601-1F070D02A52C}" srcOrd="0" destOrd="0" presId="urn:microsoft.com/office/officeart/2018/2/layout/IconVerticalSolidList"/>
    <dgm:cxn modelId="{4D9A5602-55A8-4AB8-9D30-7150D48F9EF1}" type="presParOf" srcId="{923E9BAE-5679-4E4A-B48C-FA78FD03FA4F}" destId="{8632EAFE-8F2C-4226-A6F6-317BE4D80E1E}" srcOrd="1" destOrd="0" presId="urn:microsoft.com/office/officeart/2018/2/layout/IconVerticalSolidList"/>
    <dgm:cxn modelId="{D18D6DA3-DA0B-42E6-9632-0F7031C4A664}" type="presParOf" srcId="{923E9BAE-5679-4E4A-B48C-FA78FD03FA4F}" destId="{1B59A7C9-787E-48E6-A3CB-2763ADE84A17}" srcOrd="2" destOrd="0" presId="urn:microsoft.com/office/officeart/2018/2/layout/IconVerticalSolidList"/>
    <dgm:cxn modelId="{4B3AB7E7-D905-4659-B546-837C263DEB9B}" type="presParOf" srcId="{923E9BAE-5679-4E4A-B48C-FA78FD03FA4F}" destId="{BA6D9BAF-5FE9-47AB-9BAD-EABF87820C51}" srcOrd="3" destOrd="0" presId="urn:microsoft.com/office/officeart/2018/2/layout/IconVerticalSolidList"/>
    <dgm:cxn modelId="{D0CE5F27-268F-4774-B75D-D50ECF71E677}" type="presParOf" srcId="{5906E6C0-14D0-4F4B-A26C-F74B739C33DC}" destId="{D6A3CDCD-6877-4832-9E5C-DE42567833FB}" srcOrd="1" destOrd="0" presId="urn:microsoft.com/office/officeart/2018/2/layout/IconVerticalSolidList"/>
    <dgm:cxn modelId="{96FE2250-51DB-4963-8016-9D93AEBD7F40}" type="presParOf" srcId="{5906E6C0-14D0-4F4B-A26C-F74B739C33DC}" destId="{879BA9AE-8483-4FAE-BAB1-224E535FD054}" srcOrd="2" destOrd="0" presId="urn:microsoft.com/office/officeart/2018/2/layout/IconVerticalSolidList"/>
    <dgm:cxn modelId="{D310AB52-92F9-44EB-BA74-26CE8AF60EFA}" type="presParOf" srcId="{879BA9AE-8483-4FAE-BAB1-224E535FD054}" destId="{6AFC7D0F-3BC2-4980-A0BF-B23F56DB5336}" srcOrd="0" destOrd="0" presId="urn:microsoft.com/office/officeart/2018/2/layout/IconVerticalSolidList"/>
    <dgm:cxn modelId="{529E11FD-C658-4022-8F5E-D9CEE6FDB998}" type="presParOf" srcId="{879BA9AE-8483-4FAE-BAB1-224E535FD054}" destId="{E8EEFBBF-CC1D-495F-9DBA-AC62DE2505E0}" srcOrd="1" destOrd="0" presId="urn:microsoft.com/office/officeart/2018/2/layout/IconVerticalSolidList"/>
    <dgm:cxn modelId="{11E47987-2CDE-42D0-96F0-4F8F44279126}" type="presParOf" srcId="{879BA9AE-8483-4FAE-BAB1-224E535FD054}" destId="{6D44E4F5-229E-45C6-BE9C-D9AF2BE04C4A}" srcOrd="2" destOrd="0" presId="urn:microsoft.com/office/officeart/2018/2/layout/IconVerticalSolidList"/>
    <dgm:cxn modelId="{77B641DD-38BB-4189-992D-012EA4DC5414}" type="presParOf" srcId="{879BA9AE-8483-4FAE-BAB1-224E535FD054}" destId="{5211F99E-2AA1-47D5-AEB6-3EFA45107014}" srcOrd="3" destOrd="0" presId="urn:microsoft.com/office/officeart/2018/2/layout/IconVerticalSolidList"/>
    <dgm:cxn modelId="{1D897513-75C7-4E83-834F-43054BF9D486}" type="presParOf" srcId="{5906E6C0-14D0-4F4B-A26C-F74B739C33DC}" destId="{E7213988-343D-42A0-AFDD-022CB38F08A3}" srcOrd="3" destOrd="0" presId="urn:microsoft.com/office/officeart/2018/2/layout/IconVerticalSolidList"/>
    <dgm:cxn modelId="{792E36A1-BE2C-40AB-872E-FA42EC114151}" type="presParOf" srcId="{5906E6C0-14D0-4F4B-A26C-F74B739C33DC}" destId="{7E5BE7A2-F55E-4D1D-B77E-E0BC33F07C2D}" srcOrd="4" destOrd="0" presId="urn:microsoft.com/office/officeart/2018/2/layout/IconVerticalSolidList"/>
    <dgm:cxn modelId="{E16DDD58-411B-47B8-91C8-8F08FFCC4ED0}" type="presParOf" srcId="{7E5BE7A2-F55E-4D1D-B77E-E0BC33F07C2D}" destId="{241D2469-306F-4461-AD8E-31B10E18892D}" srcOrd="0" destOrd="0" presId="urn:microsoft.com/office/officeart/2018/2/layout/IconVerticalSolidList"/>
    <dgm:cxn modelId="{26153DD7-0884-404F-8BA1-991FC8FAD6E8}" type="presParOf" srcId="{7E5BE7A2-F55E-4D1D-B77E-E0BC33F07C2D}" destId="{EF4A7CF5-4A02-4D67-9ACF-55633089AE66}" srcOrd="1" destOrd="0" presId="urn:microsoft.com/office/officeart/2018/2/layout/IconVerticalSolidList"/>
    <dgm:cxn modelId="{D94013BB-A8AD-4AF5-8899-4A44430D8618}" type="presParOf" srcId="{7E5BE7A2-F55E-4D1D-B77E-E0BC33F07C2D}" destId="{406183CE-3002-42BE-AB77-1FF2B64FB988}" srcOrd="2" destOrd="0" presId="urn:microsoft.com/office/officeart/2018/2/layout/IconVerticalSolidList"/>
    <dgm:cxn modelId="{188989D9-E27D-4BE9-9D3A-37EFC41A2863}" type="presParOf" srcId="{7E5BE7A2-F55E-4D1D-B77E-E0BC33F07C2D}" destId="{5A6C0016-480E-4687-9F96-A0072E99CFC4}" srcOrd="3" destOrd="0" presId="urn:microsoft.com/office/officeart/2018/2/layout/IconVerticalSolidList"/>
    <dgm:cxn modelId="{B835CF8D-E46E-4831-8508-6D47184E4188}" type="presParOf" srcId="{7E5BE7A2-F55E-4D1D-B77E-E0BC33F07C2D}" destId="{B57543F7-861E-47D3-A251-C0C09B648F6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B8C909-84B1-44DF-ADEA-072FC1FA6F14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3686CB-8203-40D1-BBD4-DBEE4E894556}">
      <dgm:prSet/>
      <dgm:spPr/>
      <dgm:t>
        <a:bodyPr/>
        <a:lstStyle/>
        <a:p>
          <a:r>
            <a:rPr lang="en-IN" b="1" dirty="0"/>
            <a:t>Positive Skewness</a:t>
          </a:r>
          <a:endParaRPr lang="en-US" dirty="0"/>
        </a:p>
      </dgm:t>
    </dgm:pt>
    <dgm:pt modelId="{5F5CD958-545F-4D26-961B-0A7AFCBDC4EC}" type="parTrans" cxnId="{7CBF93D9-763B-4A2E-B877-DED9FDA4925D}">
      <dgm:prSet/>
      <dgm:spPr/>
      <dgm:t>
        <a:bodyPr/>
        <a:lstStyle/>
        <a:p>
          <a:endParaRPr lang="en-US"/>
        </a:p>
      </dgm:t>
    </dgm:pt>
    <dgm:pt modelId="{7DC94C41-EBAE-4E53-A94C-6A69C2827B9F}" type="sibTrans" cxnId="{7CBF93D9-763B-4A2E-B877-DED9FDA4925D}">
      <dgm:prSet/>
      <dgm:spPr/>
      <dgm:t>
        <a:bodyPr/>
        <a:lstStyle/>
        <a:p>
          <a:endParaRPr lang="en-US"/>
        </a:p>
      </dgm:t>
    </dgm:pt>
    <dgm:pt modelId="{B2574186-B888-4360-861F-1E205E7153A6}">
      <dgm:prSet/>
      <dgm:spPr/>
      <dgm:t>
        <a:bodyPr/>
        <a:lstStyle/>
        <a:p>
          <a:r>
            <a:rPr lang="en-IN" dirty="0"/>
            <a:t>Tail on the right side of the distribution is longer. </a:t>
          </a:r>
          <a:endParaRPr lang="en-US" dirty="0"/>
        </a:p>
      </dgm:t>
    </dgm:pt>
    <dgm:pt modelId="{75295C89-372E-46E4-BA11-5FE00378BEA1}" type="parTrans" cxnId="{E14ACB34-C9D8-47D5-B890-E1C6C451EAFF}">
      <dgm:prSet/>
      <dgm:spPr/>
      <dgm:t>
        <a:bodyPr/>
        <a:lstStyle/>
        <a:p>
          <a:endParaRPr lang="en-US"/>
        </a:p>
      </dgm:t>
    </dgm:pt>
    <dgm:pt modelId="{43B4135B-B1CE-43A4-8550-6C1587E674E6}" type="sibTrans" cxnId="{E14ACB34-C9D8-47D5-B890-E1C6C451EAFF}">
      <dgm:prSet/>
      <dgm:spPr/>
      <dgm:t>
        <a:bodyPr/>
        <a:lstStyle/>
        <a:p>
          <a:endParaRPr lang="en-US"/>
        </a:p>
      </dgm:t>
    </dgm:pt>
    <dgm:pt modelId="{783C2E8D-ADD6-447D-AFAD-DC21487FE1DB}">
      <dgm:prSet/>
      <dgm:spPr/>
      <dgm:t>
        <a:bodyPr/>
        <a:lstStyle/>
        <a:p>
          <a:r>
            <a:rPr lang="en-IN" dirty="0"/>
            <a:t>the mass of the distribution is concentrated on the left of the figure</a:t>
          </a:r>
          <a:endParaRPr lang="en-US" dirty="0"/>
        </a:p>
      </dgm:t>
    </dgm:pt>
    <dgm:pt modelId="{ACC1FCAD-038E-4FF3-8837-BFA31D1CA1E1}" type="parTrans" cxnId="{694FD976-9CC5-4293-9E32-13252B839FDA}">
      <dgm:prSet/>
      <dgm:spPr/>
      <dgm:t>
        <a:bodyPr/>
        <a:lstStyle/>
        <a:p>
          <a:endParaRPr lang="en-US"/>
        </a:p>
      </dgm:t>
    </dgm:pt>
    <dgm:pt modelId="{907E8B99-B5B9-4F2A-BD47-D10F67291922}" type="sibTrans" cxnId="{694FD976-9CC5-4293-9E32-13252B839FDA}">
      <dgm:prSet/>
      <dgm:spPr/>
      <dgm:t>
        <a:bodyPr/>
        <a:lstStyle/>
        <a:p>
          <a:endParaRPr lang="en-US"/>
        </a:p>
      </dgm:t>
    </dgm:pt>
    <dgm:pt modelId="{3A2BAEB8-38E9-4D1C-9CBF-86F38A31A792}">
      <dgm:prSet/>
      <dgm:spPr/>
      <dgm:t>
        <a:bodyPr/>
        <a:lstStyle/>
        <a:p>
          <a:r>
            <a:rPr lang="en-IN" dirty="0"/>
            <a:t>Mean, Median &gt; mode.</a:t>
          </a:r>
          <a:endParaRPr lang="en-US" dirty="0"/>
        </a:p>
      </dgm:t>
    </dgm:pt>
    <dgm:pt modelId="{533B799E-9A26-4F47-B003-1E3A7A722A5F}" type="parTrans" cxnId="{EA5B564C-8589-4C7B-8189-E5A025FE8804}">
      <dgm:prSet/>
      <dgm:spPr/>
      <dgm:t>
        <a:bodyPr/>
        <a:lstStyle/>
        <a:p>
          <a:endParaRPr lang="en-US"/>
        </a:p>
      </dgm:t>
    </dgm:pt>
    <dgm:pt modelId="{86834ABF-7B60-4FFE-B7C0-4F3497868A73}" type="sibTrans" cxnId="{EA5B564C-8589-4C7B-8189-E5A025FE8804}">
      <dgm:prSet/>
      <dgm:spPr/>
      <dgm:t>
        <a:bodyPr/>
        <a:lstStyle/>
        <a:p>
          <a:endParaRPr lang="en-US"/>
        </a:p>
      </dgm:t>
    </dgm:pt>
    <dgm:pt modelId="{4A7A8F3B-4232-49B5-BA4D-10F663C59341}">
      <dgm:prSet/>
      <dgm:spPr/>
      <dgm:t>
        <a:bodyPr/>
        <a:lstStyle/>
        <a:p>
          <a:r>
            <a:rPr lang="en-IN" b="1" dirty="0"/>
            <a:t>Negative Skewness</a:t>
          </a:r>
          <a:endParaRPr lang="en-US" dirty="0"/>
        </a:p>
      </dgm:t>
    </dgm:pt>
    <dgm:pt modelId="{EE8E717A-2885-4477-A205-8CFBC0DBCBC4}" type="parTrans" cxnId="{B9E1A1A0-4651-4F8D-9AFF-FAFD87A4E0FD}">
      <dgm:prSet/>
      <dgm:spPr/>
      <dgm:t>
        <a:bodyPr/>
        <a:lstStyle/>
        <a:p>
          <a:endParaRPr lang="en-US"/>
        </a:p>
      </dgm:t>
    </dgm:pt>
    <dgm:pt modelId="{8D6993DD-60CF-4FB1-9DEF-9BE9A62E7BFA}" type="sibTrans" cxnId="{B9E1A1A0-4651-4F8D-9AFF-FAFD87A4E0FD}">
      <dgm:prSet/>
      <dgm:spPr/>
      <dgm:t>
        <a:bodyPr/>
        <a:lstStyle/>
        <a:p>
          <a:endParaRPr lang="en-US"/>
        </a:p>
      </dgm:t>
    </dgm:pt>
    <dgm:pt modelId="{281580D0-81C2-4A9F-A0F6-6B71D1BE1293}">
      <dgm:prSet/>
      <dgm:spPr/>
      <dgm:t>
        <a:bodyPr/>
        <a:lstStyle/>
        <a:p>
          <a:r>
            <a:rPr lang="en-IN" dirty="0"/>
            <a:t>Tail of the left side of the distribution is longer. </a:t>
          </a:r>
          <a:endParaRPr lang="en-US" dirty="0"/>
        </a:p>
      </dgm:t>
    </dgm:pt>
    <dgm:pt modelId="{10354080-4612-4304-9683-F591064F5FD3}" type="parTrans" cxnId="{8488E467-245E-450A-994E-F7888FB00E35}">
      <dgm:prSet/>
      <dgm:spPr/>
      <dgm:t>
        <a:bodyPr/>
        <a:lstStyle/>
        <a:p>
          <a:endParaRPr lang="en-US"/>
        </a:p>
      </dgm:t>
    </dgm:pt>
    <dgm:pt modelId="{FD92AC45-2E52-47FD-AAB3-83768A0CE98E}" type="sibTrans" cxnId="{8488E467-245E-450A-994E-F7888FB00E35}">
      <dgm:prSet/>
      <dgm:spPr/>
      <dgm:t>
        <a:bodyPr/>
        <a:lstStyle/>
        <a:p>
          <a:endParaRPr lang="en-US"/>
        </a:p>
      </dgm:t>
    </dgm:pt>
    <dgm:pt modelId="{4ECA4408-1418-4734-A930-67C804969937}">
      <dgm:prSet/>
      <dgm:spPr/>
      <dgm:t>
        <a:bodyPr/>
        <a:lstStyle/>
        <a:p>
          <a:r>
            <a:rPr lang="en-IN" dirty="0"/>
            <a:t>the mass of the distribution is concentrated on the right of the figure</a:t>
          </a:r>
          <a:endParaRPr lang="en-US" dirty="0"/>
        </a:p>
      </dgm:t>
    </dgm:pt>
    <dgm:pt modelId="{4E18F2CE-9E05-45B3-A71F-57D1F4440FC7}" type="parTrans" cxnId="{8F7B3204-F770-42C2-A7C0-FE3AA9CD8FEC}">
      <dgm:prSet/>
      <dgm:spPr/>
      <dgm:t>
        <a:bodyPr/>
        <a:lstStyle/>
        <a:p>
          <a:endParaRPr lang="en-US"/>
        </a:p>
      </dgm:t>
    </dgm:pt>
    <dgm:pt modelId="{7725D6DE-2011-4298-BC30-68AEF52DB08C}" type="sibTrans" cxnId="{8F7B3204-F770-42C2-A7C0-FE3AA9CD8FEC}">
      <dgm:prSet/>
      <dgm:spPr/>
      <dgm:t>
        <a:bodyPr/>
        <a:lstStyle/>
        <a:p>
          <a:endParaRPr lang="en-US"/>
        </a:p>
      </dgm:t>
    </dgm:pt>
    <dgm:pt modelId="{19657E09-9288-4A67-93F0-D5E4EC0796B3}">
      <dgm:prSet/>
      <dgm:spPr/>
      <dgm:t>
        <a:bodyPr/>
        <a:lstStyle/>
        <a:p>
          <a:r>
            <a:rPr lang="en-IN" dirty="0"/>
            <a:t>Mean, Median &lt; Mode</a:t>
          </a:r>
          <a:endParaRPr lang="en-US" dirty="0"/>
        </a:p>
      </dgm:t>
    </dgm:pt>
    <dgm:pt modelId="{70BEBD63-98E8-4309-8F36-AF51D16D9A92}" type="parTrans" cxnId="{1E89A45F-C0F8-4F02-A3F9-88AF233737B1}">
      <dgm:prSet/>
      <dgm:spPr/>
      <dgm:t>
        <a:bodyPr/>
        <a:lstStyle/>
        <a:p>
          <a:endParaRPr lang="en-US"/>
        </a:p>
      </dgm:t>
    </dgm:pt>
    <dgm:pt modelId="{34260752-7149-4713-8A1E-F2CB46876C93}" type="sibTrans" cxnId="{1E89A45F-C0F8-4F02-A3F9-88AF233737B1}">
      <dgm:prSet/>
      <dgm:spPr/>
      <dgm:t>
        <a:bodyPr/>
        <a:lstStyle/>
        <a:p>
          <a:endParaRPr lang="en-US"/>
        </a:p>
      </dgm:t>
    </dgm:pt>
    <dgm:pt modelId="{EFC78D3D-05D4-4468-A40E-1C65C7A8F468}" type="pres">
      <dgm:prSet presAssocID="{6EB8C909-84B1-44DF-ADEA-072FC1FA6F14}" presName="Name0" presStyleCnt="0">
        <dgm:presLayoutVars>
          <dgm:dir/>
          <dgm:animLvl val="lvl"/>
          <dgm:resizeHandles val="exact"/>
        </dgm:presLayoutVars>
      </dgm:prSet>
      <dgm:spPr/>
    </dgm:pt>
    <dgm:pt modelId="{E86F04C6-8B36-4E8D-9037-AB3186C96262}" type="pres">
      <dgm:prSet presAssocID="{823686CB-8203-40D1-BBD4-DBEE4E894556}" presName="composite" presStyleCnt="0"/>
      <dgm:spPr/>
    </dgm:pt>
    <dgm:pt modelId="{3E6FD1E1-3676-4F6F-8781-6171833EEF39}" type="pres">
      <dgm:prSet presAssocID="{823686CB-8203-40D1-BBD4-DBEE4E89455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900F483-EE48-4898-A2B4-41A90EFF0812}" type="pres">
      <dgm:prSet presAssocID="{823686CB-8203-40D1-BBD4-DBEE4E894556}" presName="desTx" presStyleLbl="alignAccFollowNode1" presStyleIdx="0" presStyleCnt="2">
        <dgm:presLayoutVars>
          <dgm:bulletEnabled val="1"/>
        </dgm:presLayoutVars>
      </dgm:prSet>
      <dgm:spPr/>
    </dgm:pt>
    <dgm:pt modelId="{2C4ED42A-1489-4C8B-B10F-03FFDAA1FD17}" type="pres">
      <dgm:prSet presAssocID="{7DC94C41-EBAE-4E53-A94C-6A69C2827B9F}" presName="space" presStyleCnt="0"/>
      <dgm:spPr/>
    </dgm:pt>
    <dgm:pt modelId="{29286593-4280-476E-A116-415792ED5533}" type="pres">
      <dgm:prSet presAssocID="{4A7A8F3B-4232-49B5-BA4D-10F663C59341}" presName="composite" presStyleCnt="0"/>
      <dgm:spPr/>
    </dgm:pt>
    <dgm:pt modelId="{31638255-4DE7-4722-A5A8-5F9E612F6DCA}" type="pres">
      <dgm:prSet presAssocID="{4A7A8F3B-4232-49B5-BA4D-10F663C5934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B7C8556-E215-4856-BCBD-2E3606C9AB60}" type="pres">
      <dgm:prSet presAssocID="{4A7A8F3B-4232-49B5-BA4D-10F663C5934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245D500-18EA-4B9C-AC80-F7F2430479E2}" type="presOf" srcId="{783C2E8D-ADD6-447D-AFAD-DC21487FE1DB}" destId="{9900F483-EE48-4898-A2B4-41A90EFF0812}" srcOrd="0" destOrd="1" presId="urn:microsoft.com/office/officeart/2005/8/layout/hList1"/>
    <dgm:cxn modelId="{8F7B3204-F770-42C2-A7C0-FE3AA9CD8FEC}" srcId="{4A7A8F3B-4232-49B5-BA4D-10F663C59341}" destId="{4ECA4408-1418-4734-A930-67C804969937}" srcOrd="1" destOrd="0" parTransId="{4E18F2CE-9E05-45B3-A71F-57D1F4440FC7}" sibTransId="{7725D6DE-2011-4298-BC30-68AEF52DB08C}"/>
    <dgm:cxn modelId="{E14ACB34-C9D8-47D5-B890-E1C6C451EAFF}" srcId="{823686CB-8203-40D1-BBD4-DBEE4E894556}" destId="{B2574186-B888-4360-861F-1E205E7153A6}" srcOrd="0" destOrd="0" parTransId="{75295C89-372E-46E4-BA11-5FE00378BEA1}" sibTransId="{43B4135B-B1CE-43A4-8550-6C1587E674E6}"/>
    <dgm:cxn modelId="{51A1915F-754C-477A-AF3C-D57CEB09A5AB}" type="presOf" srcId="{4ECA4408-1418-4734-A930-67C804969937}" destId="{8B7C8556-E215-4856-BCBD-2E3606C9AB60}" srcOrd="0" destOrd="1" presId="urn:microsoft.com/office/officeart/2005/8/layout/hList1"/>
    <dgm:cxn modelId="{1E89A45F-C0F8-4F02-A3F9-88AF233737B1}" srcId="{4A7A8F3B-4232-49B5-BA4D-10F663C59341}" destId="{19657E09-9288-4A67-93F0-D5E4EC0796B3}" srcOrd="2" destOrd="0" parTransId="{70BEBD63-98E8-4309-8F36-AF51D16D9A92}" sibTransId="{34260752-7149-4713-8A1E-F2CB46876C93}"/>
    <dgm:cxn modelId="{26D04041-2303-421A-ACAD-F0DA055B286F}" type="presOf" srcId="{4A7A8F3B-4232-49B5-BA4D-10F663C59341}" destId="{31638255-4DE7-4722-A5A8-5F9E612F6DCA}" srcOrd="0" destOrd="0" presId="urn:microsoft.com/office/officeart/2005/8/layout/hList1"/>
    <dgm:cxn modelId="{8309EF42-73D7-449A-BA80-E71CBCDEB9C4}" type="presOf" srcId="{3A2BAEB8-38E9-4D1C-9CBF-86F38A31A792}" destId="{9900F483-EE48-4898-A2B4-41A90EFF0812}" srcOrd="0" destOrd="2" presId="urn:microsoft.com/office/officeart/2005/8/layout/hList1"/>
    <dgm:cxn modelId="{B9C77443-54D5-4F8F-B12F-1B42F4B45D38}" type="presOf" srcId="{823686CB-8203-40D1-BBD4-DBEE4E894556}" destId="{3E6FD1E1-3676-4F6F-8781-6171833EEF39}" srcOrd="0" destOrd="0" presId="urn:microsoft.com/office/officeart/2005/8/layout/hList1"/>
    <dgm:cxn modelId="{4B279643-7C5E-4588-8E91-3146033DE3D0}" type="presOf" srcId="{6EB8C909-84B1-44DF-ADEA-072FC1FA6F14}" destId="{EFC78D3D-05D4-4468-A40E-1C65C7A8F468}" srcOrd="0" destOrd="0" presId="urn:microsoft.com/office/officeart/2005/8/layout/hList1"/>
    <dgm:cxn modelId="{8488E467-245E-450A-994E-F7888FB00E35}" srcId="{4A7A8F3B-4232-49B5-BA4D-10F663C59341}" destId="{281580D0-81C2-4A9F-A0F6-6B71D1BE1293}" srcOrd="0" destOrd="0" parTransId="{10354080-4612-4304-9683-F591064F5FD3}" sibTransId="{FD92AC45-2E52-47FD-AAB3-83768A0CE98E}"/>
    <dgm:cxn modelId="{EA5B564C-8589-4C7B-8189-E5A025FE8804}" srcId="{823686CB-8203-40D1-BBD4-DBEE4E894556}" destId="{3A2BAEB8-38E9-4D1C-9CBF-86F38A31A792}" srcOrd="2" destOrd="0" parTransId="{533B799E-9A26-4F47-B003-1E3A7A722A5F}" sibTransId="{86834ABF-7B60-4FFE-B7C0-4F3497868A73}"/>
    <dgm:cxn modelId="{694FD976-9CC5-4293-9E32-13252B839FDA}" srcId="{823686CB-8203-40D1-BBD4-DBEE4E894556}" destId="{783C2E8D-ADD6-447D-AFAD-DC21487FE1DB}" srcOrd="1" destOrd="0" parTransId="{ACC1FCAD-038E-4FF3-8837-BFA31D1CA1E1}" sibTransId="{907E8B99-B5B9-4F2A-BD47-D10F67291922}"/>
    <dgm:cxn modelId="{B9E1A1A0-4651-4F8D-9AFF-FAFD87A4E0FD}" srcId="{6EB8C909-84B1-44DF-ADEA-072FC1FA6F14}" destId="{4A7A8F3B-4232-49B5-BA4D-10F663C59341}" srcOrd="1" destOrd="0" parTransId="{EE8E717A-2885-4477-A205-8CFBC0DBCBC4}" sibTransId="{8D6993DD-60CF-4FB1-9DEF-9BE9A62E7BFA}"/>
    <dgm:cxn modelId="{868237D0-8307-4F27-BAC3-A51907C5C74C}" type="presOf" srcId="{281580D0-81C2-4A9F-A0F6-6B71D1BE1293}" destId="{8B7C8556-E215-4856-BCBD-2E3606C9AB60}" srcOrd="0" destOrd="0" presId="urn:microsoft.com/office/officeart/2005/8/layout/hList1"/>
    <dgm:cxn modelId="{7CBF93D9-763B-4A2E-B877-DED9FDA4925D}" srcId="{6EB8C909-84B1-44DF-ADEA-072FC1FA6F14}" destId="{823686CB-8203-40D1-BBD4-DBEE4E894556}" srcOrd="0" destOrd="0" parTransId="{5F5CD958-545F-4D26-961B-0A7AFCBDC4EC}" sibTransId="{7DC94C41-EBAE-4E53-A94C-6A69C2827B9F}"/>
    <dgm:cxn modelId="{D623C9DA-449B-466C-894C-5EB6D76A267A}" type="presOf" srcId="{B2574186-B888-4360-861F-1E205E7153A6}" destId="{9900F483-EE48-4898-A2B4-41A90EFF0812}" srcOrd="0" destOrd="0" presId="urn:microsoft.com/office/officeart/2005/8/layout/hList1"/>
    <dgm:cxn modelId="{0118F2FC-0F19-42F7-8023-34DC3FF0F81F}" type="presOf" srcId="{19657E09-9288-4A67-93F0-D5E4EC0796B3}" destId="{8B7C8556-E215-4856-BCBD-2E3606C9AB60}" srcOrd="0" destOrd="2" presId="urn:microsoft.com/office/officeart/2005/8/layout/hList1"/>
    <dgm:cxn modelId="{4A4CC8EB-EBAE-4E4E-B45F-689F11028645}" type="presParOf" srcId="{EFC78D3D-05D4-4468-A40E-1C65C7A8F468}" destId="{E86F04C6-8B36-4E8D-9037-AB3186C96262}" srcOrd="0" destOrd="0" presId="urn:microsoft.com/office/officeart/2005/8/layout/hList1"/>
    <dgm:cxn modelId="{ED2F9225-8492-4851-BA0F-B703A6896237}" type="presParOf" srcId="{E86F04C6-8B36-4E8D-9037-AB3186C96262}" destId="{3E6FD1E1-3676-4F6F-8781-6171833EEF39}" srcOrd="0" destOrd="0" presId="urn:microsoft.com/office/officeart/2005/8/layout/hList1"/>
    <dgm:cxn modelId="{6C81A000-3E58-40D9-9396-EBF98AB6FAC5}" type="presParOf" srcId="{E86F04C6-8B36-4E8D-9037-AB3186C96262}" destId="{9900F483-EE48-4898-A2B4-41A90EFF0812}" srcOrd="1" destOrd="0" presId="urn:microsoft.com/office/officeart/2005/8/layout/hList1"/>
    <dgm:cxn modelId="{6F4BB6CE-2AC5-4DF8-B71B-28A532AA9E3A}" type="presParOf" srcId="{EFC78D3D-05D4-4468-A40E-1C65C7A8F468}" destId="{2C4ED42A-1489-4C8B-B10F-03FFDAA1FD17}" srcOrd="1" destOrd="0" presId="urn:microsoft.com/office/officeart/2005/8/layout/hList1"/>
    <dgm:cxn modelId="{73F2392F-7AF5-41DB-945B-BE04EBA6D48A}" type="presParOf" srcId="{EFC78D3D-05D4-4468-A40E-1C65C7A8F468}" destId="{29286593-4280-476E-A116-415792ED5533}" srcOrd="2" destOrd="0" presId="urn:microsoft.com/office/officeart/2005/8/layout/hList1"/>
    <dgm:cxn modelId="{6B52DFC9-1FF9-4116-89FD-1D9CB999F83F}" type="presParOf" srcId="{29286593-4280-476E-A116-415792ED5533}" destId="{31638255-4DE7-4722-A5A8-5F9E612F6DCA}" srcOrd="0" destOrd="0" presId="urn:microsoft.com/office/officeart/2005/8/layout/hList1"/>
    <dgm:cxn modelId="{D42E0507-5E6D-49BA-893B-F6444082220A}" type="presParOf" srcId="{29286593-4280-476E-A116-415792ED5533}" destId="{8B7C8556-E215-4856-BCBD-2E3606C9AB6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85EB5-28FA-4AED-A5EA-7212AEFCB920}">
      <dsp:nvSpPr>
        <dsp:cNvPr id="0" name=""/>
        <dsp:cNvSpPr/>
      </dsp:nvSpPr>
      <dsp:spPr>
        <a:xfrm>
          <a:off x="1293" y="0"/>
          <a:ext cx="5045505" cy="32829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367" tIns="330200" rIns="39336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Moments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Raw Moments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Central Moments</a:t>
          </a:r>
        </a:p>
      </dsp:txBody>
      <dsp:txXfrm>
        <a:off x="1293" y="1247521"/>
        <a:ext cx="5045505" cy="1969770"/>
      </dsp:txXfrm>
    </dsp:sp>
    <dsp:sp modelId="{D8829F98-C7EB-4A08-B526-C51166A4BF89}">
      <dsp:nvSpPr>
        <dsp:cNvPr id="0" name=""/>
        <dsp:cNvSpPr/>
      </dsp:nvSpPr>
      <dsp:spPr>
        <a:xfrm>
          <a:off x="2031604" y="328294"/>
          <a:ext cx="984885" cy="9848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785" tIns="12700" rIns="7678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175837" y="472527"/>
        <a:ext cx="696419" cy="696419"/>
      </dsp:txXfrm>
    </dsp:sp>
    <dsp:sp modelId="{394E3B85-6188-4E78-ABFE-26DAEE14CB29}">
      <dsp:nvSpPr>
        <dsp:cNvPr id="0" name=""/>
        <dsp:cNvSpPr/>
      </dsp:nvSpPr>
      <dsp:spPr>
        <a:xfrm>
          <a:off x="1293" y="3282878"/>
          <a:ext cx="504550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B199B-FC96-4B0A-A95F-A880947A9430}">
      <dsp:nvSpPr>
        <dsp:cNvPr id="0" name=""/>
        <dsp:cNvSpPr/>
      </dsp:nvSpPr>
      <dsp:spPr>
        <a:xfrm>
          <a:off x="5551350" y="0"/>
          <a:ext cx="5045505" cy="32829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367" tIns="330200" rIns="39336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Skewness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Positively skewed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Negatively skewed</a:t>
          </a:r>
        </a:p>
      </dsp:txBody>
      <dsp:txXfrm>
        <a:off x="5551350" y="1247521"/>
        <a:ext cx="5045505" cy="1969770"/>
      </dsp:txXfrm>
    </dsp:sp>
    <dsp:sp modelId="{3733BEED-85EC-4FD9-AF6C-7D88B84128D7}">
      <dsp:nvSpPr>
        <dsp:cNvPr id="0" name=""/>
        <dsp:cNvSpPr/>
      </dsp:nvSpPr>
      <dsp:spPr>
        <a:xfrm>
          <a:off x="7581660" y="328294"/>
          <a:ext cx="984885" cy="9848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785" tIns="12700" rIns="7678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725893" y="472527"/>
        <a:ext cx="696419" cy="696419"/>
      </dsp:txXfrm>
    </dsp:sp>
    <dsp:sp modelId="{BC2457C0-0D9F-4AE5-820F-7F9130169031}">
      <dsp:nvSpPr>
        <dsp:cNvPr id="0" name=""/>
        <dsp:cNvSpPr/>
      </dsp:nvSpPr>
      <dsp:spPr>
        <a:xfrm>
          <a:off x="5551350" y="3282878"/>
          <a:ext cx="504550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DEE57-0A82-42A3-8601-1F070D02A52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2EAFE-8F2C-4226-A6F6-317BE4D80E1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D9BAF-5FE9-47AB-9BAD-EABF87820C51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Skewness is a degree of asymmetry/ lack of symmetry/ departure from symmetry.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6AFC7D0F-3BC2-4980-A0BF-B23F56DB533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EFBBF-CC1D-495F-9DBA-AC62DE2505E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1F99E-2AA1-47D5-AEB6-3EFA4510701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Concerns with the shape of the curve .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241D2469-306F-4461-AD8E-31B10E18892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A7CF5-4A02-4D67-9ACF-55633089AE6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C0016-480E-4687-9F96-A0072E99CFC4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Two types- </a:t>
          </a:r>
          <a:endParaRPr lang="en-US" sz="2500" kern="1200" dirty="0"/>
        </a:p>
      </dsp:txBody>
      <dsp:txXfrm>
        <a:off x="1435590" y="3107870"/>
        <a:ext cx="4732020" cy="1242935"/>
      </dsp:txXfrm>
    </dsp:sp>
    <dsp:sp modelId="{B57543F7-861E-47D3-A251-C0C09B648F6B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Positive Skewness</a:t>
          </a:r>
          <a:endParaRPr lang="en-US" sz="24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Negative Skewness</a:t>
          </a:r>
          <a:endParaRPr lang="en-US" sz="2400" kern="1200"/>
        </a:p>
      </dsp:txBody>
      <dsp:txXfrm>
        <a:off x="6167610" y="3107870"/>
        <a:ext cx="434798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FD1E1-3676-4F6F-8781-6171833EEF39}">
      <dsp:nvSpPr>
        <dsp:cNvPr id="0" name=""/>
        <dsp:cNvSpPr/>
      </dsp:nvSpPr>
      <dsp:spPr>
        <a:xfrm>
          <a:off x="51" y="245573"/>
          <a:ext cx="4913783" cy="835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Positive Skewness</a:t>
          </a:r>
          <a:endParaRPr lang="en-US" sz="2900" kern="1200" dirty="0"/>
        </a:p>
      </dsp:txBody>
      <dsp:txXfrm>
        <a:off x="51" y="245573"/>
        <a:ext cx="4913783" cy="835200"/>
      </dsp:txXfrm>
    </dsp:sp>
    <dsp:sp modelId="{9900F483-EE48-4898-A2B4-41A90EFF0812}">
      <dsp:nvSpPr>
        <dsp:cNvPr id="0" name=""/>
        <dsp:cNvSpPr/>
      </dsp:nvSpPr>
      <dsp:spPr>
        <a:xfrm>
          <a:off x="51" y="1080773"/>
          <a:ext cx="4913783" cy="30249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Tail on the right side of the distribution is longer. 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the mass of the distribution is concentrated on the left of the figure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Mean, Median &gt; mode.</a:t>
          </a:r>
          <a:endParaRPr lang="en-US" sz="2900" kern="1200" dirty="0"/>
        </a:p>
      </dsp:txBody>
      <dsp:txXfrm>
        <a:off x="51" y="1080773"/>
        <a:ext cx="4913783" cy="3024990"/>
      </dsp:txXfrm>
    </dsp:sp>
    <dsp:sp modelId="{31638255-4DE7-4722-A5A8-5F9E612F6DCA}">
      <dsp:nvSpPr>
        <dsp:cNvPr id="0" name=""/>
        <dsp:cNvSpPr/>
      </dsp:nvSpPr>
      <dsp:spPr>
        <a:xfrm>
          <a:off x="5601764" y="245573"/>
          <a:ext cx="4913783" cy="8352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Negative Skewness</a:t>
          </a:r>
          <a:endParaRPr lang="en-US" sz="2900" kern="1200" dirty="0"/>
        </a:p>
      </dsp:txBody>
      <dsp:txXfrm>
        <a:off x="5601764" y="245573"/>
        <a:ext cx="4913783" cy="835200"/>
      </dsp:txXfrm>
    </dsp:sp>
    <dsp:sp modelId="{8B7C8556-E215-4856-BCBD-2E3606C9AB60}">
      <dsp:nvSpPr>
        <dsp:cNvPr id="0" name=""/>
        <dsp:cNvSpPr/>
      </dsp:nvSpPr>
      <dsp:spPr>
        <a:xfrm>
          <a:off x="5601764" y="1080773"/>
          <a:ext cx="4913783" cy="302499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Tail of the left side of the distribution is longer. 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the mass of the distribution is concentrated on the right of the figure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Mean, Median &lt; Mode</a:t>
          </a:r>
          <a:endParaRPr lang="en-US" sz="2900" kern="1200" dirty="0"/>
        </a:p>
      </dsp:txBody>
      <dsp:txXfrm>
        <a:off x="5601764" y="1080773"/>
        <a:ext cx="4913783" cy="3024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82D5-47A6-4414-BB32-B7290BF4D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433CF-3803-48F6-9902-3B08E76D6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A74B-3581-40DA-B3DF-2FC8BA58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February 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7732-085A-47E0-B8C8-810EA0DE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383-76B7-4D12-90EC-76E88381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4939-0931-42EE-9A65-C862E571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069EE-8F15-4232-AA00-34493F964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0B589-CA0E-4767-BAE7-37BB994C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February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79AAA-7D74-4B11-8AD0-16E584C3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95198-834C-4F2F-BA61-2201A6BD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1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91A6A-7CF8-48B2-9774-C19122FA3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C9421-86B4-45B5-90D6-F7FAA61E5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3DF88-530C-477E-8CAF-ECCB980B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February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6399-3CA4-4C84-B52E-B9D0D1A5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5134F-4A46-4E62-A9B1-6F06F6D2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19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Maitreyi </a:t>
            </a:r>
            <a:r>
              <a:rPr lang="en-US" dirty="0" err="1"/>
              <a:t>Joglekar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VSIT</a:t>
            </a:r>
          </a:p>
        </p:txBody>
      </p:sp>
    </p:spTree>
    <p:extLst>
      <p:ext uri="{BB962C8B-B14F-4D97-AF65-F5344CB8AC3E}">
        <p14:creationId xmlns:p14="http://schemas.microsoft.com/office/powerpoint/2010/main" val="389291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1EC0-12A4-421C-A41D-8AC1648A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4D01-66CA-453C-A6C3-6A7F366E0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C543A-34C3-46AB-A40F-3F136AEE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February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5015-2C06-4924-9486-E9C597ED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E1B2-5ECC-404C-B11D-7E46EBFE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5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FADA-934D-47F1-9C20-53BB72AC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5B8B8-6942-4AA4-B57C-3B7940A7B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B4108-B89B-4B43-9178-9CF4A48B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February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19F18-65C6-4D3F-9667-2CB8896E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CDFC6-E8D8-47C6-9838-B6523BC2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1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ACAD-C50F-40C4-A92D-F9FB73BA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8B6C-5B51-4750-95BD-186C39AE6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C623E-92D1-4FA9-9C59-6330E9686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82151-FA71-48AB-B7BC-C03A565C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February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4F8B6-0EF4-4067-BAC2-05F6137D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D5AC2-3E2F-43A3-8817-9DEF4E43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8B44-38ED-4600-8E52-607CE919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31758-F8FE-4E73-922E-228C5FF88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3BCBF-3B3C-4B3E-9CAC-CD40A81AF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270C7-F80F-4361-8FD1-AE83FC0A2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40C2E-971C-4B01-A335-EB223EFDF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09B9F-3583-4C38-A01D-A01D1DC5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February 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8DA69-5F29-4357-AC0E-E96E8B6E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D5B90-58B7-4FF4-A63A-553570D4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EF35-FE1B-4AFF-AB46-CE4E1FAE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F980C-C050-4E9B-833D-9CEDD27D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February 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F390D-B461-4A37-B4F0-BB092074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27ED-8D12-47F3-8132-3CC012BD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5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9B490-96D5-4D37-A9B8-37596D21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February 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15B12-BD57-4F37-A0C6-7BAD662A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53A85-5AC3-4D59-95D3-51E04B2C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1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2392-EB85-4D90-B8CF-AE54A4AC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5F18-1EC8-4198-938C-0402B8B76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007D0-D69C-4CD7-8D2F-3522343D4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E2B97-0A7A-4F9B-AB9F-30C67B7B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February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2B2E0-D90D-48D2-BF7F-07E13832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B4ADF-A01C-4CB9-AA72-7E607ED8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2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3D4F-C78E-4906-AE8B-0D412755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B5599-63DE-4337-A7E6-E6D65A7BD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C22BF-7475-4C21-B006-01B89763C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189A2-DEA0-42D9-B59C-B1F346D4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February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DB661-5D13-450F-B47C-28D74F61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054C6-FD38-429E-8F83-4BC7E022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2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E00B8-9402-4141-BEF9-75BC0303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32FD7-F277-43AC-AFC0-9B0126D5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81410-24D2-4CFE-BD88-90D699990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February 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F05EA-1F21-46B8-BD1D-22CD09182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5DF3-510B-450D-8896-8C4FB8F5B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3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FDAB-5B20-4ADB-A59C-0BA311B2C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IN" sz="5400"/>
              <a:t>COST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6177D-EF70-47F1-AE69-41C05B062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IN" sz="2000"/>
              <a:t>Moments- Frequency Distribution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EAC5E-8166-44BB-B660-D0114CFE2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30" r="1309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4817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FCE169-4276-4005-8C82-CCC9C80C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461736"/>
            <a:ext cx="6675119" cy="186629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49EA3-1792-4484-9013-F9C360BD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55" y="730155"/>
            <a:ext cx="6090743" cy="1422871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Kurtosis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467575"/>
            <a:ext cx="2148840" cy="1877811"/>
          </a:xfrm>
          <a:prstGeom prst="rect">
            <a:avLst/>
          </a:prstGeom>
          <a:solidFill>
            <a:srgbClr val="3A630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990" y="471340"/>
            <a:ext cx="2148840" cy="1856689"/>
          </a:xfrm>
          <a:prstGeom prst="rect">
            <a:avLst/>
          </a:prstGeom>
          <a:solidFill>
            <a:srgbClr val="D4381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76301"/>
            <a:ext cx="6675119" cy="3922777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CD27-1A41-48C9-AFFA-0EB77C752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4" y="2717021"/>
            <a:ext cx="6034514" cy="3410824"/>
          </a:xfrm>
        </p:spPr>
        <p:txBody>
          <a:bodyPr anchor="ctr">
            <a:normAutofit/>
          </a:bodyPr>
          <a:lstStyle/>
          <a:p>
            <a:r>
              <a:rPr lang="en-US" sz="2000" cap="none" dirty="0"/>
              <a:t>The degree of “</a:t>
            </a:r>
            <a:r>
              <a:rPr lang="en-US" sz="2000" cap="none"/>
              <a:t>peakedness</a:t>
            </a:r>
            <a:r>
              <a:rPr lang="en-US" sz="2000" cap="none" dirty="0"/>
              <a:t>/flatness”  of a distribution is known as Kurtosis. </a:t>
            </a:r>
          </a:p>
          <a:p>
            <a:r>
              <a:rPr lang="en-US" sz="2000" cap="none" dirty="0"/>
              <a:t>Usually, it is taken compared to the normal distribution.</a:t>
            </a:r>
          </a:p>
          <a:p>
            <a:r>
              <a:rPr lang="en-US" sz="2000" cap="none" dirty="0"/>
              <a:t>Leptokurtic- High peak- </a:t>
            </a:r>
            <a:r>
              <a:rPr lang="en-US" sz="2000" cap="none"/>
              <a:t>Lepto</a:t>
            </a:r>
            <a:r>
              <a:rPr lang="en-US" sz="2000" cap="none" dirty="0"/>
              <a:t>- Skinny peak- +</a:t>
            </a:r>
            <a:r>
              <a:rPr lang="en-US" sz="2000" cap="none"/>
              <a:t>ve</a:t>
            </a:r>
            <a:r>
              <a:rPr lang="en-US" sz="2000" cap="none" dirty="0"/>
              <a:t> kurtosis</a:t>
            </a:r>
          </a:p>
          <a:p>
            <a:r>
              <a:rPr lang="en-US" sz="2000" cap="none" dirty="0"/>
              <a:t>Mesokurtic- Normal distribution curve- zero kurtosis</a:t>
            </a:r>
          </a:p>
          <a:p>
            <a:r>
              <a:rPr lang="en-US" sz="2000" cap="none" dirty="0"/>
              <a:t>Platykurtic- Flat-topped- platy-broad peak- -</a:t>
            </a:r>
            <a:r>
              <a:rPr lang="en-US" sz="2000" cap="none"/>
              <a:t>ve</a:t>
            </a:r>
            <a:r>
              <a:rPr lang="en-US" sz="2000" cap="none" dirty="0"/>
              <a:t> kurtosis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1955DCA-E99D-4678-99DB-8075105C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2480956"/>
            <a:ext cx="4453128" cy="3922776"/>
          </a:xfrm>
          <a:prstGeom prst="rect">
            <a:avLst/>
          </a:prstGeom>
          <a:solidFill>
            <a:srgbClr val="D43810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easure of Kurtosis | Kurtosis Example | Kurtosis Applications">
            <a:extLst>
              <a:ext uri="{FF2B5EF4-FFF2-40B4-BE49-F238E27FC236}">
                <a16:creationId xmlns:a16="http://schemas.microsoft.com/office/drawing/2014/main" id="{89D10962-BB31-403E-9A97-15DC7717B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7695" y="3202928"/>
            <a:ext cx="3977640" cy="248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2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5DAB-D8AE-457C-A2A1-2B49E467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Kurtosis Formula-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DAB7DA-595D-46FB-BACE-49DC167714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cap="none" dirty="0"/>
                  <a:t>A normal Distribution/Mesokurtic curve always has kurtosis= 3</a:t>
                </a:r>
              </a:p>
              <a:p>
                <a:pPr marL="0" indent="0">
                  <a:buNone/>
                </a:pPr>
                <a:endParaRPr lang="en-US" sz="2800" cap="none" dirty="0"/>
              </a:p>
              <a:p>
                <a:pPr marL="0" indent="0">
                  <a:buNone/>
                </a:pPr>
                <a:r>
                  <a:rPr lang="en-US" sz="2800" cap="none" dirty="0"/>
                  <a:t>                 Coefficient of Kurtosis=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 cap="non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3600" b="0" i="1" cap="none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3600" i="1" cap="none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3600" b="0" i="1" cap="none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cap="none" dirty="0"/>
                  <a:t> - 3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:r>
                  <a:rPr lang="en-US" sz="2800" cap="none" dirty="0"/>
                  <a:t>Coefficient of Kurtosis &lt; 3 – Platykurtic</a:t>
                </a:r>
              </a:p>
              <a:p>
                <a:r>
                  <a:rPr lang="en-US" dirty="0"/>
                  <a:t>If </a:t>
                </a:r>
                <a:r>
                  <a:rPr lang="en-US" sz="2800" cap="none" dirty="0"/>
                  <a:t>Coefficient of Kurtosis &gt; 3 – Leptokurtic</a:t>
                </a:r>
              </a:p>
              <a:p>
                <a:endParaRPr lang="en-US" sz="2800" cap="none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DAB7DA-595D-46FB-BACE-49DC16771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245422B-15D1-4CB6-B43A-ECDCD62A6C50}"/>
              </a:ext>
            </a:extLst>
          </p:cNvPr>
          <p:cNvSpPr/>
          <p:nvPr/>
        </p:nvSpPr>
        <p:spPr>
          <a:xfrm>
            <a:off x="1997612" y="2546252"/>
            <a:ext cx="5275385" cy="132556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5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B2A5-1D6A-4B7C-B837-F12E02BE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CC12-D3B8-4532-A827-0BD8F7A2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cap="none" dirty="0"/>
              <a:t>Define kurtosis. Compute coefficient of kurtosis for the following observations 2, 3, 5, 7, 4, 8, 1.</a:t>
            </a:r>
          </a:p>
          <a:p>
            <a:r>
              <a:rPr lang="en-IN" dirty="0"/>
              <a:t>Also comment on result. </a:t>
            </a:r>
            <a:endParaRPr lang="en-IN" sz="2800" cap="none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800" cap="none" dirty="0">
                <a:solidFill>
                  <a:srgbClr val="FF0000"/>
                </a:solidFill>
              </a:rPr>
              <a:t>Solution- </a:t>
            </a:r>
          </a:p>
          <a:p>
            <a:pPr marL="0" indent="0">
              <a:buNone/>
            </a:pPr>
            <a:r>
              <a:rPr lang="en-IN" dirty="0"/>
              <a:t>Formula- </a:t>
            </a:r>
          </a:p>
          <a:p>
            <a:pPr marL="0" indent="0">
              <a:buNone/>
            </a:pPr>
            <a:endParaRPr lang="en-IN" sz="2800" cap="none" dirty="0"/>
          </a:p>
          <a:p>
            <a:pPr marL="0" indent="0">
              <a:buNone/>
            </a:pPr>
            <a:endParaRPr lang="en-IN" sz="2800" cap="none" dirty="0"/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A23941-18C6-4AD8-9569-B72B6D505586}"/>
                  </a:ext>
                </a:extLst>
              </p:cNvPr>
              <p:cNvSpPr txBox="1"/>
              <p:nvPr/>
            </p:nvSpPr>
            <p:spPr>
              <a:xfrm>
                <a:off x="838200" y="4807407"/>
                <a:ext cx="6477000" cy="830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cap="none" dirty="0"/>
                  <a:t>Coefficient of Kurtosis=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 cap="non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3600" b="0" i="1" cap="none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3600" i="1" cap="none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3600" b="0" i="1" cap="none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cap="none" dirty="0"/>
                  <a:t> - 3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A23941-18C6-4AD8-9569-B72B6D50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07407"/>
                <a:ext cx="6477000" cy="830227"/>
              </a:xfrm>
              <a:prstGeom prst="rect">
                <a:avLst/>
              </a:prstGeom>
              <a:blipFill>
                <a:blip r:embed="rId2"/>
                <a:stretch>
                  <a:fillRect l="-1977" b="-36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10D634-8C21-4FA5-B787-79FA734034E5}"/>
                  </a:ext>
                </a:extLst>
              </p:cNvPr>
              <p:cNvSpPr txBox="1"/>
              <p:nvPr/>
            </p:nvSpPr>
            <p:spPr>
              <a:xfrm>
                <a:off x="5021943" y="2850522"/>
                <a:ext cx="6477000" cy="830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cap="non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10D634-8C21-4FA5-B787-79FA7340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943" y="2850522"/>
                <a:ext cx="6477000" cy="83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49D1CF-A2CB-4E81-BB10-909A6EE41BDF}"/>
                  </a:ext>
                </a:extLst>
              </p:cNvPr>
              <p:cNvSpPr txBox="1"/>
              <p:nvPr/>
            </p:nvSpPr>
            <p:spPr>
              <a:xfrm>
                <a:off x="5613400" y="5074981"/>
                <a:ext cx="6477000" cy="118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49D1CF-A2CB-4E81-BB10-909A6EE41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00" y="5074981"/>
                <a:ext cx="6477000" cy="118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9D455-E99A-4E86-B3F2-C1B6431C1736}"/>
                  </a:ext>
                </a:extLst>
              </p:cNvPr>
              <p:cNvSpPr txBox="1"/>
              <p:nvPr/>
            </p:nvSpPr>
            <p:spPr>
              <a:xfrm>
                <a:off x="7274756" y="4176528"/>
                <a:ext cx="6098344" cy="670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altLang="en-US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altLang="en-US" sz="2400" dirty="0"/>
                          <m:t>∑</m:t>
                        </m:r>
                        <m:r>
                          <m:rPr>
                            <m:nor/>
                          </m:rPr>
                          <a:rPr lang="en-US" altLang="en-US" sz="2400" dirty="0"/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en-US" sz="2400" dirty="0"/>
                          <m:t>N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9D455-E99A-4E86-B3F2-C1B6431C1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56" y="4176528"/>
                <a:ext cx="6098344" cy="670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F8FDDA-87B1-415A-BD5E-9B7362DC171D}"/>
              </a:ext>
            </a:extLst>
          </p:cNvPr>
          <p:cNvCxnSpPr/>
          <p:nvPr/>
        </p:nvCxnSpPr>
        <p:spPr>
          <a:xfrm>
            <a:off x="5820229" y="2917371"/>
            <a:ext cx="0" cy="3255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781F-1C04-491B-A9CB-4E9E5762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86860"/>
            <a:ext cx="10364451" cy="1596177"/>
          </a:xfrm>
        </p:spPr>
        <p:txBody>
          <a:bodyPr/>
          <a:lstStyle/>
          <a:p>
            <a:r>
              <a:rPr lang="en-IN" cap="none" dirty="0"/>
              <a:t>Relation between raw moments and central moments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8BAE5-36B0-4A25-A923-064ABE85C6A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448973" y="2785404"/>
                <a:ext cx="10954043" cy="47548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 cap="none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cap="none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sz="2800" b="0" i="1" cap="none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cap="non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sz="2800" cap="none" dirty="0"/>
                  <a:t>= Arithmetic Mean</a:t>
                </a:r>
              </a:p>
              <a:p>
                <a:pPr marL="0" indent="0">
                  <a:buNone/>
                </a:pPr>
                <a:endParaRPr lang="en-IN" sz="2800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cap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cap="none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IN" sz="2800" i="1" cap="non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8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800" b="0" i="1" cap="none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−( 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−3 </m:t>
                      </m:r>
                      <m:sSubSup>
                        <m:sSub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+2( 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−4 </m:t>
                      </m:r>
                      <m:sSubSup>
                        <m:sSub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+6( 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−3( 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8BAE5-36B0-4A25-A923-064ABE85C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448973" y="2785404"/>
                <a:ext cx="10954043" cy="4754880"/>
              </a:xfrm>
              <a:blipFill>
                <a:blip r:embed="rId2"/>
                <a:stretch>
                  <a:fillRect t="-21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18717BA-6D23-479A-AAD7-1A82989A5472}"/>
              </a:ext>
            </a:extLst>
          </p:cNvPr>
          <p:cNvSpPr/>
          <p:nvPr/>
        </p:nvSpPr>
        <p:spPr>
          <a:xfrm>
            <a:off x="1448973" y="3601330"/>
            <a:ext cx="6527409" cy="2278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98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48D0-41CA-436C-8656-75805F16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6E2E-6019-4690-A541-6066DFC39F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If first four raw moments of a data set are 7.2, 96.4, 289.72 and 4588.36 respectively, then find first four central moments.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/>
              <a:t>If first four raw moments of a data set are 5, 75, 356 and 2560 respectively, then find first four central moments. 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76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B7FDB-FBA7-4E3E-9560-D7C274EE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458AD3C-2728-4D06-87CF-E20DB4376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901612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1FF6F1C5-1C5C-46A0-BCCD-2BF1CC5A00E1}"/>
              </a:ext>
            </a:extLst>
          </p:cNvPr>
          <p:cNvSpPr/>
          <p:nvPr/>
        </p:nvSpPr>
        <p:spPr>
          <a:xfrm>
            <a:off x="3376246" y="4515729"/>
            <a:ext cx="450166" cy="10832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EC4A1-791A-4FF2-8734-E96E7BD7AF54}"/>
              </a:ext>
            </a:extLst>
          </p:cNvPr>
          <p:cNvSpPr txBox="1"/>
          <p:nvPr/>
        </p:nvSpPr>
        <p:spPr>
          <a:xfrm>
            <a:off x="4043938" y="4675612"/>
            <a:ext cx="179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Raw Data</a:t>
            </a:r>
          </a:p>
          <a:p>
            <a:r>
              <a:rPr lang="en-IN" dirty="0"/>
              <a:t>Frequency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6040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03-E205-45AD-9825-77422A05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Skewness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263EBC-9BE3-44EA-8C82-FC8956285B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52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32EAFE-8F2C-4226-A6F6-317BE4D80E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8632EAFE-8F2C-4226-A6F6-317BE4D80E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8632EAFE-8F2C-4226-A6F6-317BE4D80E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8632EAFE-8F2C-4226-A6F6-317BE4D80E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1DEE57-0A82-42A3-8601-1F070D02A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771DEE57-0A82-42A3-8601-1F070D02A5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771DEE57-0A82-42A3-8601-1F070D02A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771DEE57-0A82-42A3-8601-1F070D02A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6D9BAF-5FE9-47AB-9BAD-EABF87820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BA6D9BAF-5FE9-47AB-9BAD-EABF87820C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BA6D9BAF-5FE9-47AB-9BAD-EABF87820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BA6D9BAF-5FE9-47AB-9BAD-EABF87820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FC7D0F-3BC2-4980-A0BF-B23F56DB53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6AFC7D0F-3BC2-4980-A0BF-B23F56DB53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6AFC7D0F-3BC2-4980-A0BF-B23F56DB53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6AFC7D0F-3BC2-4980-A0BF-B23F56DB53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EEFBBF-CC1D-495F-9DBA-AC62DE250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E8EEFBBF-CC1D-495F-9DBA-AC62DE2505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E8EEFBBF-CC1D-495F-9DBA-AC62DE250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E8EEFBBF-CC1D-495F-9DBA-AC62DE250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11F99E-2AA1-47D5-AEB6-3EFA45107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graphicEl>
                                              <a:dgm id="{5211F99E-2AA1-47D5-AEB6-3EFA451070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5211F99E-2AA1-47D5-AEB6-3EFA45107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5211F99E-2AA1-47D5-AEB6-3EFA45107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1D2469-306F-4461-AD8E-31B10E1889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graphicEl>
                                              <a:dgm id="{241D2469-306F-4461-AD8E-31B10E1889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241D2469-306F-4461-AD8E-31B10E1889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241D2469-306F-4461-AD8E-31B10E1889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4A7CF5-4A02-4D67-9ACF-55633089A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EF4A7CF5-4A02-4D67-9ACF-55633089A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EF4A7CF5-4A02-4D67-9ACF-55633089A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EF4A7CF5-4A02-4D67-9ACF-55633089A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6C0016-480E-4687-9F96-A0072E99CF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graphicEl>
                                              <a:dgm id="{5A6C0016-480E-4687-9F96-A0072E99CF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5A6C0016-480E-4687-9F96-A0072E99CF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5A6C0016-480E-4687-9F96-A0072E99CF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7543F7-861E-47D3-A251-C0C09B648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graphicEl>
                                              <a:dgm id="{B57543F7-861E-47D3-A251-C0C09B648F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B57543F7-861E-47D3-A251-C0C09B648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B57543F7-861E-47D3-A251-C0C09B648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02E4-0015-45C8-8C9A-B3478162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Skewness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A6910-DB68-4D45-9FCD-5C71845E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10" y="2150036"/>
            <a:ext cx="1038578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1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5E3CC57-AC82-4528-89E6-0584121AF3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9515" y="25066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9D6404-6311-420B-8BFC-4ED62B97CB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4522" y="160751"/>
            <a:ext cx="2333625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436BA7-1147-4234-87DE-5AF3B02DD8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7848" y="160751"/>
            <a:ext cx="23336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01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E6FD1E1-3676-4F6F-8781-6171833EEF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638255-4DE7-4722-A5A8-5F9E612F6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900F483-EE48-4898-A2B4-41A90EFF08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7C8556-E215-4856-BCBD-2E3606C9AB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5BBE-DA67-4931-810A-C61DC8DF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/>
              <a:t>Skewness- 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C23DE-1997-418E-BFEB-E3C1E6EF6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363" y="2176272"/>
                <a:ext cx="9367204" cy="4041648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cap="none">
                        <a:latin typeface="Cambria Math" panose="02040503050406030204" pitchFamily="18" charset="0"/>
                      </a:rPr>
                      <m:t>𝐶𝑜𝑒𝑓𝑓𝑖𝑐𝑖𝑒𝑛𝑡</m:t>
                    </m:r>
                    <m:r>
                      <a:rPr lang="en-IN" sz="2400" b="0" i="1" cap="non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cap="none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2400" b="0" i="1" cap="non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cap="none">
                        <a:latin typeface="Cambria Math" panose="02040503050406030204" pitchFamily="18" charset="0"/>
                      </a:rPr>
                      <m:t>𝑠𝑘𝑒𝑤𝑛𝑒𝑠𝑠</m:t>
                    </m:r>
                    <m:r>
                      <a:rPr lang="en-IN" sz="2400" b="0" i="1" cap="none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400" b="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cap="none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400" b="0" i="1" cap="non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sz="2400" b="0" cap="none" dirty="0"/>
              </a:p>
              <a:p>
                <a:pPr marL="0" indent="0">
                  <a:buNone/>
                </a:pPr>
                <a:endParaRPr lang="en-IN" sz="2400" b="0" cap="non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cap="none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600" i="1" cap="non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 b="0" i="1" cap="none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600" b="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b="0" i="1" cap="none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IN" sz="2600" b="0" i="1" cap="non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600" b="0" i="1" cap="none">
                            <a:latin typeface="Cambria Math" panose="02040503050406030204" pitchFamily="18" charset="0"/>
                          </a:rPr>
                          <m:t>𝑀𝑜𝑑𝑒</m:t>
                        </m:r>
                      </m:num>
                      <m:den>
                        <m:r>
                          <a:rPr lang="en-IN" sz="2600" b="0" i="1" cap="none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600" b="0" i="1" cap="non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600" b="0" i="1" cap="none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IN" sz="2600" cap="none" dirty="0"/>
                  <a:t>   … Pearson’s 1</a:t>
                </a:r>
                <a:r>
                  <a:rPr lang="en-IN" sz="2600" cap="none" baseline="30000" dirty="0"/>
                  <a:t>st</a:t>
                </a:r>
                <a:r>
                  <a:rPr lang="en-IN" sz="2600" cap="none" dirty="0"/>
                  <a:t> coefficient of skewness</a:t>
                </a:r>
              </a:p>
              <a:p>
                <a:pPr marL="0" indent="0">
                  <a:buNone/>
                </a:pPr>
                <a:endParaRPr lang="en-IN" sz="2600" cap="non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cap="none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600" i="1" cap="non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 i="1" cap="none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6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b="0" i="1" cap="none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IN" sz="2600" i="1" cap="none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IN" sz="2600" i="1" cap="non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600" b="0" i="1" cap="none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IN" sz="2600" b="0" i="1" cap="none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6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IN" sz="2600" cap="none" dirty="0"/>
                  <a:t> … Pearson’s 2</a:t>
                </a:r>
                <a:r>
                  <a:rPr lang="en-IN" sz="2600" cap="none" baseline="30000" dirty="0"/>
                  <a:t>nd</a:t>
                </a:r>
                <a:r>
                  <a:rPr lang="en-IN" sz="2600" cap="none" dirty="0"/>
                  <a:t> coefficient of skewness</a:t>
                </a:r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C23DE-1997-418E-BFEB-E3C1E6EF6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363" y="2176272"/>
                <a:ext cx="9367204" cy="4041648"/>
              </a:xfrm>
              <a:blipFill>
                <a:blip r:embed="rId2"/>
                <a:stretch>
                  <a:fillRect l="-846" t="-16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70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3605-2A28-48F7-84F9-0AB78D67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  <a:br>
              <a:rPr lang="en-IN" dirty="0"/>
            </a:br>
            <a:r>
              <a:rPr lang="en-IN" dirty="0"/>
              <a:t>Nov 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42DB4-89F2-457A-B132-28F949E54D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800" cap="none" dirty="0"/>
                  <a:t>Define skewness. Compute coefficient of skewness for the following observations 2, 3, 5, 7, 4, 8, 1.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sz="2800" cap="none" dirty="0">
                    <a:solidFill>
                      <a:srgbClr val="FF0000"/>
                    </a:solidFill>
                  </a:rPr>
                  <a:t>Solution-</a:t>
                </a:r>
                <a:r>
                  <a:rPr lang="en-IN" sz="2800" cap="none" dirty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Formula-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cap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cap="non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2800" i="1" cap="non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800" b="0" i="1" cap="non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IN" sz="2800" cap="none" dirty="0"/>
              </a:p>
              <a:p>
                <a:pPr marL="0" indent="0">
                  <a:buNone/>
                </a:pPr>
                <a:r>
                  <a:rPr lang="en-IN" dirty="0"/>
                  <a:t>Identify type of Data- Raw Data</a:t>
                </a:r>
                <a:endParaRPr lang="en-IN" sz="2800" cap="none" dirty="0"/>
              </a:p>
              <a:p>
                <a:pPr marL="0" indent="0">
                  <a:buNone/>
                </a:pPr>
                <a:endParaRPr lang="en-IN" sz="2800" cap="none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42DB4-89F2-457A-B132-28F949E54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11BEB-CBCE-4FBB-ADFE-1BD8028E18F3}"/>
              </a:ext>
            </a:extLst>
          </p:cNvPr>
          <p:cNvCxnSpPr>
            <a:cxnSpLocks/>
          </p:cNvCxnSpPr>
          <p:nvPr/>
        </p:nvCxnSpPr>
        <p:spPr>
          <a:xfrm>
            <a:off x="5631767" y="2827606"/>
            <a:ext cx="0" cy="33493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9205D2-7CC5-4311-8B57-6DDF7BAF82BB}"/>
                  </a:ext>
                </a:extLst>
              </p:cNvPr>
              <p:cNvSpPr txBox="1"/>
              <p:nvPr/>
            </p:nvSpPr>
            <p:spPr>
              <a:xfrm>
                <a:off x="6560234" y="3064188"/>
                <a:ext cx="3591945" cy="729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Mean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nary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9205D2-7CC5-4311-8B57-6DDF7BAF8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234" y="3064188"/>
                <a:ext cx="3591945" cy="729623"/>
              </a:xfrm>
              <a:prstGeom prst="rect">
                <a:avLst/>
              </a:prstGeom>
              <a:blipFill>
                <a:blip r:embed="rId3"/>
                <a:stretch>
                  <a:fillRect l="-3396" b="-11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D7B2184-B8D0-47C3-8E3B-E8384E0ECD77}"/>
              </a:ext>
            </a:extLst>
          </p:cNvPr>
          <p:cNvSpPr/>
          <p:nvPr/>
        </p:nvSpPr>
        <p:spPr>
          <a:xfrm>
            <a:off x="4037428" y="5430129"/>
            <a:ext cx="1477104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9C3DA-CBC1-4410-8A15-24BBE80B73C2}"/>
                  </a:ext>
                </a:extLst>
              </p:cNvPr>
              <p:cNvSpPr txBox="1"/>
              <p:nvPr/>
            </p:nvSpPr>
            <p:spPr>
              <a:xfrm>
                <a:off x="7305822" y="3928748"/>
                <a:ext cx="3591945" cy="922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IN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I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IN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=4.2857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9C3DA-CBC1-4410-8A15-24BBE80B7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822" y="3928748"/>
                <a:ext cx="3591945" cy="9225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38D01F9-2FFD-4C7C-85B5-19BA6FB53566}"/>
              </a:ext>
            </a:extLst>
          </p:cNvPr>
          <p:cNvSpPr txBox="1"/>
          <p:nvPr/>
        </p:nvSpPr>
        <p:spPr>
          <a:xfrm>
            <a:off x="5910774" y="4942827"/>
            <a:ext cx="6046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Median= Middle value of data arranged in increasing order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635E8-44DA-41BA-B722-789B40808537}"/>
              </a:ext>
            </a:extLst>
          </p:cNvPr>
          <p:cNvSpPr txBox="1"/>
          <p:nvPr/>
        </p:nvSpPr>
        <p:spPr>
          <a:xfrm>
            <a:off x="5910774" y="5915353"/>
            <a:ext cx="6046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</a:rPr>
              <a:t>Median = 4</a:t>
            </a:r>
          </a:p>
        </p:txBody>
      </p:sp>
    </p:spTree>
    <p:extLst>
      <p:ext uri="{BB962C8B-B14F-4D97-AF65-F5344CB8AC3E}">
        <p14:creationId xmlns:p14="http://schemas.microsoft.com/office/powerpoint/2010/main" val="343898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47B2-1F7A-421E-BE5C-F9FF2C9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43859F-579D-481D-8542-9C81A5C63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I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39.428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ra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=2.373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43859F-579D-481D-8542-9C81A5C63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26F2500-0D36-4123-BA9F-A27CD8958F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72996" y="1386986"/>
              <a:ext cx="3618524" cy="45064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9262">
                      <a:extLst>
                        <a:ext uri="{9D8B030D-6E8A-4147-A177-3AD203B41FA5}">
                          <a16:colId xmlns:a16="http://schemas.microsoft.com/office/drawing/2014/main" val="98774451"/>
                        </a:ext>
                      </a:extLst>
                    </a:gridCol>
                    <a:gridCol w="1809262">
                      <a:extLst>
                        <a:ext uri="{9D8B030D-6E8A-4147-A177-3AD203B41FA5}">
                          <a16:colId xmlns:a16="http://schemas.microsoft.com/office/drawing/2014/main" val="28994543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IN" sz="200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2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b="1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  <m:r>
                                          <a:rPr lang="en-IN" sz="2000" b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IN" sz="2000" b="1" smtClean="0">
                                            <a:latin typeface="Cambria Math" panose="02040503050406030204" pitchFamily="18" charset="0"/>
                                          </a:rPr>
                                          <m:t>𝟐𝟖𝟓𝟕</m:t>
                                        </m:r>
                                        <m:r>
                                          <a:rPr lang="en-IN" sz="200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2000" dirty="0"/>
                        </a:p>
                        <a:p>
                          <a:endParaRPr lang="en-IN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682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5.224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2157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1.653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525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0.510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3918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7.367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5504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0.082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586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13.796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6058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10.796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96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N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00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IN" sz="20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00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IN" sz="200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IN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sz="2000" dirty="0"/>
                            <a:t>= 39.428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1061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26F2500-0D36-4123-BA9F-A27CD8958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559988"/>
                  </p:ext>
                </p:extLst>
              </p:nvPr>
            </p:nvGraphicFramePr>
            <p:xfrm>
              <a:off x="7272996" y="1386986"/>
              <a:ext cx="3618524" cy="45064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9262">
                      <a:extLst>
                        <a:ext uri="{9D8B030D-6E8A-4147-A177-3AD203B41FA5}">
                          <a16:colId xmlns:a16="http://schemas.microsoft.com/office/drawing/2014/main" val="98774451"/>
                        </a:ext>
                      </a:extLst>
                    </a:gridCol>
                    <a:gridCol w="1809262">
                      <a:extLst>
                        <a:ext uri="{9D8B030D-6E8A-4147-A177-3AD203B41FA5}">
                          <a16:colId xmlns:a16="http://schemas.microsoft.com/office/drawing/2014/main" val="2899454309"/>
                        </a:ext>
                      </a:extLst>
                    </a:gridCol>
                  </a:tblGrid>
                  <a:tr h="1023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37" t="-2976" r="-673" b="-382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8287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5.224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215746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1.653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5250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0.510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391839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7.367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550438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0.082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58658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13.796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60589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10.796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96807"/>
                      </a:ext>
                    </a:extLst>
                  </a:tr>
                  <a:tr h="709676">
                    <a:tc>
                      <a:txBody>
                        <a:bodyPr/>
                        <a:lstStyle/>
                        <a:p>
                          <a:pPr/>
                          <a:endParaRPr lang="en-IN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37" t="-536752" r="-673" b="-60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0615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49FA42-C5D6-4573-806E-DB80F079B6E5}"/>
              </a:ext>
            </a:extLst>
          </p:cNvPr>
          <p:cNvSpPr/>
          <p:nvPr/>
        </p:nvSpPr>
        <p:spPr>
          <a:xfrm>
            <a:off x="7295660" y="2419642"/>
            <a:ext cx="3567724" cy="34597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F0C794-450A-48D9-8592-E804FBDDB1B1}"/>
                  </a:ext>
                </a:extLst>
              </p:cNvPr>
              <p:cNvSpPr txBox="1"/>
              <p:nvPr/>
            </p:nvSpPr>
            <p:spPr>
              <a:xfrm>
                <a:off x="-551152" y="4239461"/>
                <a:ext cx="6098344" cy="795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F0C794-450A-48D9-8592-E804FBDDB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1152" y="4239461"/>
                <a:ext cx="6098344" cy="795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BE88AF-9085-4B13-A00B-8D8DECF26716}"/>
                  </a:ext>
                </a:extLst>
              </p:cNvPr>
              <p:cNvSpPr txBox="1"/>
              <p:nvPr/>
            </p:nvSpPr>
            <p:spPr>
              <a:xfrm>
                <a:off x="-1049550" y="5184517"/>
                <a:ext cx="6466114" cy="795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cap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 cap="non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2400" i="1" cap="non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b="0" i="1" cap="non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4.2857−4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2.373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BE88AF-9085-4B13-A00B-8D8DECF26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9550" y="5184517"/>
                <a:ext cx="6466114" cy="7957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2E2817-8FAD-4B5B-8331-1373A70D8E6E}"/>
                  </a:ext>
                </a:extLst>
              </p:cNvPr>
              <p:cNvSpPr txBox="1"/>
              <p:nvPr/>
            </p:nvSpPr>
            <p:spPr>
              <a:xfrm>
                <a:off x="-1537622" y="6176963"/>
                <a:ext cx="64661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cap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 cap="non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2400" i="1" cap="non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b="0" i="1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.361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2E2817-8FAD-4B5B-8331-1373A70D8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37622" y="6176963"/>
                <a:ext cx="646611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90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6B21-588B-47D9-93D4-691318CB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62F6-F0C2-42D9-92BC-A32CE289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cap="none" dirty="0"/>
              <a:t>Compute coefficient of skewness for the following observations-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sz="2800" cap="none" dirty="0"/>
              <a:t>25, 11, 16, 15, 29, 30, 33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5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F2CA51-CB95-4091-B972-FACF675C673D}"/>
</file>

<file path=customXml/itemProps2.xml><?xml version="1.0" encoding="utf-8"?>
<ds:datastoreItem xmlns:ds="http://schemas.openxmlformats.org/officeDocument/2006/customXml" ds:itemID="{C5CC9317-5044-40EC-89E6-1790239E9F12}"/>
</file>

<file path=customXml/itemProps3.xml><?xml version="1.0" encoding="utf-8"?>
<ds:datastoreItem xmlns:ds="http://schemas.openxmlformats.org/officeDocument/2006/customXml" ds:itemID="{C51C0F98-31DE-41A5-881C-E8281D14565C}"/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513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COST</vt:lpstr>
      <vt:lpstr>Revision</vt:lpstr>
      <vt:lpstr>Skewness</vt:lpstr>
      <vt:lpstr>Skewness</vt:lpstr>
      <vt:lpstr>PowerPoint Presentation</vt:lpstr>
      <vt:lpstr>Skewness- Formulae</vt:lpstr>
      <vt:lpstr>Question Nov 2018</vt:lpstr>
      <vt:lpstr>Cont…</vt:lpstr>
      <vt:lpstr>Question</vt:lpstr>
      <vt:lpstr>Kurtosis</vt:lpstr>
      <vt:lpstr>Kurtosis Formula-</vt:lpstr>
      <vt:lpstr>Questions</vt:lpstr>
      <vt:lpstr>Relation between raw moments and central moments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</dc:title>
  <dc:creator>Maitreyi Joglekar</dc:creator>
  <cp:lastModifiedBy>Maitreyi Joglekar</cp:lastModifiedBy>
  <cp:revision>6</cp:revision>
  <dcterms:created xsi:type="dcterms:W3CDTF">2021-01-30T08:50:30Z</dcterms:created>
  <dcterms:modified xsi:type="dcterms:W3CDTF">2021-02-03T05:55:04Z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</Properties>
</file>