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383" r:id="rId9"/>
    <p:sldId id="384" r:id="rId10"/>
    <p:sldId id="385" r:id="rId11"/>
    <p:sldId id="386" r:id="rId12"/>
    <p:sldId id="3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5044ED-7FD4-4960-AB37-330FBD3B3B6F}" type="doc">
      <dgm:prSet loTypeId="urn:microsoft.com/office/officeart/2009/3/layout/StepUpProcess" loCatId="process" qsTypeId="urn:microsoft.com/office/officeart/2005/8/quickstyle/simple1" qsCatId="simple" csTypeId="urn:microsoft.com/office/officeart/2005/8/colors/colorful1" csCatId="colorful"/>
      <dgm:spPr/>
      <dgm:t>
        <a:bodyPr/>
        <a:lstStyle/>
        <a:p>
          <a:endParaRPr lang="en-US"/>
        </a:p>
      </dgm:t>
    </dgm:pt>
    <dgm:pt modelId="{350145FC-65C9-4916-A9E5-ECC5BA78FE99}">
      <dgm:prSet/>
      <dgm:spPr/>
      <dgm:t>
        <a:bodyPr/>
        <a:lstStyle/>
        <a:p>
          <a:r>
            <a:rPr lang="en-IN"/>
            <a:t>Sample space and Event</a:t>
          </a:r>
          <a:endParaRPr lang="en-US"/>
        </a:p>
      </dgm:t>
    </dgm:pt>
    <dgm:pt modelId="{63390ABE-84C6-4B80-AB33-F333BD41D6C6}" type="parTrans" cxnId="{98148FDF-EABB-4F1C-B787-E22C917F0246}">
      <dgm:prSet/>
      <dgm:spPr/>
      <dgm:t>
        <a:bodyPr/>
        <a:lstStyle/>
        <a:p>
          <a:endParaRPr lang="en-US"/>
        </a:p>
      </dgm:t>
    </dgm:pt>
    <dgm:pt modelId="{669A2E69-90F1-4914-9A35-A0B045141EAB}" type="sibTrans" cxnId="{98148FDF-EABB-4F1C-B787-E22C917F0246}">
      <dgm:prSet/>
      <dgm:spPr/>
      <dgm:t>
        <a:bodyPr/>
        <a:lstStyle/>
        <a:p>
          <a:endParaRPr lang="en-US"/>
        </a:p>
      </dgm:t>
    </dgm:pt>
    <dgm:pt modelId="{1AA7E74D-5AC6-4657-AA34-18F1A5A8573E}">
      <dgm:prSet/>
      <dgm:spPr/>
      <dgm:t>
        <a:bodyPr/>
        <a:lstStyle/>
        <a:p>
          <a:r>
            <a:rPr lang="en-IN"/>
            <a:t>Set operations- </a:t>
          </a:r>
          <a:endParaRPr lang="en-US"/>
        </a:p>
      </dgm:t>
    </dgm:pt>
    <dgm:pt modelId="{55944046-D02C-40B2-A9C3-F3610CE3053E}" type="parTrans" cxnId="{116D9A94-F704-4576-B54F-A050603BF0A7}">
      <dgm:prSet/>
      <dgm:spPr/>
      <dgm:t>
        <a:bodyPr/>
        <a:lstStyle/>
        <a:p>
          <a:endParaRPr lang="en-US"/>
        </a:p>
      </dgm:t>
    </dgm:pt>
    <dgm:pt modelId="{BA8121A8-7C82-4E77-8CC0-11E675DDCDA4}" type="sibTrans" cxnId="{116D9A94-F704-4576-B54F-A050603BF0A7}">
      <dgm:prSet/>
      <dgm:spPr/>
      <dgm:t>
        <a:bodyPr/>
        <a:lstStyle/>
        <a:p>
          <a:endParaRPr lang="en-US"/>
        </a:p>
      </dgm:t>
    </dgm:pt>
    <dgm:pt modelId="{98D1F9DB-1BDE-4581-B5BF-A9C72E75A3C3}">
      <dgm:prSet/>
      <dgm:spPr/>
      <dgm:t>
        <a:bodyPr/>
        <a:lstStyle/>
        <a:p>
          <a:r>
            <a:rPr lang="en-IN"/>
            <a:t>Union </a:t>
          </a:r>
          <a:endParaRPr lang="en-US"/>
        </a:p>
      </dgm:t>
    </dgm:pt>
    <dgm:pt modelId="{DD8DF8CE-507A-4BEA-9B69-7284EA7B0B91}" type="parTrans" cxnId="{7EE85FF2-2311-4561-8853-1C7124F55F9B}">
      <dgm:prSet/>
      <dgm:spPr/>
      <dgm:t>
        <a:bodyPr/>
        <a:lstStyle/>
        <a:p>
          <a:endParaRPr lang="en-US"/>
        </a:p>
      </dgm:t>
    </dgm:pt>
    <dgm:pt modelId="{EF576956-644A-44A8-8C08-71FDF19C9A36}" type="sibTrans" cxnId="{7EE85FF2-2311-4561-8853-1C7124F55F9B}">
      <dgm:prSet/>
      <dgm:spPr/>
      <dgm:t>
        <a:bodyPr/>
        <a:lstStyle/>
        <a:p>
          <a:endParaRPr lang="en-US"/>
        </a:p>
      </dgm:t>
    </dgm:pt>
    <dgm:pt modelId="{1162F032-1EA7-4666-97B3-689A53B0BA38}">
      <dgm:prSet/>
      <dgm:spPr/>
      <dgm:t>
        <a:bodyPr/>
        <a:lstStyle/>
        <a:p>
          <a:r>
            <a:rPr lang="en-IN"/>
            <a:t>Intersection</a:t>
          </a:r>
          <a:endParaRPr lang="en-US"/>
        </a:p>
      </dgm:t>
    </dgm:pt>
    <dgm:pt modelId="{E442CA19-4095-4AB1-AD0F-E48AC5605316}" type="parTrans" cxnId="{E2E2066C-A8DB-4F5D-ABDE-F2921C791CFD}">
      <dgm:prSet/>
      <dgm:spPr/>
      <dgm:t>
        <a:bodyPr/>
        <a:lstStyle/>
        <a:p>
          <a:endParaRPr lang="en-US"/>
        </a:p>
      </dgm:t>
    </dgm:pt>
    <dgm:pt modelId="{2EA0BCAF-3B0A-42C8-BC3A-877855587A55}" type="sibTrans" cxnId="{E2E2066C-A8DB-4F5D-ABDE-F2921C791CFD}">
      <dgm:prSet/>
      <dgm:spPr/>
      <dgm:t>
        <a:bodyPr/>
        <a:lstStyle/>
        <a:p>
          <a:endParaRPr lang="en-US"/>
        </a:p>
      </dgm:t>
    </dgm:pt>
    <dgm:pt modelId="{17989D43-1AC9-412C-B446-810F0A73F881}">
      <dgm:prSet/>
      <dgm:spPr/>
      <dgm:t>
        <a:bodyPr/>
        <a:lstStyle/>
        <a:p>
          <a:r>
            <a:rPr lang="en-IN"/>
            <a:t>Complement</a:t>
          </a:r>
          <a:endParaRPr lang="en-US"/>
        </a:p>
      </dgm:t>
    </dgm:pt>
    <dgm:pt modelId="{88146251-32B7-4F18-9BFE-4CDB4C4957E5}" type="parTrans" cxnId="{D178CADF-8830-4E1C-BB40-6BF4BE086CC1}">
      <dgm:prSet/>
      <dgm:spPr/>
      <dgm:t>
        <a:bodyPr/>
        <a:lstStyle/>
        <a:p>
          <a:endParaRPr lang="en-US"/>
        </a:p>
      </dgm:t>
    </dgm:pt>
    <dgm:pt modelId="{C3D60458-2443-45E2-B728-1C459DFB4503}" type="sibTrans" cxnId="{D178CADF-8830-4E1C-BB40-6BF4BE086CC1}">
      <dgm:prSet/>
      <dgm:spPr/>
      <dgm:t>
        <a:bodyPr/>
        <a:lstStyle/>
        <a:p>
          <a:endParaRPr lang="en-US"/>
        </a:p>
      </dgm:t>
    </dgm:pt>
    <dgm:pt modelId="{093F14BF-A21F-48A8-B6C7-67D832FC6780}">
      <dgm:prSet/>
      <dgm:spPr/>
      <dgm:t>
        <a:bodyPr/>
        <a:lstStyle/>
        <a:p>
          <a:r>
            <a:rPr lang="en-IN"/>
            <a:t>Mutually Exclusive Events</a:t>
          </a:r>
          <a:endParaRPr lang="en-US"/>
        </a:p>
      </dgm:t>
    </dgm:pt>
    <dgm:pt modelId="{32E30D01-AFB5-4EB2-B5F0-1B71C0C36BEE}" type="parTrans" cxnId="{F7ACB46B-2ACF-4D78-B1F9-E0321B0DE753}">
      <dgm:prSet/>
      <dgm:spPr/>
      <dgm:t>
        <a:bodyPr/>
        <a:lstStyle/>
        <a:p>
          <a:endParaRPr lang="en-US"/>
        </a:p>
      </dgm:t>
    </dgm:pt>
    <dgm:pt modelId="{146DFD81-DD18-405C-AC53-8197EED28167}" type="sibTrans" cxnId="{F7ACB46B-2ACF-4D78-B1F9-E0321B0DE753}">
      <dgm:prSet/>
      <dgm:spPr/>
      <dgm:t>
        <a:bodyPr/>
        <a:lstStyle/>
        <a:p>
          <a:endParaRPr lang="en-US"/>
        </a:p>
      </dgm:t>
    </dgm:pt>
    <dgm:pt modelId="{2F5A53EE-3402-499B-AFBB-ABB298B51205}">
      <dgm:prSet/>
      <dgm:spPr/>
      <dgm:t>
        <a:bodyPr/>
        <a:lstStyle/>
        <a:p>
          <a:r>
            <a:rPr lang="en-IN"/>
            <a:t>Probability Definition</a:t>
          </a:r>
          <a:endParaRPr lang="en-US"/>
        </a:p>
      </dgm:t>
    </dgm:pt>
    <dgm:pt modelId="{13D3804C-58BB-4E7C-A496-FCC5464ECC70}" type="parTrans" cxnId="{518903E9-A1AA-41D5-91E8-530FF8ECC09B}">
      <dgm:prSet/>
      <dgm:spPr/>
      <dgm:t>
        <a:bodyPr/>
        <a:lstStyle/>
        <a:p>
          <a:endParaRPr lang="en-US"/>
        </a:p>
      </dgm:t>
    </dgm:pt>
    <dgm:pt modelId="{E06AA052-FA3B-4D25-9CEC-1E13349BECF9}" type="sibTrans" cxnId="{518903E9-A1AA-41D5-91E8-530FF8ECC09B}">
      <dgm:prSet/>
      <dgm:spPr/>
      <dgm:t>
        <a:bodyPr/>
        <a:lstStyle/>
        <a:p>
          <a:endParaRPr lang="en-US"/>
        </a:p>
      </dgm:t>
    </dgm:pt>
    <dgm:pt modelId="{5B310B2E-780A-4E6E-A22B-8687C17357F1}" type="pres">
      <dgm:prSet presAssocID="{525044ED-7FD4-4960-AB37-330FBD3B3B6F}" presName="rootnode" presStyleCnt="0">
        <dgm:presLayoutVars>
          <dgm:chMax/>
          <dgm:chPref/>
          <dgm:dir/>
          <dgm:animLvl val="lvl"/>
        </dgm:presLayoutVars>
      </dgm:prSet>
      <dgm:spPr/>
    </dgm:pt>
    <dgm:pt modelId="{27A22818-EC70-4BD9-BC77-37C2DCD0F872}" type="pres">
      <dgm:prSet presAssocID="{350145FC-65C9-4916-A9E5-ECC5BA78FE99}" presName="composite" presStyleCnt="0"/>
      <dgm:spPr/>
    </dgm:pt>
    <dgm:pt modelId="{33267575-5711-4B3C-AE5C-D4E6E9F56B8D}" type="pres">
      <dgm:prSet presAssocID="{350145FC-65C9-4916-A9E5-ECC5BA78FE99}" presName="LShape" presStyleLbl="alignNode1" presStyleIdx="0" presStyleCnt="7"/>
      <dgm:spPr/>
    </dgm:pt>
    <dgm:pt modelId="{C49FDACD-9661-4093-8151-96DC70DC66DC}" type="pres">
      <dgm:prSet presAssocID="{350145FC-65C9-4916-A9E5-ECC5BA78FE99}" presName="ParentText" presStyleLbl="revTx" presStyleIdx="0" presStyleCnt="4">
        <dgm:presLayoutVars>
          <dgm:chMax val="0"/>
          <dgm:chPref val="0"/>
          <dgm:bulletEnabled val="1"/>
        </dgm:presLayoutVars>
      </dgm:prSet>
      <dgm:spPr/>
    </dgm:pt>
    <dgm:pt modelId="{1276E542-D97C-45AD-9286-95E5F3692C34}" type="pres">
      <dgm:prSet presAssocID="{350145FC-65C9-4916-A9E5-ECC5BA78FE99}" presName="Triangle" presStyleLbl="alignNode1" presStyleIdx="1" presStyleCnt="7"/>
      <dgm:spPr/>
    </dgm:pt>
    <dgm:pt modelId="{798DD701-2E7B-4A40-8638-686B7FAC9A24}" type="pres">
      <dgm:prSet presAssocID="{669A2E69-90F1-4914-9A35-A0B045141EAB}" presName="sibTrans" presStyleCnt="0"/>
      <dgm:spPr/>
    </dgm:pt>
    <dgm:pt modelId="{03A4CDCF-B8B7-418D-A175-FDC45E793EA1}" type="pres">
      <dgm:prSet presAssocID="{669A2E69-90F1-4914-9A35-A0B045141EAB}" presName="space" presStyleCnt="0"/>
      <dgm:spPr/>
    </dgm:pt>
    <dgm:pt modelId="{CC5B1B12-C45B-4508-A591-850DF7646A6B}" type="pres">
      <dgm:prSet presAssocID="{1AA7E74D-5AC6-4657-AA34-18F1A5A8573E}" presName="composite" presStyleCnt="0"/>
      <dgm:spPr/>
    </dgm:pt>
    <dgm:pt modelId="{298FE72B-7D24-4168-B6BB-21BD1D4A2EE1}" type="pres">
      <dgm:prSet presAssocID="{1AA7E74D-5AC6-4657-AA34-18F1A5A8573E}" presName="LShape" presStyleLbl="alignNode1" presStyleIdx="2" presStyleCnt="7"/>
      <dgm:spPr/>
    </dgm:pt>
    <dgm:pt modelId="{27D2C2BF-7032-4C38-9C15-55927551D9DC}" type="pres">
      <dgm:prSet presAssocID="{1AA7E74D-5AC6-4657-AA34-18F1A5A8573E}" presName="ParentText" presStyleLbl="revTx" presStyleIdx="1" presStyleCnt="4">
        <dgm:presLayoutVars>
          <dgm:chMax val="0"/>
          <dgm:chPref val="0"/>
          <dgm:bulletEnabled val="1"/>
        </dgm:presLayoutVars>
      </dgm:prSet>
      <dgm:spPr/>
    </dgm:pt>
    <dgm:pt modelId="{F85F5DB3-69CE-4897-B133-A2BB75EAE1A3}" type="pres">
      <dgm:prSet presAssocID="{1AA7E74D-5AC6-4657-AA34-18F1A5A8573E}" presName="Triangle" presStyleLbl="alignNode1" presStyleIdx="3" presStyleCnt="7"/>
      <dgm:spPr/>
    </dgm:pt>
    <dgm:pt modelId="{8506B2C2-4DE0-4A77-8292-F647E4DA7A3D}" type="pres">
      <dgm:prSet presAssocID="{BA8121A8-7C82-4E77-8CC0-11E675DDCDA4}" presName="sibTrans" presStyleCnt="0"/>
      <dgm:spPr/>
    </dgm:pt>
    <dgm:pt modelId="{3D40BD1C-498E-4DFA-BE6F-B95A08BD5638}" type="pres">
      <dgm:prSet presAssocID="{BA8121A8-7C82-4E77-8CC0-11E675DDCDA4}" presName="space" presStyleCnt="0"/>
      <dgm:spPr/>
    </dgm:pt>
    <dgm:pt modelId="{72415042-2A69-4346-9EF4-131BC43E32E3}" type="pres">
      <dgm:prSet presAssocID="{093F14BF-A21F-48A8-B6C7-67D832FC6780}" presName="composite" presStyleCnt="0"/>
      <dgm:spPr/>
    </dgm:pt>
    <dgm:pt modelId="{043426BF-BD44-4B77-85FD-6941954A4EFB}" type="pres">
      <dgm:prSet presAssocID="{093F14BF-A21F-48A8-B6C7-67D832FC6780}" presName="LShape" presStyleLbl="alignNode1" presStyleIdx="4" presStyleCnt="7"/>
      <dgm:spPr/>
    </dgm:pt>
    <dgm:pt modelId="{DABB40CF-433D-4A42-B5AB-D82B170B7074}" type="pres">
      <dgm:prSet presAssocID="{093F14BF-A21F-48A8-B6C7-67D832FC6780}" presName="ParentText" presStyleLbl="revTx" presStyleIdx="2" presStyleCnt="4">
        <dgm:presLayoutVars>
          <dgm:chMax val="0"/>
          <dgm:chPref val="0"/>
          <dgm:bulletEnabled val="1"/>
        </dgm:presLayoutVars>
      </dgm:prSet>
      <dgm:spPr/>
    </dgm:pt>
    <dgm:pt modelId="{24CBA393-789E-4889-8A4A-B713CEC6A3BA}" type="pres">
      <dgm:prSet presAssocID="{093F14BF-A21F-48A8-B6C7-67D832FC6780}" presName="Triangle" presStyleLbl="alignNode1" presStyleIdx="5" presStyleCnt="7"/>
      <dgm:spPr/>
    </dgm:pt>
    <dgm:pt modelId="{44B86421-3DA2-47C1-8C65-77AF8FD217D9}" type="pres">
      <dgm:prSet presAssocID="{146DFD81-DD18-405C-AC53-8197EED28167}" presName="sibTrans" presStyleCnt="0"/>
      <dgm:spPr/>
    </dgm:pt>
    <dgm:pt modelId="{BBE71529-86A1-4E66-920D-F1107279A482}" type="pres">
      <dgm:prSet presAssocID="{146DFD81-DD18-405C-AC53-8197EED28167}" presName="space" presStyleCnt="0"/>
      <dgm:spPr/>
    </dgm:pt>
    <dgm:pt modelId="{4E2B497A-FCE5-4E1E-9565-A7C5D953659B}" type="pres">
      <dgm:prSet presAssocID="{2F5A53EE-3402-499B-AFBB-ABB298B51205}" presName="composite" presStyleCnt="0"/>
      <dgm:spPr/>
    </dgm:pt>
    <dgm:pt modelId="{3707412A-CCC4-49AB-87CE-8AFE17F2A1C1}" type="pres">
      <dgm:prSet presAssocID="{2F5A53EE-3402-499B-AFBB-ABB298B51205}" presName="LShape" presStyleLbl="alignNode1" presStyleIdx="6" presStyleCnt="7"/>
      <dgm:spPr/>
    </dgm:pt>
    <dgm:pt modelId="{D3D11EA9-1C3F-4FC8-9532-253BDB75D509}" type="pres">
      <dgm:prSet presAssocID="{2F5A53EE-3402-499B-AFBB-ABB298B51205}" presName="ParentText" presStyleLbl="revTx" presStyleIdx="3" presStyleCnt="4">
        <dgm:presLayoutVars>
          <dgm:chMax val="0"/>
          <dgm:chPref val="0"/>
          <dgm:bulletEnabled val="1"/>
        </dgm:presLayoutVars>
      </dgm:prSet>
      <dgm:spPr/>
    </dgm:pt>
  </dgm:ptLst>
  <dgm:cxnLst>
    <dgm:cxn modelId="{CB498417-C155-4127-B433-7E74E9011A1A}" type="presOf" srcId="{093F14BF-A21F-48A8-B6C7-67D832FC6780}" destId="{DABB40CF-433D-4A42-B5AB-D82B170B7074}" srcOrd="0" destOrd="0" presId="urn:microsoft.com/office/officeart/2009/3/layout/StepUpProcess"/>
    <dgm:cxn modelId="{32403B25-494C-4990-B0EF-7180A90CEECA}" type="presOf" srcId="{1162F032-1EA7-4666-97B3-689A53B0BA38}" destId="{27D2C2BF-7032-4C38-9C15-55927551D9DC}" srcOrd="0" destOrd="2" presId="urn:microsoft.com/office/officeart/2009/3/layout/StepUpProcess"/>
    <dgm:cxn modelId="{2C6FFD2B-217F-4E8F-8EDD-50E3AE3C308D}" type="presOf" srcId="{1AA7E74D-5AC6-4657-AA34-18F1A5A8573E}" destId="{27D2C2BF-7032-4C38-9C15-55927551D9DC}" srcOrd="0" destOrd="0" presId="urn:microsoft.com/office/officeart/2009/3/layout/StepUpProcess"/>
    <dgm:cxn modelId="{03DFB968-DCF4-4C8B-8D9B-2B82A25C3E08}" type="presOf" srcId="{2F5A53EE-3402-499B-AFBB-ABB298B51205}" destId="{D3D11EA9-1C3F-4FC8-9532-253BDB75D509}" srcOrd="0" destOrd="0" presId="urn:microsoft.com/office/officeart/2009/3/layout/StepUpProcess"/>
    <dgm:cxn modelId="{F7ACB46B-2ACF-4D78-B1F9-E0321B0DE753}" srcId="{525044ED-7FD4-4960-AB37-330FBD3B3B6F}" destId="{093F14BF-A21F-48A8-B6C7-67D832FC6780}" srcOrd="2" destOrd="0" parTransId="{32E30D01-AFB5-4EB2-B5F0-1B71C0C36BEE}" sibTransId="{146DFD81-DD18-405C-AC53-8197EED28167}"/>
    <dgm:cxn modelId="{E2E2066C-A8DB-4F5D-ABDE-F2921C791CFD}" srcId="{1AA7E74D-5AC6-4657-AA34-18F1A5A8573E}" destId="{1162F032-1EA7-4666-97B3-689A53B0BA38}" srcOrd="1" destOrd="0" parTransId="{E442CA19-4095-4AB1-AD0F-E48AC5605316}" sibTransId="{2EA0BCAF-3B0A-42C8-BC3A-877855587A55}"/>
    <dgm:cxn modelId="{5FDC707D-4D9F-4394-BBE2-9B9AA9E3B3D7}" type="presOf" srcId="{17989D43-1AC9-412C-B446-810F0A73F881}" destId="{27D2C2BF-7032-4C38-9C15-55927551D9DC}" srcOrd="0" destOrd="3" presId="urn:microsoft.com/office/officeart/2009/3/layout/StepUpProcess"/>
    <dgm:cxn modelId="{116D9A94-F704-4576-B54F-A050603BF0A7}" srcId="{525044ED-7FD4-4960-AB37-330FBD3B3B6F}" destId="{1AA7E74D-5AC6-4657-AA34-18F1A5A8573E}" srcOrd="1" destOrd="0" parTransId="{55944046-D02C-40B2-A9C3-F3610CE3053E}" sibTransId="{BA8121A8-7C82-4E77-8CC0-11E675DDCDA4}"/>
    <dgm:cxn modelId="{EE9882B3-56ED-404A-ADC7-5A3EF373B6E8}" type="presOf" srcId="{350145FC-65C9-4916-A9E5-ECC5BA78FE99}" destId="{C49FDACD-9661-4093-8151-96DC70DC66DC}" srcOrd="0" destOrd="0" presId="urn:microsoft.com/office/officeart/2009/3/layout/StepUpProcess"/>
    <dgm:cxn modelId="{98148FDF-EABB-4F1C-B787-E22C917F0246}" srcId="{525044ED-7FD4-4960-AB37-330FBD3B3B6F}" destId="{350145FC-65C9-4916-A9E5-ECC5BA78FE99}" srcOrd="0" destOrd="0" parTransId="{63390ABE-84C6-4B80-AB33-F333BD41D6C6}" sibTransId="{669A2E69-90F1-4914-9A35-A0B045141EAB}"/>
    <dgm:cxn modelId="{D178CADF-8830-4E1C-BB40-6BF4BE086CC1}" srcId="{1AA7E74D-5AC6-4657-AA34-18F1A5A8573E}" destId="{17989D43-1AC9-412C-B446-810F0A73F881}" srcOrd="2" destOrd="0" parTransId="{88146251-32B7-4F18-9BFE-4CDB4C4957E5}" sibTransId="{C3D60458-2443-45E2-B728-1C459DFB4503}"/>
    <dgm:cxn modelId="{518903E9-A1AA-41D5-91E8-530FF8ECC09B}" srcId="{525044ED-7FD4-4960-AB37-330FBD3B3B6F}" destId="{2F5A53EE-3402-499B-AFBB-ABB298B51205}" srcOrd="3" destOrd="0" parTransId="{13D3804C-58BB-4E7C-A496-FCC5464ECC70}" sibTransId="{E06AA052-FA3B-4D25-9CEC-1E13349BECF9}"/>
    <dgm:cxn modelId="{A36905ED-4534-4904-9565-5CC51DA1C3A9}" type="presOf" srcId="{525044ED-7FD4-4960-AB37-330FBD3B3B6F}" destId="{5B310B2E-780A-4E6E-A22B-8687C17357F1}" srcOrd="0" destOrd="0" presId="urn:microsoft.com/office/officeart/2009/3/layout/StepUpProcess"/>
    <dgm:cxn modelId="{7EE85FF2-2311-4561-8853-1C7124F55F9B}" srcId="{1AA7E74D-5AC6-4657-AA34-18F1A5A8573E}" destId="{98D1F9DB-1BDE-4581-B5BF-A9C72E75A3C3}" srcOrd="0" destOrd="0" parTransId="{DD8DF8CE-507A-4BEA-9B69-7284EA7B0B91}" sibTransId="{EF576956-644A-44A8-8C08-71FDF19C9A36}"/>
    <dgm:cxn modelId="{48C59EFD-52F1-4FD4-93C4-2DFD0CA56FE2}" type="presOf" srcId="{98D1F9DB-1BDE-4581-B5BF-A9C72E75A3C3}" destId="{27D2C2BF-7032-4C38-9C15-55927551D9DC}" srcOrd="0" destOrd="1" presId="urn:microsoft.com/office/officeart/2009/3/layout/StepUpProcess"/>
    <dgm:cxn modelId="{A919A391-0835-466C-BF2D-6BC037714EFC}" type="presParOf" srcId="{5B310B2E-780A-4E6E-A22B-8687C17357F1}" destId="{27A22818-EC70-4BD9-BC77-37C2DCD0F872}" srcOrd="0" destOrd="0" presId="urn:microsoft.com/office/officeart/2009/3/layout/StepUpProcess"/>
    <dgm:cxn modelId="{AAFE2E06-802A-4648-91F2-CD199ABEFE91}" type="presParOf" srcId="{27A22818-EC70-4BD9-BC77-37C2DCD0F872}" destId="{33267575-5711-4B3C-AE5C-D4E6E9F56B8D}" srcOrd="0" destOrd="0" presId="urn:microsoft.com/office/officeart/2009/3/layout/StepUpProcess"/>
    <dgm:cxn modelId="{B976F5D5-63F3-491B-A2AD-0AC5AFE68DB0}" type="presParOf" srcId="{27A22818-EC70-4BD9-BC77-37C2DCD0F872}" destId="{C49FDACD-9661-4093-8151-96DC70DC66DC}" srcOrd="1" destOrd="0" presId="urn:microsoft.com/office/officeart/2009/3/layout/StepUpProcess"/>
    <dgm:cxn modelId="{0D0C2B5D-540B-45B2-8FA9-AD9E6FA4C92D}" type="presParOf" srcId="{27A22818-EC70-4BD9-BC77-37C2DCD0F872}" destId="{1276E542-D97C-45AD-9286-95E5F3692C34}" srcOrd="2" destOrd="0" presId="urn:microsoft.com/office/officeart/2009/3/layout/StepUpProcess"/>
    <dgm:cxn modelId="{046B81AB-C5DC-495D-9DBD-EA391CA6C459}" type="presParOf" srcId="{5B310B2E-780A-4E6E-A22B-8687C17357F1}" destId="{798DD701-2E7B-4A40-8638-686B7FAC9A24}" srcOrd="1" destOrd="0" presId="urn:microsoft.com/office/officeart/2009/3/layout/StepUpProcess"/>
    <dgm:cxn modelId="{2B580E5D-89F5-4AFC-87EF-D2E6BFE0D150}" type="presParOf" srcId="{798DD701-2E7B-4A40-8638-686B7FAC9A24}" destId="{03A4CDCF-B8B7-418D-A175-FDC45E793EA1}" srcOrd="0" destOrd="0" presId="urn:microsoft.com/office/officeart/2009/3/layout/StepUpProcess"/>
    <dgm:cxn modelId="{96740F00-55F9-4D6E-9EE0-45C5A1011374}" type="presParOf" srcId="{5B310B2E-780A-4E6E-A22B-8687C17357F1}" destId="{CC5B1B12-C45B-4508-A591-850DF7646A6B}" srcOrd="2" destOrd="0" presId="urn:microsoft.com/office/officeart/2009/3/layout/StepUpProcess"/>
    <dgm:cxn modelId="{7661B587-B2EF-470B-9A38-94B904BC1736}" type="presParOf" srcId="{CC5B1B12-C45B-4508-A591-850DF7646A6B}" destId="{298FE72B-7D24-4168-B6BB-21BD1D4A2EE1}" srcOrd="0" destOrd="0" presId="urn:microsoft.com/office/officeart/2009/3/layout/StepUpProcess"/>
    <dgm:cxn modelId="{546E2E31-2413-4457-9E0B-AED6C7A25063}" type="presParOf" srcId="{CC5B1B12-C45B-4508-A591-850DF7646A6B}" destId="{27D2C2BF-7032-4C38-9C15-55927551D9DC}" srcOrd="1" destOrd="0" presId="urn:microsoft.com/office/officeart/2009/3/layout/StepUpProcess"/>
    <dgm:cxn modelId="{9FA0F4CC-9BBB-4C59-991A-B7380E07CA0A}" type="presParOf" srcId="{CC5B1B12-C45B-4508-A591-850DF7646A6B}" destId="{F85F5DB3-69CE-4897-B133-A2BB75EAE1A3}" srcOrd="2" destOrd="0" presId="urn:microsoft.com/office/officeart/2009/3/layout/StepUpProcess"/>
    <dgm:cxn modelId="{2B4C348F-5419-4B1D-A339-3DD0546A6928}" type="presParOf" srcId="{5B310B2E-780A-4E6E-A22B-8687C17357F1}" destId="{8506B2C2-4DE0-4A77-8292-F647E4DA7A3D}" srcOrd="3" destOrd="0" presId="urn:microsoft.com/office/officeart/2009/3/layout/StepUpProcess"/>
    <dgm:cxn modelId="{9B37D382-5804-4F0B-ADD4-856A7BBD171C}" type="presParOf" srcId="{8506B2C2-4DE0-4A77-8292-F647E4DA7A3D}" destId="{3D40BD1C-498E-4DFA-BE6F-B95A08BD5638}" srcOrd="0" destOrd="0" presId="urn:microsoft.com/office/officeart/2009/3/layout/StepUpProcess"/>
    <dgm:cxn modelId="{1518CC11-E00B-486F-A101-07AE0A6A50DC}" type="presParOf" srcId="{5B310B2E-780A-4E6E-A22B-8687C17357F1}" destId="{72415042-2A69-4346-9EF4-131BC43E32E3}" srcOrd="4" destOrd="0" presId="urn:microsoft.com/office/officeart/2009/3/layout/StepUpProcess"/>
    <dgm:cxn modelId="{08F7AC60-389C-4F3C-9FF7-0DFA7449F6C0}" type="presParOf" srcId="{72415042-2A69-4346-9EF4-131BC43E32E3}" destId="{043426BF-BD44-4B77-85FD-6941954A4EFB}" srcOrd="0" destOrd="0" presId="urn:microsoft.com/office/officeart/2009/3/layout/StepUpProcess"/>
    <dgm:cxn modelId="{AC73A1B0-50A8-466D-B237-3CFE23672CAB}" type="presParOf" srcId="{72415042-2A69-4346-9EF4-131BC43E32E3}" destId="{DABB40CF-433D-4A42-B5AB-D82B170B7074}" srcOrd="1" destOrd="0" presId="urn:microsoft.com/office/officeart/2009/3/layout/StepUpProcess"/>
    <dgm:cxn modelId="{68BF3499-6C1B-4850-974E-00701C829E32}" type="presParOf" srcId="{72415042-2A69-4346-9EF4-131BC43E32E3}" destId="{24CBA393-789E-4889-8A4A-B713CEC6A3BA}" srcOrd="2" destOrd="0" presId="urn:microsoft.com/office/officeart/2009/3/layout/StepUpProcess"/>
    <dgm:cxn modelId="{33281877-AF6B-47DC-96C4-C78B670B6F2D}" type="presParOf" srcId="{5B310B2E-780A-4E6E-A22B-8687C17357F1}" destId="{44B86421-3DA2-47C1-8C65-77AF8FD217D9}" srcOrd="5" destOrd="0" presId="urn:microsoft.com/office/officeart/2009/3/layout/StepUpProcess"/>
    <dgm:cxn modelId="{772C7332-AFBD-45A2-B2FB-5110659F8F74}" type="presParOf" srcId="{44B86421-3DA2-47C1-8C65-77AF8FD217D9}" destId="{BBE71529-86A1-4E66-920D-F1107279A482}" srcOrd="0" destOrd="0" presId="urn:microsoft.com/office/officeart/2009/3/layout/StepUpProcess"/>
    <dgm:cxn modelId="{31FA35F4-8DDC-4025-B531-9C471DE5DBF7}" type="presParOf" srcId="{5B310B2E-780A-4E6E-A22B-8687C17357F1}" destId="{4E2B497A-FCE5-4E1E-9565-A7C5D953659B}" srcOrd="6" destOrd="0" presId="urn:microsoft.com/office/officeart/2009/3/layout/StepUpProcess"/>
    <dgm:cxn modelId="{2C10D046-1BA7-4BB8-960D-0A1F737415F9}" type="presParOf" srcId="{4E2B497A-FCE5-4E1E-9565-A7C5D953659B}" destId="{3707412A-CCC4-49AB-87CE-8AFE17F2A1C1}" srcOrd="0" destOrd="0" presId="urn:microsoft.com/office/officeart/2009/3/layout/StepUpProcess"/>
    <dgm:cxn modelId="{5B5B06BB-7BC1-438C-A5F7-B6CC155AF939}" type="presParOf" srcId="{4E2B497A-FCE5-4E1E-9565-A7C5D953659B}" destId="{D3D11EA9-1C3F-4FC8-9532-253BDB75D50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67575-5711-4B3C-AE5C-D4E6E9F56B8D}">
      <dsp:nvSpPr>
        <dsp:cNvPr id="0" name=""/>
        <dsp:cNvSpPr/>
      </dsp:nvSpPr>
      <dsp:spPr>
        <a:xfrm rot="5400000">
          <a:off x="816789" y="1407264"/>
          <a:ext cx="1360772" cy="2264294"/>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FDACD-9661-4093-8151-96DC70DC66DC}">
      <dsp:nvSpPr>
        <dsp:cNvPr id="0" name=""/>
        <dsp:cNvSpPr/>
      </dsp:nvSpPr>
      <dsp:spPr>
        <a:xfrm>
          <a:off x="589643" y="2083800"/>
          <a:ext cx="2044217" cy="1791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Sample space and Event</a:t>
          </a:r>
          <a:endParaRPr lang="en-US" sz="2300" kern="1200"/>
        </a:p>
      </dsp:txBody>
      <dsp:txXfrm>
        <a:off x="589643" y="2083800"/>
        <a:ext cx="2044217" cy="1791876"/>
      </dsp:txXfrm>
    </dsp:sp>
    <dsp:sp modelId="{1276E542-D97C-45AD-9286-95E5F3692C34}">
      <dsp:nvSpPr>
        <dsp:cNvPr id="0" name=""/>
        <dsp:cNvSpPr/>
      </dsp:nvSpPr>
      <dsp:spPr>
        <a:xfrm>
          <a:off x="2248159" y="1240564"/>
          <a:ext cx="385701" cy="385701"/>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FE72B-7D24-4168-B6BB-21BD1D4A2EE1}">
      <dsp:nvSpPr>
        <dsp:cNvPr id="0" name=""/>
        <dsp:cNvSpPr/>
      </dsp:nvSpPr>
      <dsp:spPr>
        <a:xfrm rot="5400000">
          <a:off x="3319311" y="788012"/>
          <a:ext cx="1360772" cy="2264294"/>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D2C2BF-7032-4C38-9C15-55927551D9DC}">
      <dsp:nvSpPr>
        <dsp:cNvPr id="0" name=""/>
        <dsp:cNvSpPr/>
      </dsp:nvSpPr>
      <dsp:spPr>
        <a:xfrm>
          <a:off x="3092165" y="1464548"/>
          <a:ext cx="2044217" cy="1791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Set operations- </a:t>
          </a:r>
          <a:endParaRPr lang="en-US" sz="2300" kern="1200"/>
        </a:p>
        <a:p>
          <a:pPr marL="171450" lvl="1" indent="-171450" algn="l" defTabSz="800100">
            <a:lnSpc>
              <a:spcPct val="90000"/>
            </a:lnSpc>
            <a:spcBef>
              <a:spcPct val="0"/>
            </a:spcBef>
            <a:spcAft>
              <a:spcPct val="15000"/>
            </a:spcAft>
            <a:buChar char="•"/>
          </a:pPr>
          <a:r>
            <a:rPr lang="en-IN" sz="1800" kern="1200"/>
            <a:t>Union </a:t>
          </a:r>
          <a:endParaRPr lang="en-US" sz="1800" kern="1200"/>
        </a:p>
        <a:p>
          <a:pPr marL="171450" lvl="1" indent="-171450" algn="l" defTabSz="800100">
            <a:lnSpc>
              <a:spcPct val="90000"/>
            </a:lnSpc>
            <a:spcBef>
              <a:spcPct val="0"/>
            </a:spcBef>
            <a:spcAft>
              <a:spcPct val="15000"/>
            </a:spcAft>
            <a:buChar char="•"/>
          </a:pPr>
          <a:r>
            <a:rPr lang="en-IN" sz="1800" kern="1200"/>
            <a:t>Intersection</a:t>
          </a:r>
          <a:endParaRPr lang="en-US" sz="1800" kern="1200"/>
        </a:p>
        <a:p>
          <a:pPr marL="171450" lvl="1" indent="-171450" algn="l" defTabSz="800100">
            <a:lnSpc>
              <a:spcPct val="90000"/>
            </a:lnSpc>
            <a:spcBef>
              <a:spcPct val="0"/>
            </a:spcBef>
            <a:spcAft>
              <a:spcPct val="15000"/>
            </a:spcAft>
            <a:buChar char="•"/>
          </a:pPr>
          <a:r>
            <a:rPr lang="en-IN" sz="1800" kern="1200"/>
            <a:t>Complement</a:t>
          </a:r>
          <a:endParaRPr lang="en-US" sz="1800" kern="1200"/>
        </a:p>
      </dsp:txBody>
      <dsp:txXfrm>
        <a:off x="3092165" y="1464548"/>
        <a:ext cx="2044217" cy="1791876"/>
      </dsp:txXfrm>
    </dsp:sp>
    <dsp:sp modelId="{F85F5DB3-69CE-4897-B133-A2BB75EAE1A3}">
      <dsp:nvSpPr>
        <dsp:cNvPr id="0" name=""/>
        <dsp:cNvSpPr/>
      </dsp:nvSpPr>
      <dsp:spPr>
        <a:xfrm>
          <a:off x="4750681" y="621312"/>
          <a:ext cx="385701" cy="385701"/>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426BF-BD44-4B77-85FD-6941954A4EFB}">
      <dsp:nvSpPr>
        <dsp:cNvPr id="0" name=""/>
        <dsp:cNvSpPr/>
      </dsp:nvSpPr>
      <dsp:spPr>
        <a:xfrm rot="5400000">
          <a:off x="5821834" y="168761"/>
          <a:ext cx="1360772" cy="2264294"/>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BB40CF-433D-4A42-B5AB-D82B170B7074}">
      <dsp:nvSpPr>
        <dsp:cNvPr id="0" name=""/>
        <dsp:cNvSpPr/>
      </dsp:nvSpPr>
      <dsp:spPr>
        <a:xfrm>
          <a:off x="5594687" y="845297"/>
          <a:ext cx="2044217" cy="1791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Mutually Exclusive Events</a:t>
          </a:r>
          <a:endParaRPr lang="en-US" sz="2300" kern="1200"/>
        </a:p>
      </dsp:txBody>
      <dsp:txXfrm>
        <a:off x="5594687" y="845297"/>
        <a:ext cx="2044217" cy="1791876"/>
      </dsp:txXfrm>
    </dsp:sp>
    <dsp:sp modelId="{24CBA393-789E-4889-8A4A-B713CEC6A3BA}">
      <dsp:nvSpPr>
        <dsp:cNvPr id="0" name=""/>
        <dsp:cNvSpPr/>
      </dsp:nvSpPr>
      <dsp:spPr>
        <a:xfrm>
          <a:off x="7253203" y="2061"/>
          <a:ext cx="385701" cy="385701"/>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07412A-CCC4-49AB-87CE-8AFE17F2A1C1}">
      <dsp:nvSpPr>
        <dsp:cNvPr id="0" name=""/>
        <dsp:cNvSpPr/>
      </dsp:nvSpPr>
      <dsp:spPr>
        <a:xfrm rot="5400000">
          <a:off x="8324356" y="-450490"/>
          <a:ext cx="1360772" cy="2264294"/>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11EA9-1C3F-4FC8-9532-253BDB75D509}">
      <dsp:nvSpPr>
        <dsp:cNvPr id="0" name=""/>
        <dsp:cNvSpPr/>
      </dsp:nvSpPr>
      <dsp:spPr>
        <a:xfrm>
          <a:off x="8097209" y="226045"/>
          <a:ext cx="2044217" cy="1791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Probability Definition</a:t>
          </a:r>
          <a:endParaRPr lang="en-US" sz="2300" kern="1200"/>
        </a:p>
      </dsp:txBody>
      <dsp:txXfrm>
        <a:off x="8097209" y="226045"/>
        <a:ext cx="2044217" cy="179187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2/8/2021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910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2/8/2021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8117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2/8/2021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777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2/8/2021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308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2/8/2021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1533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2/8/2021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398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2/8/2021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029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2/8/2021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418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2/8/2021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123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2/8/2021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683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2/8/2021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448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2/8/2021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3614341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lculator and math tools on a surface">
            <a:extLst>
              <a:ext uri="{FF2B5EF4-FFF2-40B4-BE49-F238E27FC236}">
                <a16:creationId xmlns:a16="http://schemas.microsoft.com/office/drawing/2014/main" id="{DD9AA34D-FA5B-4795-A806-76A8735042AF}"/>
              </a:ext>
            </a:extLst>
          </p:cNvPr>
          <p:cNvPicPr>
            <a:picLocks noChangeAspect="1"/>
          </p:cNvPicPr>
          <p:nvPr/>
        </p:nvPicPr>
        <p:blipFill rotWithShape="1">
          <a:blip r:embed="rId2"/>
          <a:srcRect l="59" r="15568" b="-1"/>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9B8DBC-4A2E-4663-923E-5ED279E08C18}"/>
              </a:ext>
            </a:extLst>
          </p:cNvPr>
          <p:cNvSpPr>
            <a:spLocks noGrp="1"/>
          </p:cNvSpPr>
          <p:nvPr>
            <p:ph type="ctrTitle"/>
          </p:nvPr>
        </p:nvSpPr>
        <p:spPr>
          <a:xfrm>
            <a:off x="477981" y="1122363"/>
            <a:ext cx="4023360" cy="3204134"/>
          </a:xfrm>
        </p:spPr>
        <p:txBody>
          <a:bodyPr anchor="b">
            <a:normAutofit/>
          </a:bodyPr>
          <a:lstStyle/>
          <a:p>
            <a:r>
              <a:rPr lang="en-IN" sz="4800"/>
              <a:t>COST</a:t>
            </a:r>
          </a:p>
        </p:txBody>
      </p:sp>
      <p:sp>
        <p:nvSpPr>
          <p:cNvPr id="3" name="Subtitle 2">
            <a:extLst>
              <a:ext uri="{FF2B5EF4-FFF2-40B4-BE49-F238E27FC236}">
                <a16:creationId xmlns:a16="http://schemas.microsoft.com/office/drawing/2014/main" id="{3BCEDE67-ED0C-4141-A2E6-4D1D3DD458B4}"/>
              </a:ext>
            </a:extLst>
          </p:cNvPr>
          <p:cNvSpPr>
            <a:spLocks noGrp="1"/>
          </p:cNvSpPr>
          <p:nvPr>
            <p:ph type="subTitle" idx="1"/>
          </p:nvPr>
        </p:nvSpPr>
        <p:spPr>
          <a:xfrm>
            <a:off x="477980" y="4872922"/>
            <a:ext cx="4023359" cy="1208141"/>
          </a:xfrm>
        </p:spPr>
        <p:txBody>
          <a:bodyPr>
            <a:normAutofit/>
          </a:bodyPr>
          <a:lstStyle/>
          <a:p>
            <a:r>
              <a:rPr lang="en-IN" sz="2000"/>
              <a:t>Set Theory and Venn Diagrams</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2619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7F6A-7A8D-4C64-80E6-FE9CC061CF96}"/>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DF50B0F9-F445-4B24-A5D7-3488AD2F7278}"/>
              </a:ext>
            </a:extLst>
          </p:cNvPr>
          <p:cNvSpPr>
            <a:spLocks noGrp="1"/>
          </p:cNvSpPr>
          <p:nvPr>
            <p:ph idx="1"/>
          </p:nvPr>
        </p:nvSpPr>
        <p:spPr>
          <a:xfrm>
            <a:off x="298235" y="1619895"/>
            <a:ext cx="11802794" cy="5020056"/>
          </a:xfrm>
        </p:spPr>
        <p:txBody>
          <a:bodyPr>
            <a:normAutofit lnSpcReduction="10000"/>
          </a:bodyPr>
          <a:lstStyle/>
          <a:p>
            <a:r>
              <a:rPr lang="en-IN" dirty="0"/>
              <a:t>Formula</a:t>
            </a:r>
          </a:p>
          <a:p>
            <a:pPr marL="0" indent="0">
              <a:buNone/>
            </a:pPr>
            <a:r>
              <a:rPr lang="pt-BR" sz="2400" dirty="0">
                <a:solidFill>
                  <a:srgbClr val="FF0000"/>
                </a:solidFill>
              </a:rPr>
              <a:t>n (C ∪ P ∪ I) = n(C) + n (P) + n(I) - n(C ∩ P) - n(C ∩ I) - n (P ∩ I) + n (C ∩ P ∩ I )</a:t>
            </a:r>
          </a:p>
          <a:p>
            <a:pPr marL="0" indent="0">
              <a:buNone/>
            </a:pPr>
            <a:r>
              <a:rPr lang="pt-BR" dirty="0"/>
              <a:t>              500 = 329 + 186 + 295   – 83          – 217         – 63       + n (</a:t>
            </a:r>
            <a:r>
              <a:rPr lang="pt-BR" sz="2400" dirty="0"/>
              <a:t>C ∩ P ∩ I )</a:t>
            </a:r>
          </a:p>
          <a:p>
            <a:pPr marL="0" indent="0">
              <a:buNone/>
            </a:pPr>
            <a:r>
              <a:rPr lang="pt-BR" dirty="0"/>
              <a:t>n (</a:t>
            </a:r>
            <a:r>
              <a:rPr lang="pt-BR" sz="2400" dirty="0"/>
              <a:t>C ∩ P ∩ I ) = 53</a:t>
            </a:r>
          </a:p>
          <a:p>
            <a:pPr marL="0" indent="0">
              <a:buNone/>
            </a:pPr>
            <a:r>
              <a:rPr lang="en-IN" dirty="0"/>
              <a:t>n (</a:t>
            </a:r>
            <a:r>
              <a:rPr lang="en-IN" sz="2400" dirty="0"/>
              <a:t>C</a:t>
            </a:r>
            <a:r>
              <a:rPr lang="pt-BR" sz="2400" dirty="0"/>
              <a:t> and P not I) = n( C ∩ P) - </a:t>
            </a:r>
            <a:r>
              <a:rPr lang="pt-BR" dirty="0"/>
              <a:t>n (</a:t>
            </a:r>
            <a:r>
              <a:rPr lang="pt-BR" sz="2400" dirty="0"/>
              <a:t>C ∩ P ∩ I ) = 83- 53= 30 </a:t>
            </a:r>
          </a:p>
          <a:p>
            <a:pPr marL="0" indent="0">
              <a:buNone/>
            </a:pPr>
            <a:r>
              <a:rPr lang="en-IN" dirty="0"/>
              <a:t>n (</a:t>
            </a:r>
            <a:r>
              <a:rPr lang="en-IN" sz="2400" dirty="0"/>
              <a:t>C</a:t>
            </a:r>
            <a:r>
              <a:rPr lang="pt-BR" sz="2400" dirty="0"/>
              <a:t> and I not P) = n( C ∩ I) - </a:t>
            </a:r>
            <a:r>
              <a:rPr lang="pt-BR" dirty="0"/>
              <a:t>n (</a:t>
            </a:r>
            <a:r>
              <a:rPr lang="pt-BR" sz="2400" dirty="0"/>
              <a:t>C ∩ P ∩ I ) = 217- 53= 164 </a:t>
            </a:r>
          </a:p>
          <a:p>
            <a:pPr marL="0" indent="0">
              <a:buNone/>
            </a:pPr>
            <a:r>
              <a:rPr lang="en-IN" dirty="0"/>
              <a:t>n (</a:t>
            </a:r>
            <a:r>
              <a:rPr lang="en-IN" sz="2400" dirty="0"/>
              <a:t>P</a:t>
            </a:r>
            <a:r>
              <a:rPr lang="pt-BR" sz="2400" dirty="0"/>
              <a:t> and I not C) = n( P ∩ I) - </a:t>
            </a:r>
            <a:r>
              <a:rPr lang="pt-BR" dirty="0"/>
              <a:t>n (</a:t>
            </a:r>
            <a:r>
              <a:rPr lang="pt-BR" sz="2400" dirty="0"/>
              <a:t>C ∩ P ∩ I ) = 63- 53= 10 </a:t>
            </a:r>
          </a:p>
          <a:p>
            <a:pPr marL="0" indent="0">
              <a:buNone/>
            </a:pPr>
            <a:r>
              <a:rPr lang="pt-BR" dirty="0"/>
              <a:t>n(only C) = 329- 30- 53- 164 = 82</a:t>
            </a:r>
          </a:p>
          <a:p>
            <a:pPr marL="0" indent="0">
              <a:buNone/>
            </a:pPr>
            <a:r>
              <a:rPr lang="pt-BR" sz="2400" dirty="0"/>
              <a:t>n(only P) = 186- 30- 53 -10 = 93</a:t>
            </a:r>
          </a:p>
          <a:p>
            <a:pPr marL="0" indent="0">
              <a:buNone/>
            </a:pPr>
            <a:r>
              <a:rPr lang="pt-BR" sz="2400" dirty="0"/>
              <a:t>n(only I)  = 295 – 164 – 53 - 10 = 68</a:t>
            </a:r>
          </a:p>
          <a:p>
            <a:pPr marL="0" indent="0">
              <a:buNone/>
            </a:pPr>
            <a:endParaRPr lang="pt-BR" sz="2400" dirty="0"/>
          </a:p>
          <a:p>
            <a:pPr marL="0" indent="0">
              <a:buNone/>
            </a:pPr>
            <a:endParaRPr lang="pt-BR" sz="2400" dirty="0"/>
          </a:p>
          <a:p>
            <a:pPr marL="0" indent="0">
              <a:buNone/>
            </a:pPr>
            <a:endParaRPr lang="en-IN" sz="2400" dirty="0"/>
          </a:p>
          <a:p>
            <a:pPr marL="0" indent="0">
              <a:buNone/>
            </a:pPr>
            <a:endParaRPr lang="pt-BR" sz="2400" dirty="0"/>
          </a:p>
          <a:p>
            <a:pPr marL="0" indent="0">
              <a:buNone/>
            </a:pPr>
            <a:endParaRPr lang="en-IN" dirty="0">
              <a:solidFill>
                <a:srgbClr val="FF0000"/>
              </a:solidFill>
            </a:endParaRPr>
          </a:p>
          <a:p>
            <a:pPr marL="0" indent="0">
              <a:buNone/>
            </a:pPr>
            <a:endParaRPr lang="en-IN" dirty="0"/>
          </a:p>
        </p:txBody>
      </p:sp>
      <p:pic>
        <p:nvPicPr>
          <p:cNvPr id="28" name="Picture 27">
            <a:extLst>
              <a:ext uri="{FF2B5EF4-FFF2-40B4-BE49-F238E27FC236}">
                <a16:creationId xmlns:a16="http://schemas.microsoft.com/office/drawing/2014/main" id="{46C610EE-7AE1-4DE1-B102-F21BAB2E697E}"/>
              </a:ext>
            </a:extLst>
          </p:cNvPr>
          <p:cNvPicPr>
            <a:picLocks noChangeAspect="1"/>
          </p:cNvPicPr>
          <p:nvPr/>
        </p:nvPicPr>
        <p:blipFill>
          <a:blip r:embed="rId2"/>
          <a:stretch>
            <a:fillRect/>
          </a:stretch>
        </p:blipFill>
        <p:spPr>
          <a:xfrm>
            <a:off x="8497123" y="3091800"/>
            <a:ext cx="3603906" cy="2802562"/>
          </a:xfrm>
          <a:prstGeom prst="rect">
            <a:avLst/>
          </a:prstGeom>
        </p:spPr>
      </p:pic>
      <p:sp>
        <p:nvSpPr>
          <p:cNvPr id="29" name="Rectangle 28">
            <a:extLst>
              <a:ext uri="{FF2B5EF4-FFF2-40B4-BE49-F238E27FC236}">
                <a16:creationId xmlns:a16="http://schemas.microsoft.com/office/drawing/2014/main" id="{B3A08106-D4BB-4430-B2AB-A8E31601D9CC}"/>
              </a:ext>
            </a:extLst>
          </p:cNvPr>
          <p:cNvSpPr/>
          <p:nvPr/>
        </p:nvSpPr>
        <p:spPr>
          <a:xfrm>
            <a:off x="10044332" y="3671668"/>
            <a:ext cx="534573" cy="3516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30</a:t>
            </a:r>
          </a:p>
        </p:txBody>
      </p:sp>
      <p:sp>
        <p:nvSpPr>
          <p:cNvPr id="30" name="Rectangle 29">
            <a:extLst>
              <a:ext uri="{FF2B5EF4-FFF2-40B4-BE49-F238E27FC236}">
                <a16:creationId xmlns:a16="http://schemas.microsoft.com/office/drawing/2014/main" id="{56E19A85-CF53-4FE4-9CA4-F0574133BC2F}"/>
              </a:ext>
            </a:extLst>
          </p:cNvPr>
          <p:cNvSpPr/>
          <p:nvPr/>
        </p:nvSpPr>
        <p:spPr>
          <a:xfrm>
            <a:off x="9553487" y="4427382"/>
            <a:ext cx="661183" cy="3516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164</a:t>
            </a:r>
          </a:p>
        </p:txBody>
      </p:sp>
      <p:sp>
        <p:nvSpPr>
          <p:cNvPr id="31" name="Rectangle 30">
            <a:extLst>
              <a:ext uri="{FF2B5EF4-FFF2-40B4-BE49-F238E27FC236}">
                <a16:creationId xmlns:a16="http://schemas.microsoft.com/office/drawing/2014/main" id="{59D078C2-61BC-443B-BFA8-68522888BED5}"/>
              </a:ext>
            </a:extLst>
          </p:cNvPr>
          <p:cNvSpPr/>
          <p:nvPr/>
        </p:nvSpPr>
        <p:spPr>
          <a:xfrm>
            <a:off x="10059924" y="4095384"/>
            <a:ext cx="534573" cy="3694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53</a:t>
            </a:r>
          </a:p>
        </p:txBody>
      </p:sp>
      <p:sp>
        <p:nvSpPr>
          <p:cNvPr id="32" name="Rectangle 31">
            <a:extLst>
              <a:ext uri="{FF2B5EF4-FFF2-40B4-BE49-F238E27FC236}">
                <a16:creationId xmlns:a16="http://schemas.microsoft.com/office/drawing/2014/main" id="{2E936B7A-6AEA-47A7-A98B-7B9DD50DAE94}"/>
              </a:ext>
            </a:extLst>
          </p:cNvPr>
          <p:cNvSpPr/>
          <p:nvPr/>
        </p:nvSpPr>
        <p:spPr>
          <a:xfrm>
            <a:off x="10578905" y="4445156"/>
            <a:ext cx="534573" cy="3516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10</a:t>
            </a:r>
          </a:p>
        </p:txBody>
      </p:sp>
      <p:sp>
        <p:nvSpPr>
          <p:cNvPr id="35" name="Rectangle 34">
            <a:extLst>
              <a:ext uri="{FF2B5EF4-FFF2-40B4-BE49-F238E27FC236}">
                <a16:creationId xmlns:a16="http://schemas.microsoft.com/office/drawing/2014/main" id="{45E222A4-DEBB-4274-B0B6-22BB5E587151}"/>
              </a:ext>
            </a:extLst>
          </p:cNvPr>
          <p:cNvSpPr/>
          <p:nvPr/>
        </p:nvSpPr>
        <p:spPr>
          <a:xfrm>
            <a:off x="9286200" y="3634668"/>
            <a:ext cx="534573" cy="3516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82</a:t>
            </a:r>
          </a:p>
        </p:txBody>
      </p:sp>
      <p:sp>
        <p:nvSpPr>
          <p:cNvPr id="36" name="Rectangle 35">
            <a:extLst>
              <a:ext uri="{FF2B5EF4-FFF2-40B4-BE49-F238E27FC236}">
                <a16:creationId xmlns:a16="http://schemas.microsoft.com/office/drawing/2014/main" id="{0EEF302F-8C6D-410C-AFE4-1D115FA77DF4}"/>
              </a:ext>
            </a:extLst>
          </p:cNvPr>
          <p:cNvSpPr/>
          <p:nvPr/>
        </p:nvSpPr>
        <p:spPr>
          <a:xfrm>
            <a:off x="10883705" y="3618490"/>
            <a:ext cx="534573" cy="3516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93</a:t>
            </a:r>
          </a:p>
        </p:txBody>
      </p:sp>
      <p:sp>
        <p:nvSpPr>
          <p:cNvPr id="37" name="Rectangle 36">
            <a:extLst>
              <a:ext uri="{FF2B5EF4-FFF2-40B4-BE49-F238E27FC236}">
                <a16:creationId xmlns:a16="http://schemas.microsoft.com/office/drawing/2014/main" id="{8358C589-F3F6-443B-9F04-1A3AA4843593}"/>
              </a:ext>
            </a:extLst>
          </p:cNvPr>
          <p:cNvSpPr/>
          <p:nvPr/>
        </p:nvSpPr>
        <p:spPr>
          <a:xfrm>
            <a:off x="10030265" y="5094615"/>
            <a:ext cx="534573" cy="3516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68</a:t>
            </a:r>
          </a:p>
        </p:txBody>
      </p:sp>
    </p:spTree>
    <p:extLst>
      <p:ext uri="{BB962C8B-B14F-4D97-AF65-F5344CB8AC3E}">
        <p14:creationId xmlns:p14="http://schemas.microsoft.com/office/powerpoint/2010/main" val="22590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5"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6F65-F785-4B3B-B1C4-EEB02A0690FF}"/>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2E871A6E-2AB2-407A-B798-54F562E36497}"/>
              </a:ext>
            </a:extLst>
          </p:cNvPr>
          <p:cNvSpPr>
            <a:spLocks noGrp="1"/>
          </p:cNvSpPr>
          <p:nvPr>
            <p:ph idx="1"/>
          </p:nvPr>
        </p:nvSpPr>
        <p:spPr>
          <a:xfrm>
            <a:off x="476823" y="2284891"/>
            <a:ext cx="8315485" cy="4448610"/>
          </a:xfrm>
        </p:spPr>
        <p:txBody>
          <a:bodyPr>
            <a:normAutofit fontScale="92500" lnSpcReduction="20000"/>
          </a:bodyPr>
          <a:lstStyle/>
          <a:p>
            <a:pPr marL="514350" indent="-514350">
              <a:buAutoNum type="romanUcParenBoth"/>
            </a:pPr>
            <a:r>
              <a:rPr lang="en-IN" cap="none" dirty="0"/>
              <a:t>answered yes to all three parts </a:t>
            </a:r>
            <a:r>
              <a:rPr lang="en-IN" cap="none" dirty="0">
                <a:solidFill>
                  <a:srgbClr val="FF0000"/>
                </a:solidFill>
              </a:rPr>
              <a:t>= 53</a:t>
            </a:r>
          </a:p>
          <a:p>
            <a:pPr marL="514350" indent="-514350">
              <a:buAutoNum type="romanUcParenBoth"/>
            </a:pPr>
            <a:r>
              <a:rPr lang="en-IN" cap="none" dirty="0"/>
              <a:t>had a cell phone but not an internet connection</a:t>
            </a:r>
          </a:p>
          <a:p>
            <a:pPr marL="0" indent="0">
              <a:buNone/>
            </a:pPr>
            <a:r>
              <a:rPr lang="en-IN" dirty="0">
                <a:solidFill>
                  <a:srgbClr val="FF0000"/>
                </a:solidFill>
              </a:rPr>
              <a:t>       = 82 + 30 = 112</a:t>
            </a:r>
            <a:endParaRPr lang="en-IN" cap="none" dirty="0">
              <a:solidFill>
                <a:srgbClr val="FF0000"/>
              </a:solidFill>
            </a:endParaRPr>
          </a:p>
          <a:p>
            <a:pPr marL="514350" indent="-514350">
              <a:buAutoNum type="romanUcParenBoth"/>
            </a:pPr>
            <a:r>
              <a:rPr lang="en-IN" cap="none" dirty="0"/>
              <a:t>had an </a:t>
            </a:r>
            <a:r>
              <a:rPr lang="en-IN" cap="none" dirty="0" err="1"/>
              <a:t>ipod</a:t>
            </a:r>
            <a:r>
              <a:rPr lang="en-IN" cap="none" dirty="0"/>
              <a:t> but not a cell phone </a:t>
            </a:r>
            <a:r>
              <a:rPr lang="en-IN" cap="none" dirty="0">
                <a:solidFill>
                  <a:srgbClr val="FF0000"/>
                </a:solidFill>
              </a:rPr>
              <a:t>= 93 + 10 = 103</a:t>
            </a:r>
          </a:p>
          <a:p>
            <a:pPr marL="514350" indent="-514350">
              <a:buAutoNum type="romanUcParenBoth"/>
            </a:pPr>
            <a:r>
              <a:rPr lang="en-IN" cap="none" dirty="0"/>
              <a:t>had an internet connection but not an </a:t>
            </a:r>
            <a:r>
              <a:rPr lang="en-IN" cap="none" dirty="0" err="1"/>
              <a:t>ipod</a:t>
            </a:r>
            <a:endParaRPr lang="en-IN" cap="none" dirty="0"/>
          </a:p>
          <a:p>
            <a:pPr marL="0" indent="0">
              <a:buNone/>
            </a:pPr>
            <a:r>
              <a:rPr lang="en-IN" dirty="0"/>
              <a:t>       </a:t>
            </a:r>
            <a:r>
              <a:rPr lang="en-IN" cap="none" dirty="0">
                <a:solidFill>
                  <a:srgbClr val="FF0000"/>
                </a:solidFill>
              </a:rPr>
              <a:t>= 68 + 164 = 232</a:t>
            </a:r>
            <a:endParaRPr lang="en-IN" dirty="0">
              <a:solidFill>
                <a:srgbClr val="FF0000"/>
              </a:solidFill>
            </a:endParaRPr>
          </a:p>
          <a:p>
            <a:pPr marL="514350" indent="-514350">
              <a:buAutoNum type="romanUcParenBoth"/>
            </a:pPr>
            <a:r>
              <a:rPr lang="en-IN" cap="none" dirty="0"/>
              <a:t>had a cell phone or an internet connection but not an </a:t>
            </a:r>
            <a:r>
              <a:rPr lang="en-IN" cap="none" dirty="0" err="1"/>
              <a:t>ipod</a:t>
            </a:r>
            <a:endParaRPr lang="en-IN" cap="none" dirty="0"/>
          </a:p>
          <a:p>
            <a:pPr marL="0" indent="0">
              <a:buNone/>
            </a:pPr>
            <a:r>
              <a:rPr lang="en-IN" dirty="0"/>
              <a:t>       </a:t>
            </a:r>
            <a:r>
              <a:rPr lang="en-IN" dirty="0">
                <a:solidFill>
                  <a:srgbClr val="FF0000"/>
                </a:solidFill>
              </a:rPr>
              <a:t>= 82 + 164 + 68 = 314</a:t>
            </a:r>
          </a:p>
          <a:p>
            <a:pPr marL="514350" indent="-514350">
              <a:buAutoNum type="romanUcParenBoth"/>
            </a:pPr>
            <a:r>
              <a:rPr lang="en-IN" cap="none" dirty="0"/>
              <a:t>had a cell phone but Not an </a:t>
            </a:r>
            <a:r>
              <a:rPr lang="en-IN" cap="none" dirty="0" err="1"/>
              <a:t>ipod</a:t>
            </a:r>
            <a:r>
              <a:rPr lang="en-IN" cap="none" dirty="0"/>
              <a:t> or an internet connection</a:t>
            </a:r>
          </a:p>
          <a:p>
            <a:pPr marL="0" indent="0">
              <a:buNone/>
            </a:pPr>
            <a:r>
              <a:rPr lang="en-IN" dirty="0"/>
              <a:t>        </a:t>
            </a:r>
            <a:r>
              <a:rPr lang="en-IN" dirty="0">
                <a:solidFill>
                  <a:srgbClr val="FF0000"/>
                </a:solidFill>
              </a:rPr>
              <a:t>= 82</a:t>
            </a:r>
            <a:endParaRPr lang="en-IN" cap="none" dirty="0">
              <a:solidFill>
                <a:srgbClr val="FF0000"/>
              </a:solidFill>
            </a:endParaRPr>
          </a:p>
          <a:p>
            <a:endParaRPr lang="en-IN" dirty="0"/>
          </a:p>
        </p:txBody>
      </p:sp>
      <p:pic>
        <p:nvPicPr>
          <p:cNvPr id="28" name="Picture 27">
            <a:extLst>
              <a:ext uri="{FF2B5EF4-FFF2-40B4-BE49-F238E27FC236}">
                <a16:creationId xmlns:a16="http://schemas.microsoft.com/office/drawing/2014/main" id="{D8217CBE-6126-43D7-B41D-DA0AE408C0C6}"/>
              </a:ext>
            </a:extLst>
          </p:cNvPr>
          <p:cNvPicPr>
            <a:picLocks noChangeAspect="1"/>
          </p:cNvPicPr>
          <p:nvPr/>
        </p:nvPicPr>
        <p:blipFill>
          <a:blip r:embed="rId2"/>
          <a:stretch>
            <a:fillRect/>
          </a:stretch>
        </p:blipFill>
        <p:spPr>
          <a:xfrm>
            <a:off x="8279290" y="124499"/>
            <a:ext cx="3912710" cy="3207434"/>
          </a:xfrm>
          <a:prstGeom prst="rect">
            <a:avLst/>
          </a:prstGeom>
        </p:spPr>
      </p:pic>
      <p:sp>
        <p:nvSpPr>
          <p:cNvPr id="29" name="Rectangle 28">
            <a:extLst>
              <a:ext uri="{FF2B5EF4-FFF2-40B4-BE49-F238E27FC236}">
                <a16:creationId xmlns:a16="http://schemas.microsoft.com/office/drawing/2014/main" id="{DA27C41F-8446-4F79-A67F-05130FA7F1E2}"/>
              </a:ext>
            </a:extLst>
          </p:cNvPr>
          <p:cNvSpPr/>
          <p:nvPr/>
        </p:nvSpPr>
        <p:spPr>
          <a:xfrm>
            <a:off x="5176912" y="2284891"/>
            <a:ext cx="815926" cy="3879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Rectangle 29">
            <a:extLst>
              <a:ext uri="{FF2B5EF4-FFF2-40B4-BE49-F238E27FC236}">
                <a16:creationId xmlns:a16="http://schemas.microsoft.com/office/drawing/2014/main" id="{368B2ED4-0A63-4271-9011-A8EAAF7E7F11}"/>
              </a:ext>
            </a:extLst>
          </p:cNvPr>
          <p:cNvSpPr/>
          <p:nvPr/>
        </p:nvSpPr>
        <p:spPr>
          <a:xfrm>
            <a:off x="999737" y="3158603"/>
            <a:ext cx="2134069" cy="39304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Rectangle 30">
            <a:extLst>
              <a:ext uri="{FF2B5EF4-FFF2-40B4-BE49-F238E27FC236}">
                <a16:creationId xmlns:a16="http://schemas.microsoft.com/office/drawing/2014/main" id="{D253A31E-33EA-4E39-9B48-C3D0F29FE395}"/>
              </a:ext>
            </a:extLst>
          </p:cNvPr>
          <p:cNvSpPr/>
          <p:nvPr/>
        </p:nvSpPr>
        <p:spPr>
          <a:xfrm>
            <a:off x="5305394" y="3551647"/>
            <a:ext cx="2134069" cy="39304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2" name="Rectangle 31">
            <a:extLst>
              <a:ext uri="{FF2B5EF4-FFF2-40B4-BE49-F238E27FC236}">
                <a16:creationId xmlns:a16="http://schemas.microsoft.com/office/drawing/2014/main" id="{3C830045-D7CA-4F79-97DC-F5152A4784C2}"/>
              </a:ext>
            </a:extLst>
          </p:cNvPr>
          <p:cNvSpPr/>
          <p:nvPr/>
        </p:nvSpPr>
        <p:spPr>
          <a:xfrm>
            <a:off x="1059294" y="4425359"/>
            <a:ext cx="2246612" cy="39304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FCA8FB2D-55A4-42B4-B5A7-63466DCA7E31}"/>
              </a:ext>
            </a:extLst>
          </p:cNvPr>
          <p:cNvSpPr/>
          <p:nvPr/>
        </p:nvSpPr>
        <p:spPr>
          <a:xfrm>
            <a:off x="999737" y="5297276"/>
            <a:ext cx="2981420" cy="3523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4" name="Rectangle 33">
            <a:extLst>
              <a:ext uri="{FF2B5EF4-FFF2-40B4-BE49-F238E27FC236}">
                <a16:creationId xmlns:a16="http://schemas.microsoft.com/office/drawing/2014/main" id="{76343CD7-33C1-4D7D-9FDE-6DE6B16022AB}"/>
              </a:ext>
            </a:extLst>
          </p:cNvPr>
          <p:cNvSpPr/>
          <p:nvPr/>
        </p:nvSpPr>
        <p:spPr>
          <a:xfrm>
            <a:off x="1115568" y="6206285"/>
            <a:ext cx="2134069" cy="39304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5087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 grpId="0" animBg="1"/>
      <p:bldP spid="30" grpId="0" animBg="1"/>
      <p:bldP spid="31" grpId="0" animBg="1"/>
      <p:bldP spid="32" grpId="0" animBg="1"/>
      <p:bldP spid="33"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6795-C8CA-4F45-8132-5BC9C7BDC365}"/>
              </a:ext>
            </a:extLst>
          </p:cNvPr>
          <p:cNvSpPr>
            <a:spLocks noGrp="1"/>
          </p:cNvSpPr>
          <p:nvPr>
            <p:ph type="title"/>
          </p:nvPr>
        </p:nvSpPr>
        <p:spPr/>
        <p:txBody>
          <a:bodyPr>
            <a:normAutofit fontScale="90000"/>
          </a:bodyPr>
          <a:lstStyle/>
          <a:p>
            <a:r>
              <a:rPr lang="en-IN" dirty="0"/>
              <a:t>Question</a:t>
            </a:r>
            <a:br>
              <a:rPr lang="en-IN" dirty="0"/>
            </a:br>
            <a:r>
              <a:rPr lang="en-IN" dirty="0"/>
              <a:t>April 2019</a:t>
            </a:r>
          </a:p>
        </p:txBody>
      </p:sp>
      <p:sp>
        <p:nvSpPr>
          <p:cNvPr id="3" name="Content Placeholder 2">
            <a:extLst>
              <a:ext uri="{FF2B5EF4-FFF2-40B4-BE49-F238E27FC236}">
                <a16:creationId xmlns:a16="http://schemas.microsoft.com/office/drawing/2014/main" id="{522E227D-05A2-460F-880B-A23AE2E4DCD0}"/>
              </a:ext>
            </a:extLst>
          </p:cNvPr>
          <p:cNvSpPr>
            <a:spLocks noGrp="1"/>
          </p:cNvSpPr>
          <p:nvPr>
            <p:ph idx="1"/>
          </p:nvPr>
        </p:nvSpPr>
        <p:spPr/>
        <p:txBody>
          <a:bodyPr/>
          <a:lstStyle/>
          <a:p>
            <a:pPr algn="just"/>
            <a:r>
              <a:rPr lang="en-IN" dirty="0"/>
              <a:t>A survey of 500 television viewers produced the following information: 285 watch football, 195 watch hockey, 115 watch basketball, 45 watch football and basketball, 70 watch football and hockey, 50 watch hockey and basketball, 50 do not watch any of the three games. Create a Venn diagram and then determine the probability that if the viewer is selected a random, </a:t>
            </a:r>
          </a:p>
          <a:p>
            <a:pPr lvl="1" algn="just"/>
            <a:r>
              <a:rPr lang="en-IN" dirty="0"/>
              <a:t>Watch all there games</a:t>
            </a:r>
          </a:p>
          <a:p>
            <a:pPr lvl="1" algn="just"/>
            <a:r>
              <a:rPr lang="en-IN" dirty="0"/>
              <a:t>Exactly one of the three games</a:t>
            </a:r>
          </a:p>
        </p:txBody>
      </p:sp>
    </p:spTree>
    <p:extLst>
      <p:ext uri="{BB962C8B-B14F-4D97-AF65-F5344CB8AC3E}">
        <p14:creationId xmlns:p14="http://schemas.microsoft.com/office/powerpoint/2010/main" val="390051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8F220-8ED4-4F3B-A2B3-0B60E5101819}"/>
              </a:ext>
            </a:extLst>
          </p:cNvPr>
          <p:cNvSpPr>
            <a:spLocks noGrp="1"/>
          </p:cNvSpPr>
          <p:nvPr>
            <p:ph type="title"/>
          </p:nvPr>
        </p:nvSpPr>
        <p:spPr>
          <a:xfrm>
            <a:off x="841248" y="685800"/>
            <a:ext cx="10506456" cy="1157005"/>
          </a:xfrm>
        </p:spPr>
        <p:txBody>
          <a:bodyPr anchor="b">
            <a:normAutofit/>
          </a:bodyPr>
          <a:lstStyle/>
          <a:p>
            <a:r>
              <a:rPr lang="en-IN" sz="4800"/>
              <a:t>Revision</a:t>
            </a:r>
          </a:p>
        </p:txBody>
      </p:sp>
      <p:sp>
        <p:nvSpPr>
          <p:cNvPr id="20" name="Rectangle 1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AFC4C27-1EF8-4425-B1B9-C499E0FC13F1}"/>
              </a:ext>
            </a:extLst>
          </p:cNvPr>
          <p:cNvGraphicFramePr>
            <a:graphicFrameLocks noGrp="1"/>
          </p:cNvGraphicFramePr>
          <p:nvPr>
            <p:ph idx="1"/>
            <p:extLst>
              <p:ext uri="{D42A27DB-BD31-4B8C-83A1-F6EECF244321}">
                <p14:modId xmlns:p14="http://schemas.microsoft.com/office/powerpoint/2010/main" val="3111044491"/>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75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1276E542-D97C-45AD-9286-95E5F3692C34}"/>
                                            </p:graphicEl>
                                          </p:spTgt>
                                        </p:tgtEl>
                                        <p:attrNameLst>
                                          <p:attrName>style.visibility</p:attrName>
                                        </p:attrNameLst>
                                      </p:cBhvr>
                                      <p:to>
                                        <p:strVal val="visible"/>
                                      </p:to>
                                    </p:set>
                                    <p:animEffect transition="in" filter="wipe(left)">
                                      <p:cBhvr>
                                        <p:cTn id="7" dur="500"/>
                                        <p:tgtEl>
                                          <p:spTgt spid="5">
                                            <p:graphicEl>
                                              <a:dgm id="{1276E542-D97C-45AD-9286-95E5F3692C34}"/>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graphicEl>
                                              <a:dgm id="{33267575-5711-4B3C-AE5C-D4E6E9F56B8D}"/>
                                            </p:graphicEl>
                                          </p:spTgt>
                                        </p:tgtEl>
                                        <p:attrNameLst>
                                          <p:attrName>style.visibility</p:attrName>
                                        </p:attrNameLst>
                                      </p:cBhvr>
                                      <p:to>
                                        <p:strVal val="visible"/>
                                      </p:to>
                                    </p:set>
                                    <p:animEffect transition="in" filter="wipe(left)">
                                      <p:cBhvr>
                                        <p:cTn id="10" dur="500"/>
                                        <p:tgtEl>
                                          <p:spTgt spid="5">
                                            <p:graphicEl>
                                              <a:dgm id="{33267575-5711-4B3C-AE5C-D4E6E9F56B8D}"/>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graphicEl>
                                              <a:dgm id="{C49FDACD-9661-4093-8151-96DC70DC66DC}"/>
                                            </p:graphicEl>
                                          </p:spTgt>
                                        </p:tgtEl>
                                        <p:attrNameLst>
                                          <p:attrName>style.visibility</p:attrName>
                                        </p:attrNameLst>
                                      </p:cBhvr>
                                      <p:to>
                                        <p:strVal val="visible"/>
                                      </p:to>
                                    </p:set>
                                    <p:animEffect transition="in" filter="wipe(left)">
                                      <p:cBhvr>
                                        <p:cTn id="13" dur="500"/>
                                        <p:tgtEl>
                                          <p:spTgt spid="5">
                                            <p:graphicEl>
                                              <a:dgm id="{C49FDACD-9661-4093-8151-96DC70DC66DC}"/>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graphicEl>
                                              <a:dgm id="{298FE72B-7D24-4168-B6BB-21BD1D4A2EE1}"/>
                                            </p:graphicEl>
                                          </p:spTgt>
                                        </p:tgtEl>
                                        <p:attrNameLst>
                                          <p:attrName>style.visibility</p:attrName>
                                        </p:attrNameLst>
                                      </p:cBhvr>
                                      <p:to>
                                        <p:strVal val="visible"/>
                                      </p:to>
                                    </p:set>
                                    <p:animEffect transition="in" filter="wipe(left)">
                                      <p:cBhvr>
                                        <p:cTn id="18" dur="500"/>
                                        <p:tgtEl>
                                          <p:spTgt spid="5">
                                            <p:graphicEl>
                                              <a:dgm id="{298FE72B-7D24-4168-B6BB-21BD1D4A2EE1}"/>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graphicEl>
                                              <a:dgm id="{F85F5DB3-69CE-4897-B133-A2BB75EAE1A3}"/>
                                            </p:graphicEl>
                                          </p:spTgt>
                                        </p:tgtEl>
                                        <p:attrNameLst>
                                          <p:attrName>style.visibility</p:attrName>
                                        </p:attrNameLst>
                                      </p:cBhvr>
                                      <p:to>
                                        <p:strVal val="visible"/>
                                      </p:to>
                                    </p:set>
                                    <p:animEffect transition="in" filter="wipe(left)">
                                      <p:cBhvr>
                                        <p:cTn id="21" dur="500"/>
                                        <p:tgtEl>
                                          <p:spTgt spid="5">
                                            <p:graphicEl>
                                              <a:dgm id="{F85F5DB3-69CE-4897-B133-A2BB75EAE1A3}"/>
                                            </p:graphic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graphicEl>
                                              <a:dgm id="{27D2C2BF-7032-4C38-9C15-55927551D9DC}"/>
                                            </p:graphicEl>
                                          </p:spTgt>
                                        </p:tgtEl>
                                        <p:attrNameLst>
                                          <p:attrName>style.visibility</p:attrName>
                                        </p:attrNameLst>
                                      </p:cBhvr>
                                      <p:to>
                                        <p:strVal val="visible"/>
                                      </p:to>
                                    </p:set>
                                    <p:animEffect transition="in" filter="wipe(left)">
                                      <p:cBhvr>
                                        <p:cTn id="24" dur="500"/>
                                        <p:tgtEl>
                                          <p:spTgt spid="5">
                                            <p:graphicEl>
                                              <a:dgm id="{27D2C2BF-7032-4C38-9C15-55927551D9D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graphicEl>
                                              <a:dgm id="{043426BF-BD44-4B77-85FD-6941954A4EFB}"/>
                                            </p:graphicEl>
                                          </p:spTgt>
                                        </p:tgtEl>
                                        <p:attrNameLst>
                                          <p:attrName>style.visibility</p:attrName>
                                        </p:attrNameLst>
                                      </p:cBhvr>
                                      <p:to>
                                        <p:strVal val="visible"/>
                                      </p:to>
                                    </p:set>
                                    <p:animEffect transition="in" filter="wipe(left)">
                                      <p:cBhvr>
                                        <p:cTn id="29" dur="500"/>
                                        <p:tgtEl>
                                          <p:spTgt spid="5">
                                            <p:graphicEl>
                                              <a:dgm id="{043426BF-BD44-4B77-85FD-6941954A4EFB}"/>
                                            </p:graphic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graphicEl>
                                              <a:dgm id="{24CBA393-789E-4889-8A4A-B713CEC6A3BA}"/>
                                            </p:graphicEl>
                                          </p:spTgt>
                                        </p:tgtEl>
                                        <p:attrNameLst>
                                          <p:attrName>style.visibility</p:attrName>
                                        </p:attrNameLst>
                                      </p:cBhvr>
                                      <p:to>
                                        <p:strVal val="visible"/>
                                      </p:to>
                                    </p:set>
                                    <p:animEffect transition="in" filter="wipe(left)">
                                      <p:cBhvr>
                                        <p:cTn id="32" dur="500"/>
                                        <p:tgtEl>
                                          <p:spTgt spid="5">
                                            <p:graphicEl>
                                              <a:dgm id="{24CBA393-789E-4889-8A4A-B713CEC6A3BA}"/>
                                            </p:graphic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graphicEl>
                                              <a:dgm id="{DABB40CF-433D-4A42-B5AB-D82B170B7074}"/>
                                            </p:graphicEl>
                                          </p:spTgt>
                                        </p:tgtEl>
                                        <p:attrNameLst>
                                          <p:attrName>style.visibility</p:attrName>
                                        </p:attrNameLst>
                                      </p:cBhvr>
                                      <p:to>
                                        <p:strVal val="visible"/>
                                      </p:to>
                                    </p:set>
                                    <p:animEffect transition="in" filter="wipe(left)">
                                      <p:cBhvr>
                                        <p:cTn id="35" dur="500"/>
                                        <p:tgtEl>
                                          <p:spTgt spid="5">
                                            <p:graphicEl>
                                              <a:dgm id="{DABB40CF-433D-4A42-B5AB-D82B170B7074}"/>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
                                            <p:graphicEl>
                                              <a:dgm id="{3707412A-CCC4-49AB-87CE-8AFE17F2A1C1}"/>
                                            </p:graphicEl>
                                          </p:spTgt>
                                        </p:tgtEl>
                                        <p:attrNameLst>
                                          <p:attrName>style.visibility</p:attrName>
                                        </p:attrNameLst>
                                      </p:cBhvr>
                                      <p:to>
                                        <p:strVal val="visible"/>
                                      </p:to>
                                    </p:set>
                                    <p:animEffect transition="in" filter="wipe(left)">
                                      <p:cBhvr>
                                        <p:cTn id="40" dur="500"/>
                                        <p:tgtEl>
                                          <p:spTgt spid="5">
                                            <p:graphicEl>
                                              <a:dgm id="{3707412A-CCC4-49AB-87CE-8AFE17F2A1C1}"/>
                                            </p:graphic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
                                            <p:graphicEl>
                                              <a:dgm id="{D3D11EA9-1C3F-4FC8-9532-253BDB75D509}"/>
                                            </p:graphicEl>
                                          </p:spTgt>
                                        </p:tgtEl>
                                        <p:attrNameLst>
                                          <p:attrName>style.visibility</p:attrName>
                                        </p:attrNameLst>
                                      </p:cBhvr>
                                      <p:to>
                                        <p:strVal val="visible"/>
                                      </p:to>
                                    </p:set>
                                    <p:animEffect transition="in" filter="wipe(left)">
                                      <p:cBhvr>
                                        <p:cTn id="43" dur="500"/>
                                        <p:tgtEl>
                                          <p:spTgt spid="5">
                                            <p:graphicEl>
                                              <a:dgm id="{D3D11EA9-1C3F-4FC8-9532-253BDB75D50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FAEC-E93C-42FB-8251-2DDDBFA1A5C7}"/>
              </a:ext>
            </a:extLst>
          </p:cNvPr>
          <p:cNvSpPr>
            <a:spLocks noGrp="1"/>
          </p:cNvSpPr>
          <p:nvPr>
            <p:ph type="title"/>
          </p:nvPr>
        </p:nvSpPr>
        <p:spPr/>
        <p:txBody>
          <a:bodyPr/>
          <a:lstStyle/>
          <a:p>
            <a:r>
              <a:rPr lang="en-IN" dirty="0"/>
              <a:t>Inclusion Exclusion Principle</a:t>
            </a:r>
          </a:p>
        </p:txBody>
      </p:sp>
      <p:sp>
        <p:nvSpPr>
          <p:cNvPr id="3" name="Content Placeholder 2">
            <a:extLst>
              <a:ext uri="{FF2B5EF4-FFF2-40B4-BE49-F238E27FC236}">
                <a16:creationId xmlns:a16="http://schemas.microsoft.com/office/drawing/2014/main" id="{E68D0CD0-4D67-45D0-A743-6C435969C635}"/>
              </a:ext>
            </a:extLst>
          </p:cNvPr>
          <p:cNvSpPr>
            <a:spLocks noGrp="1"/>
          </p:cNvSpPr>
          <p:nvPr>
            <p:ph idx="1"/>
          </p:nvPr>
        </p:nvSpPr>
        <p:spPr/>
        <p:txBody>
          <a:bodyPr/>
          <a:lstStyle/>
          <a:p>
            <a:pPr marL="0" indent="0">
              <a:buNone/>
            </a:pPr>
            <a:r>
              <a:rPr lang="pt-BR" sz="2400" dirty="0"/>
              <a:t>For two sets A and B</a:t>
            </a:r>
          </a:p>
          <a:p>
            <a:pPr marL="0" indent="0">
              <a:buNone/>
            </a:pPr>
            <a:r>
              <a:rPr lang="pt-BR" sz="2400" dirty="0">
                <a:solidFill>
                  <a:srgbClr val="FF0000"/>
                </a:solidFill>
              </a:rPr>
              <a:t>n (A ∪ B) = n(A) + n (B) - n (A∩ B)</a:t>
            </a:r>
          </a:p>
          <a:p>
            <a:pPr marL="0" indent="0">
              <a:buNone/>
            </a:pPr>
            <a:endParaRPr lang="en-IN" dirty="0"/>
          </a:p>
        </p:txBody>
      </p:sp>
      <p:pic>
        <p:nvPicPr>
          <p:cNvPr id="8" name="Picture 4" descr="Image result for 2 variable venn diagram">
            <a:extLst>
              <a:ext uri="{FF2B5EF4-FFF2-40B4-BE49-F238E27FC236}">
                <a16:creationId xmlns:a16="http://schemas.microsoft.com/office/drawing/2014/main" id="{66724772-018C-429C-97A3-0397C2CD3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760" y="3599544"/>
            <a:ext cx="5348672" cy="289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07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FAEC-E93C-42FB-8251-2DDDBFA1A5C7}"/>
              </a:ext>
            </a:extLst>
          </p:cNvPr>
          <p:cNvSpPr>
            <a:spLocks noGrp="1"/>
          </p:cNvSpPr>
          <p:nvPr>
            <p:ph type="title"/>
          </p:nvPr>
        </p:nvSpPr>
        <p:spPr/>
        <p:txBody>
          <a:bodyPr/>
          <a:lstStyle/>
          <a:p>
            <a:r>
              <a:rPr lang="en-IN" dirty="0"/>
              <a:t>Inclusion Exclusion Principle</a:t>
            </a:r>
          </a:p>
        </p:txBody>
      </p:sp>
      <p:sp>
        <p:nvSpPr>
          <p:cNvPr id="3" name="Content Placeholder 2">
            <a:extLst>
              <a:ext uri="{FF2B5EF4-FFF2-40B4-BE49-F238E27FC236}">
                <a16:creationId xmlns:a16="http://schemas.microsoft.com/office/drawing/2014/main" id="{E68D0CD0-4D67-45D0-A743-6C435969C635}"/>
              </a:ext>
            </a:extLst>
          </p:cNvPr>
          <p:cNvSpPr>
            <a:spLocks noGrp="1"/>
          </p:cNvSpPr>
          <p:nvPr>
            <p:ph idx="1"/>
          </p:nvPr>
        </p:nvSpPr>
        <p:spPr>
          <a:xfrm>
            <a:off x="182880" y="2478024"/>
            <a:ext cx="11816862" cy="3694176"/>
          </a:xfrm>
        </p:spPr>
        <p:txBody>
          <a:bodyPr/>
          <a:lstStyle/>
          <a:p>
            <a:pPr marL="0" indent="0">
              <a:buNone/>
            </a:pPr>
            <a:r>
              <a:rPr lang="pt-BR" sz="2400" dirty="0"/>
              <a:t>For 3 sets- A, B and C</a:t>
            </a:r>
          </a:p>
          <a:p>
            <a:pPr marL="0" indent="0">
              <a:buNone/>
            </a:pPr>
            <a:r>
              <a:rPr lang="pt-BR" sz="2400" dirty="0">
                <a:solidFill>
                  <a:srgbClr val="FF0000"/>
                </a:solidFill>
              </a:rPr>
              <a:t>n (A ∪ B ∪ C) = n(A) + n (B) + n(C) - n(A ∩ B) - n(B ∩ C) - n (C ∩ A) + n (A ∩ B ∩ C )</a:t>
            </a:r>
            <a:endParaRPr lang="en-IN" dirty="0">
              <a:solidFill>
                <a:srgbClr val="FF0000"/>
              </a:solidFill>
            </a:endParaRPr>
          </a:p>
        </p:txBody>
      </p:sp>
      <p:pic>
        <p:nvPicPr>
          <p:cNvPr id="7" name="Picture 2" descr="Image result for 2 variable venn diagram">
            <a:extLst>
              <a:ext uri="{FF2B5EF4-FFF2-40B4-BE49-F238E27FC236}">
                <a16:creationId xmlns:a16="http://schemas.microsoft.com/office/drawing/2014/main" id="{29D87260-05BB-4050-9617-89EC219CC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972" y="3529190"/>
            <a:ext cx="4054090" cy="331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36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4C3E-A942-450C-B142-46B23AB8D504}"/>
              </a:ext>
            </a:extLst>
          </p:cNvPr>
          <p:cNvSpPr>
            <a:spLocks noGrp="1"/>
          </p:cNvSpPr>
          <p:nvPr>
            <p:ph type="title"/>
          </p:nvPr>
        </p:nvSpPr>
        <p:spPr/>
        <p:txBody>
          <a:bodyPr>
            <a:normAutofit fontScale="90000"/>
          </a:bodyPr>
          <a:lstStyle/>
          <a:p>
            <a:r>
              <a:rPr lang="en-IN" dirty="0"/>
              <a:t>Question</a:t>
            </a:r>
            <a:br>
              <a:rPr lang="en-IN" dirty="0"/>
            </a:br>
            <a:r>
              <a:rPr lang="en-IN" dirty="0"/>
              <a:t>Nov 18</a:t>
            </a:r>
            <a:br>
              <a:rPr lang="en-IN" dirty="0"/>
            </a:br>
            <a:endParaRPr lang="en-IN" dirty="0"/>
          </a:p>
        </p:txBody>
      </p:sp>
      <p:sp>
        <p:nvSpPr>
          <p:cNvPr id="3" name="Content Placeholder 2">
            <a:extLst>
              <a:ext uri="{FF2B5EF4-FFF2-40B4-BE49-F238E27FC236}">
                <a16:creationId xmlns:a16="http://schemas.microsoft.com/office/drawing/2014/main" id="{869B6D4A-0C92-4755-B1A2-3D212AAFC7DA}"/>
              </a:ext>
            </a:extLst>
          </p:cNvPr>
          <p:cNvSpPr>
            <a:spLocks noGrp="1"/>
          </p:cNvSpPr>
          <p:nvPr>
            <p:ph idx="1"/>
          </p:nvPr>
        </p:nvSpPr>
        <p:spPr>
          <a:xfrm>
            <a:off x="834214" y="2238872"/>
            <a:ext cx="10799768" cy="4260402"/>
          </a:xfrm>
        </p:spPr>
        <p:txBody>
          <a:bodyPr>
            <a:normAutofit fontScale="92500" lnSpcReduction="10000"/>
          </a:bodyPr>
          <a:lstStyle/>
          <a:p>
            <a:pPr algn="l"/>
            <a:r>
              <a:rPr lang="en-IN" sz="2000" b="0" i="0" u="none" strike="noStrike" baseline="0" dirty="0">
                <a:latin typeface="Times New Roman" panose="02020603050405020304" pitchFamily="18" charset="0"/>
              </a:rPr>
              <a:t>The data from a survey of 140 students showed that 37 study Music, 103 play a sport and 25 do neither. Create a Venn diagram to illustrate the data collected and then determine the probability that if a student is selected at random.</a:t>
            </a:r>
          </a:p>
          <a:p>
            <a:pPr marL="800100" lvl="1" indent="-342900">
              <a:buAutoNum type="alphaLcParenR"/>
            </a:pPr>
            <a:r>
              <a:rPr lang="en-IN" b="0" i="0" u="none" strike="noStrike" baseline="0" dirty="0">
                <a:latin typeface="Times New Roman" panose="02020603050405020304" pitchFamily="18" charset="0"/>
              </a:rPr>
              <a:t>He or she will study music</a:t>
            </a:r>
          </a:p>
          <a:p>
            <a:pPr marL="457200" lvl="1" indent="0">
              <a:buNone/>
            </a:pPr>
            <a:r>
              <a:rPr lang="en-IN" b="0" i="0" u="none" strike="noStrike" baseline="0" dirty="0">
                <a:latin typeface="Calibri" panose="020F0502020204030204" pitchFamily="34" charset="0"/>
              </a:rPr>
              <a:t>b) </a:t>
            </a:r>
            <a:r>
              <a:rPr lang="en-IN" b="0" i="0" u="none" strike="noStrike" baseline="0" dirty="0">
                <a:latin typeface="Times New Roman" panose="02020603050405020304" pitchFamily="18" charset="0"/>
              </a:rPr>
              <a:t>He or she will study music given that he or she play sport</a:t>
            </a:r>
          </a:p>
          <a:p>
            <a:pPr marL="0" lvl="1" indent="0">
              <a:buNone/>
            </a:pPr>
            <a:r>
              <a:rPr lang="en-IN" b="0" i="0" u="none" strike="noStrike" baseline="0" dirty="0">
                <a:solidFill>
                  <a:srgbClr val="FF0000"/>
                </a:solidFill>
                <a:latin typeface="Times New Roman" panose="02020603050405020304" pitchFamily="18" charset="0"/>
              </a:rPr>
              <a:t>Solution- </a:t>
            </a:r>
          </a:p>
          <a:p>
            <a:pPr marL="0" lvl="1" indent="0">
              <a:buNone/>
            </a:pPr>
            <a:r>
              <a:rPr lang="en-IN" dirty="0">
                <a:latin typeface="Times New Roman" panose="02020603050405020304" pitchFamily="18" charset="0"/>
              </a:rPr>
              <a:t>Let </a:t>
            </a:r>
            <a:r>
              <a:rPr lang="en-IN" b="1" dirty="0">
                <a:latin typeface="Times New Roman" panose="02020603050405020304" pitchFamily="18" charset="0"/>
              </a:rPr>
              <a:t>set M</a:t>
            </a:r>
            <a:r>
              <a:rPr lang="en-IN" dirty="0">
                <a:latin typeface="Times New Roman" panose="02020603050405020304" pitchFamily="18" charset="0"/>
              </a:rPr>
              <a:t>- Students studying music</a:t>
            </a:r>
          </a:p>
          <a:p>
            <a:pPr marL="0" lvl="1" indent="0">
              <a:buNone/>
            </a:pPr>
            <a:r>
              <a:rPr lang="en-IN" dirty="0">
                <a:latin typeface="Times New Roman" panose="02020603050405020304" pitchFamily="18" charset="0"/>
              </a:rPr>
              <a:t>      </a:t>
            </a:r>
            <a:r>
              <a:rPr lang="en-IN" b="1" dirty="0">
                <a:latin typeface="Times New Roman" panose="02020603050405020304" pitchFamily="18" charset="0"/>
              </a:rPr>
              <a:t>n(M)</a:t>
            </a:r>
            <a:r>
              <a:rPr lang="en-IN" dirty="0">
                <a:latin typeface="Times New Roman" panose="02020603050405020304" pitchFamily="18" charset="0"/>
              </a:rPr>
              <a:t> = 37</a:t>
            </a:r>
          </a:p>
          <a:p>
            <a:pPr marL="0" lvl="1" indent="0">
              <a:buNone/>
            </a:pPr>
            <a:r>
              <a:rPr lang="en-IN" b="0" i="0" u="none" strike="noStrike" baseline="0" dirty="0">
                <a:latin typeface="Times New Roman" panose="02020603050405020304" pitchFamily="18" charset="0"/>
              </a:rPr>
              <a:t>      </a:t>
            </a:r>
            <a:r>
              <a:rPr lang="en-IN" b="1" i="0" u="none" strike="noStrike" baseline="0" dirty="0">
                <a:latin typeface="Times New Roman" panose="02020603050405020304" pitchFamily="18" charset="0"/>
              </a:rPr>
              <a:t>Set S</a:t>
            </a:r>
            <a:r>
              <a:rPr lang="en-IN" dirty="0">
                <a:latin typeface="Times New Roman" panose="02020603050405020304" pitchFamily="18" charset="0"/>
              </a:rPr>
              <a:t>- Students playing sports</a:t>
            </a:r>
          </a:p>
          <a:p>
            <a:pPr marL="0" lvl="1" indent="0">
              <a:buNone/>
            </a:pPr>
            <a:r>
              <a:rPr lang="en-IN" b="1" i="0" u="none" strike="noStrike" baseline="0" dirty="0">
                <a:latin typeface="Times New Roman" panose="02020603050405020304" pitchFamily="18" charset="0"/>
              </a:rPr>
              <a:t>      n(S) </a:t>
            </a:r>
            <a:r>
              <a:rPr lang="en-IN" b="0" i="0" u="none" strike="noStrike" baseline="0" dirty="0">
                <a:latin typeface="Times New Roman" panose="02020603050405020304" pitchFamily="18" charset="0"/>
              </a:rPr>
              <a:t>= 103</a:t>
            </a:r>
          </a:p>
          <a:p>
            <a:pPr marL="0" lvl="1" indent="0">
              <a:buNone/>
            </a:pPr>
            <a:r>
              <a:rPr lang="en-IN" dirty="0">
                <a:latin typeface="Times New Roman" panose="02020603050405020304" pitchFamily="18" charset="0"/>
              </a:rPr>
              <a:t>Total Students N= 140</a:t>
            </a:r>
          </a:p>
          <a:p>
            <a:pPr marL="0" lvl="1" indent="0">
              <a:buNone/>
            </a:pPr>
            <a:r>
              <a:rPr lang="en-IN" sz="2200" b="1" dirty="0">
                <a:solidFill>
                  <a:srgbClr val="FF0000"/>
                </a:solidFill>
                <a:latin typeface="Times New Roman" panose="02020603050405020304" pitchFamily="18" charset="0"/>
              </a:rPr>
              <a:t>n(A U B) = 140 – 25 = 115</a:t>
            </a:r>
          </a:p>
          <a:p>
            <a:pPr marL="0" lvl="1" indent="0">
              <a:buNone/>
            </a:pPr>
            <a:endParaRPr lang="en-IN" b="0" i="0" u="none" strike="noStrike" baseline="0" dirty="0">
              <a:latin typeface="Times New Roman" panose="02020603050405020304" pitchFamily="18" charset="0"/>
            </a:endParaRPr>
          </a:p>
        </p:txBody>
      </p:sp>
      <p:sp>
        <p:nvSpPr>
          <p:cNvPr id="6" name="Rectangle 5">
            <a:extLst>
              <a:ext uri="{FF2B5EF4-FFF2-40B4-BE49-F238E27FC236}">
                <a16:creationId xmlns:a16="http://schemas.microsoft.com/office/drawing/2014/main" id="{AD8AC2EC-E9C8-4BA7-A372-FB34B4AA6800}"/>
              </a:ext>
            </a:extLst>
          </p:cNvPr>
          <p:cNvSpPr/>
          <p:nvPr/>
        </p:nvSpPr>
        <p:spPr>
          <a:xfrm>
            <a:off x="2138289" y="5978769"/>
            <a:ext cx="956603" cy="330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597B76C-9066-480E-8855-DEC732903CC6}"/>
              </a:ext>
            </a:extLst>
          </p:cNvPr>
          <p:cNvSpPr/>
          <p:nvPr/>
        </p:nvSpPr>
        <p:spPr>
          <a:xfrm>
            <a:off x="3094892" y="5997526"/>
            <a:ext cx="956603" cy="330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9379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4C3E-A942-450C-B142-46B23AB8D504}"/>
              </a:ext>
            </a:extLst>
          </p:cNvPr>
          <p:cNvSpPr>
            <a:spLocks noGrp="1"/>
          </p:cNvSpPr>
          <p:nvPr>
            <p:ph type="title"/>
          </p:nvPr>
        </p:nvSpPr>
        <p:spPr/>
        <p:txBody>
          <a:bodyPr>
            <a:normAutofit/>
          </a:bodyPr>
          <a:lstStyle/>
          <a:p>
            <a:r>
              <a:rPr lang="en-IN" dirty="0"/>
              <a:t>Cont..</a:t>
            </a:r>
          </a:p>
        </p:txBody>
      </p:sp>
      <p:sp>
        <p:nvSpPr>
          <p:cNvPr id="3" name="Content Placeholder 2">
            <a:extLst>
              <a:ext uri="{FF2B5EF4-FFF2-40B4-BE49-F238E27FC236}">
                <a16:creationId xmlns:a16="http://schemas.microsoft.com/office/drawing/2014/main" id="{869B6D4A-0C92-4755-B1A2-3D212AAFC7DA}"/>
              </a:ext>
            </a:extLst>
          </p:cNvPr>
          <p:cNvSpPr>
            <a:spLocks noGrp="1"/>
          </p:cNvSpPr>
          <p:nvPr>
            <p:ph idx="1"/>
          </p:nvPr>
        </p:nvSpPr>
        <p:spPr>
          <a:xfrm>
            <a:off x="818780" y="2166425"/>
            <a:ext cx="10168128" cy="4194156"/>
          </a:xfrm>
        </p:spPr>
        <p:txBody>
          <a:bodyPr>
            <a:normAutofit fontScale="92500" lnSpcReduction="10000"/>
          </a:bodyPr>
          <a:lstStyle/>
          <a:p>
            <a:pPr marL="0" lvl="1" indent="0">
              <a:buNone/>
            </a:pPr>
            <a:r>
              <a:rPr lang="pt-BR" sz="2000" dirty="0">
                <a:solidFill>
                  <a:srgbClr val="FF0000"/>
                </a:solidFill>
              </a:rPr>
              <a:t>Formula- </a:t>
            </a:r>
          </a:p>
          <a:p>
            <a:pPr marL="0" lvl="1" indent="0">
              <a:buNone/>
            </a:pPr>
            <a:r>
              <a:rPr lang="pt-BR" sz="2000" dirty="0">
                <a:solidFill>
                  <a:sysClr val="windowText" lastClr="000000"/>
                </a:solidFill>
              </a:rPr>
              <a:t>n (M ∪ S) = n(M) + n (S) - n (M ∩ S)</a:t>
            </a:r>
          </a:p>
          <a:p>
            <a:pPr marL="0" lvl="1" indent="0">
              <a:buNone/>
            </a:pPr>
            <a:r>
              <a:rPr lang="pt-BR" dirty="0">
                <a:solidFill>
                  <a:sysClr val="windowText" lastClr="000000"/>
                </a:solidFill>
              </a:rPr>
              <a:t>         115   = 37 + 103 - </a:t>
            </a:r>
            <a:r>
              <a:rPr lang="pt-BR" sz="2000" dirty="0">
                <a:solidFill>
                  <a:sysClr val="windowText" lastClr="000000"/>
                </a:solidFill>
              </a:rPr>
              <a:t>n (M ∩ S) </a:t>
            </a:r>
          </a:p>
          <a:p>
            <a:pPr marL="0" lvl="1" indent="0">
              <a:buNone/>
            </a:pPr>
            <a:r>
              <a:rPr lang="pt-BR" sz="2000" dirty="0">
                <a:solidFill>
                  <a:sysClr val="windowText" lastClr="000000"/>
                </a:solidFill>
              </a:rPr>
              <a:t>n (M ∩ S)</a:t>
            </a:r>
            <a:r>
              <a:rPr lang="pt-BR" dirty="0">
                <a:solidFill>
                  <a:sysClr val="windowText" lastClr="000000"/>
                </a:solidFill>
              </a:rPr>
              <a:t> = 37 + 103 - 15</a:t>
            </a:r>
          </a:p>
          <a:p>
            <a:pPr marL="0" lvl="1" indent="0">
              <a:buNone/>
            </a:pPr>
            <a:r>
              <a:rPr lang="pt-BR" dirty="0">
                <a:solidFill>
                  <a:sysClr val="windowText" lastClr="000000"/>
                </a:solidFill>
              </a:rPr>
              <a:t>                 = 25</a:t>
            </a:r>
          </a:p>
          <a:p>
            <a:pPr marL="0" lvl="1" indent="0">
              <a:buNone/>
            </a:pPr>
            <a:r>
              <a:rPr lang="pt-BR" dirty="0">
                <a:solidFill>
                  <a:sysClr val="windowText" lastClr="000000"/>
                </a:solidFill>
              </a:rPr>
              <a:t>Students stydying only music= n(M)- n(</a:t>
            </a:r>
            <a:r>
              <a:rPr lang="pt-BR" sz="2000" dirty="0">
                <a:solidFill>
                  <a:sysClr val="windowText" lastClr="000000"/>
                </a:solidFill>
              </a:rPr>
              <a:t>M ∩ S)</a:t>
            </a:r>
          </a:p>
          <a:p>
            <a:pPr marL="0" lvl="1" indent="0">
              <a:buNone/>
            </a:pPr>
            <a:r>
              <a:rPr lang="pt-BR" dirty="0">
                <a:solidFill>
                  <a:sysClr val="windowText" lastClr="000000"/>
                </a:solidFill>
              </a:rPr>
              <a:t>			          = 37- 25 </a:t>
            </a:r>
          </a:p>
          <a:p>
            <a:pPr marL="0" lvl="1" indent="0">
              <a:buNone/>
            </a:pPr>
            <a:r>
              <a:rPr lang="pt-BR" sz="2000" dirty="0">
                <a:solidFill>
                  <a:sysClr val="windowText" lastClr="000000"/>
                </a:solidFill>
              </a:rPr>
              <a:t>			          = 12</a:t>
            </a:r>
          </a:p>
          <a:p>
            <a:pPr marL="0" lvl="1" indent="0">
              <a:buNone/>
            </a:pPr>
            <a:r>
              <a:rPr lang="pt-BR" dirty="0">
                <a:solidFill>
                  <a:sysClr val="windowText" lastClr="000000"/>
                </a:solidFill>
              </a:rPr>
              <a:t>Students stydying only sports= n(S)- n(</a:t>
            </a:r>
            <a:r>
              <a:rPr lang="pt-BR" sz="2000" dirty="0">
                <a:solidFill>
                  <a:sysClr val="windowText" lastClr="000000"/>
                </a:solidFill>
              </a:rPr>
              <a:t>M ∩ S)</a:t>
            </a:r>
          </a:p>
          <a:p>
            <a:pPr marL="0" lvl="1" indent="0">
              <a:buNone/>
            </a:pPr>
            <a:r>
              <a:rPr lang="pt-BR" dirty="0">
                <a:solidFill>
                  <a:sysClr val="windowText" lastClr="000000"/>
                </a:solidFill>
              </a:rPr>
              <a:t>			          = 103 - 25 </a:t>
            </a:r>
          </a:p>
          <a:p>
            <a:pPr marL="0" lvl="1" indent="0">
              <a:buNone/>
            </a:pPr>
            <a:r>
              <a:rPr lang="pt-BR" sz="2000" dirty="0">
                <a:solidFill>
                  <a:sysClr val="windowText" lastClr="000000"/>
                </a:solidFill>
              </a:rPr>
              <a:t>			          = 78</a:t>
            </a:r>
          </a:p>
          <a:p>
            <a:pPr marL="0" lvl="1" indent="0">
              <a:buNone/>
            </a:pPr>
            <a:endParaRPr lang="en-IN" b="0"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id="{6D69996A-96F4-43B2-A543-8AA31004CB20}"/>
              </a:ext>
            </a:extLst>
          </p:cNvPr>
          <p:cNvPicPr>
            <a:picLocks noChangeAspect="1"/>
          </p:cNvPicPr>
          <p:nvPr/>
        </p:nvPicPr>
        <p:blipFill>
          <a:blip r:embed="rId2"/>
          <a:stretch>
            <a:fillRect/>
          </a:stretch>
        </p:blipFill>
        <p:spPr>
          <a:xfrm>
            <a:off x="6915383" y="2344508"/>
            <a:ext cx="4034905" cy="2619149"/>
          </a:xfrm>
          <a:prstGeom prst="rect">
            <a:avLst/>
          </a:prstGeom>
        </p:spPr>
      </p:pic>
      <p:sp>
        <p:nvSpPr>
          <p:cNvPr id="4" name="TextBox 3">
            <a:extLst>
              <a:ext uri="{FF2B5EF4-FFF2-40B4-BE49-F238E27FC236}">
                <a16:creationId xmlns:a16="http://schemas.microsoft.com/office/drawing/2014/main" id="{6DAFA9B5-73C3-4BB4-9BF2-A7DF54B5A113}"/>
              </a:ext>
            </a:extLst>
          </p:cNvPr>
          <p:cNvSpPr txBox="1"/>
          <p:nvPr/>
        </p:nvSpPr>
        <p:spPr>
          <a:xfrm>
            <a:off x="10239172" y="2011156"/>
            <a:ext cx="1044524" cy="400110"/>
          </a:xfrm>
          <a:prstGeom prst="rect">
            <a:avLst/>
          </a:prstGeom>
          <a:noFill/>
        </p:spPr>
        <p:txBody>
          <a:bodyPr wrap="square" rtlCol="0">
            <a:spAutoFit/>
          </a:bodyPr>
          <a:lstStyle/>
          <a:p>
            <a:r>
              <a:rPr lang="en-IN" sz="2000" dirty="0"/>
              <a:t>140</a:t>
            </a:r>
          </a:p>
        </p:txBody>
      </p:sp>
      <p:sp>
        <p:nvSpPr>
          <p:cNvPr id="6" name="TextBox 5">
            <a:extLst>
              <a:ext uri="{FF2B5EF4-FFF2-40B4-BE49-F238E27FC236}">
                <a16:creationId xmlns:a16="http://schemas.microsoft.com/office/drawing/2014/main" id="{DBBD2886-D570-4170-9A26-0FE16B27EA92}"/>
              </a:ext>
            </a:extLst>
          </p:cNvPr>
          <p:cNvSpPr txBox="1"/>
          <p:nvPr/>
        </p:nvSpPr>
        <p:spPr>
          <a:xfrm>
            <a:off x="10332916" y="2472297"/>
            <a:ext cx="1044524" cy="400110"/>
          </a:xfrm>
          <a:prstGeom prst="rect">
            <a:avLst/>
          </a:prstGeom>
          <a:noFill/>
        </p:spPr>
        <p:txBody>
          <a:bodyPr wrap="square" rtlCol="0">
            <a:spAutoFit/>
          </a:bodyPr>
          <a:lstStyle/>
          <a:p>
            <a:r>
              <a:rPr lang="en-IN" sz="2000" dirty="0"/>
              <a:t>25</a:t>
            </a:r>
          </a:p>
        </p:txBody>
      </p:sp>
      <p:sp>
        <p:nvSpPr>
          <p:cNvPr id="7" name="TextBox 6">
            <a:extLst>
              <a:ext uri="{FF2B5EF4-FFF2-40B4-BE49-F238E27FC236}">
                <a16:creationId xmlns:a16="http://schemas.microsoft.com/office/drawing/2014/main" id="{DAA2944E-5FD5-4093-A41F-342983A4E594}"/>
              </a:ext>
            </a:extLst>
          </p:cNvPr>
          <p:cNvSpPr txBox="1"/>
          <p:nvPr/>
        </p:nvSpPr>
        <p:spPr>
          <a:xfrm>
            <a:off x="7775224" y="3355778"/>
            <a:ext cx="1044524" cy="400110"/>
          </a:xfrm>
          <a:prstGeom prst="rect">
            <a:avLst/>
          </a:prstGeom>
          <a:noFill/>
        </p:spPr>
        <p:txBody>
          <a:bodyPr wrap="square" rtlCol="0">
            <a:spAutoFit/>
          </a:bodyPr>
          <a:lstStyle/>
          <a:p>
            <a:r>
              <a:rPr lang="en-IN" sz="2000" dirty="0"/>
              <a:t>12</a:t>
            </a:r>
          </a:p>
        </p:txBody>
      </p:sp>
      <p:sp>
        <p:nvSpPr>
          <p:cNvPr id="8" name="TextBox 7">
            <a:extLst>
              <a:ext uri="{FF2B5EF4-FFF2-40B4-BE49-F238E27FC236}">
                <a16:creationId xmlns:a16="http://schemas.microsoft.com/office/drawing/2014/main" id="{F0761D72-49F0-4765-AA8A-CCDFFFC8415D}"/>
              </a:ext>
            </a:extLst>
          </p:cNvPr>
          <p:cNvSpPr txBox="1"/>
          <p:nvPr/>
        </p:nvSpPr>
        <p:spPr>
          <a:xfrm>
            <a:off x="9550206" y="3331867"/>
            <a:ext cx="1044524" cy="400110"/>
          </a:xfrm>
          <a:prstGeom prst="rect">
            <a:avLst/>
          </a:prstGeom>
          <a:noFill/>
        </p:spPr>
        <p:txBody>
          <a:bodyPr wrap="square" rtlCol="0">
            <a:spAutoFit/>
          </a:bodyPr>
          <a:lstStyle/>
          <a:p>
            <a:r>
              <a:rPr lang="en-IN" sz="2000" dirty="0"/>
              <a:t>78</a:t>
            </a:r>
          </a:p>
        </p:txBody>
      </p:sp>
      <p:sp>
        <p:nvSpPr>
          <p:cNvPr id="9" name="TextBox 8">
            <a:extLst>
              <a:ext uri="{FF2B5EF4-FFF2-40B4-BE49-F238E27FC236}">
                <a16:creationId xmlns:a16="http://schemas.microsoft.com/office/drawing/2014/main" id="{B47EA1C6-860C-4CDC-9E4D-DF9C64B7BF74}"/>
              </a:ext>
            </a:extLst>
          </p:cNvPr>
          <p:cNvSpPr txBox="1"/>
          <p:nvPr/>
        </p:nvSpPr>
        <p:spPr>
          <a:xfrm>
            <a:off x="8662715" y="3433106"/>
            <a:ext cx="1044524" cy="400110"/>
          </a:xfrm>
          <a:prstGeom prst="rect">
            <a:avLst/>
          </a:prstGeom>
          <a:noFill/>
        </p:spPr>
        <p:txBody>
          <a:bodyPr wrap="square" rtlCol="0">
            <a:spAutoFit/>
          </a:bodyPr>
          <a:lstStyle/>
          <a:p>
            <a:r>
              <a:rPr lang="en-IN" sz="2000" dirty="0"/>
              <a:t>25</a:t>
            </a:r>
          </a:p>
        </p:txBody>
      </p:sp>
      <p:sp>
        <p:nvSpPr>
          <p:cNvPr id="13" name="TextBox 12">
            <a:extLst>
              <a:ext uri="{FF2B5EF4-FFF2-40B4-BE49-F238E27FC236}">
                <a16:creationId xmlns:a16="http://schemas.microsoft.com/office/drawing/2014/main" id="{62BCDC13-9BDE-47D2-B9E1-6A4A056B4F39}"/>
              </a:ext>
            </a:extLst>
          </p:cNvPr>
          <p:cNvSpPr txBox="1"/>
          <p:nvPr/>
        </p:nvSpPr>
        <p:spPr>
          <a:xfrm>
            <a:off x="7532754" y="2662159"/>
            <a:ext cx="1044524" cy="400110"/>
          </a:xfrm>
          <a:prstGeom prst="rect">
            <a:avLst/>
          </a:prstGeom>
          <a:noFill/>
        </p:spPr>
        <p:txBody>
          <a:bodyPr wrap="square" rtlCol="0">
            <a:spAutoFit/>
          </a:bodyPr>
          <a:lstStyle/>
          <a:p>
            <a:r>
              <a:rPr lang="en-IN" sz="2000" dirty="0"/>
              <a:t>M</a:t>
            </a:r>
          </a:p>
        </p:txBody>
      </p:sp>
      <p:sp>
        <p:nvSpPr>
          <p:cNvPr id="14" name="TextBox 13">
            <a:extLst>
              <a:ext uri="{FF2B5EF4-FFF2-40B4-BE49-F238E27FC236}">
                <a16:creationId xmlns:a16="http://schemas.microsoft.com/office/drawing/2014/main" id="{F70B9877-2E4A-464A-9485-EB790A081A1D}"/>
              </a:ext>
            </a:extLst>
          </p:cNvPr>
          <p:cNvSpPr txBox="1"/>
          <p:nvPr/>
        </p:nvSpPr>
        <p:spPr>
          <a:xfrm>
            <a:off x="9787631" y="2595401"/>
            <a:ext cx="423000" cy="400110"/>
          </a:xfrm>
          <a:prstGeom prst="rect">
            <a:avLst/>
          </a:prstGeom>
          <a:noFill/>
        </p:spPr>
        <p:txBody>
          <a:bodyPr wrap="square" rtlCol="0">
            <a:spAutoFit/>
          </a:bodyPr>
          <a:lstStyle/>
          <a:p>
            <a:r>
              <a:rPr lang="en-IN" sz="2000" dirty="0"/>
              <a:t>S</a:t>
            </a:r>
          </a:p>
        </p:txBody>
      </p:sp>
      <p:sp>
        <p:nvSpPr>
          <p:cNvPr id="16" name="TextBox 15">
            <a:extLst>
              <a:ext uri="{FF2B5EF4-FFF2-40B4-BE49-F238E27FC236}">
                <a16:creationId xmlns:a16="http://schemas.microsoft.com/office/drawing/2014/main" id="{7EDE5157-5CD0-484E-936D-4493524DD798}"/>
              </a:ext>
            </a:extLst>
          </p:cNvPr>
          <p:cNvSpPr txBox="1"/>
          <p:nvPr/>
        </p:nvSpPr>
        <p:spPr>
          <a:xfrm>
            <a:off x="8577278" y="4449508"/>
            <a:ext cx="931985" cy="369332"/>
          </a:xfrm>
          <a:prstGeom prst="rect">
            <a:avLst/>
          </a:prstGeom>
          <a:noFill/>
        </p:spPr>
        <p:txBody>
          <a:bodyPr wrap="square">
            <a:spAutoFit/>
          </a:bodyPr>
          <a:lstStyle/>
          <a:p>
            <a:r>
              <a:rPr lang="pt-BR" sz="1800" dirty="0"/>
              <a:t>M ∩ S</a:t>
            </a:r>
            <a:endParaRPr lang="en-IN" dirty="0"/>
          </a:p>
        </p:txBody>
      </p:sp>
      <p:cxnSp>
        <p:nvCxnSpPr>
          <p:cNvPr id="18" name="Straight Arrow Connector 17">
            <a:extLst>
              <a:ext uri="{FF2B5EF4-FFF2-40B4-BE49-F238E27FC236}">
                <a16:creationId xmlns:a16="http://schemas.microsoft.com/office/drawing/2014/main" id="{7BA3FAF0-4C6A-4B2B-8679-A56AD3592F29}"/>
              </a:ext>
            </a:extLst>
          </p:cNvPr>
          <p:cNvCxnSpPr>
            <a:cxnSpLocks/>
          </p:cNvCxnSpPr>
          <p:nvPr/>
        </p:nvCxnSpPr>
        <p:spPr>
          <a:xfrm flipV="1">
            <a:off x="8932835" y="3899974"/>
            <a:ext cx="0" cy="549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126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 calcmode="lin" valueType="num">
                                      <p:cBhvr additive="base">
                                        <p:cTn id="4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additive="base">
                                        <p:cTn id="5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additive="base">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additive="base">
                                        <p:cTn id="6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anim calcmode="lin" valueType="num">
                                      <p:cBhvr additive="base">
                                        <p:cTn id="7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8" end="8"/>
                                            </p:txEl>
                                          </p:spTgt>
                                        </p:tgtEl>
                                        <p:attrNameLst>
                                          <p:attrName>style.visibility</p:attrName>
                                        </p:attrNameLst>
                                      </p:cBhvr>
                                      <p:to>
                                        <p:strVal val="visible"/>
                                      </p:to>
                                    </p:set>
                                    <p:anim calcmode="lin" valueType="num">
                                      <p:cBhvr additive="base">
                                        <p:cTn id="8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9" end="9"/>
                                            </p:txEl>
                                          </p:spTgt>
                                        </p:tgtEl>
                                        <p:attrNameLst>
                                          <p:attrName>style.visibility</p:attrName>
                                        </p:attrNameLst>
                                      </p:cBhvr>
                                      <p:to>
                                        <p:strVal val="visible"/>
                                      </p:to>
                                    </p:set>
                                    <p:anim calcmode="lin" valueType="num">
                                      <p:cBhvr additive="base">
                                        <p:cTn id="8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10" end="10"/>
                                            </p:txEl>
                                          </p:spTgt>
                                        </p:tgtEl>
                                        <p:attrNameLst>
                                          <p:attrName>style.visibility</p:attrName>
                                        </p:attrNameLst>
                                      </p:cBhvr>
                                      <p:to>
                                        <p:strVal val="visible"/>
                                      </p:to>
                                    </p:set>
                                    <p:anim calcmode="lin" valueType="num">
                                      <p:cBhvr additive="base">
                                        <p:cTn id="9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3" grpId="0"/>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4C3E-A942-450C-B142-46B23AB8D504}"/>
              </a:ext>
            </a:extLst>
          </p:cNvPr>
          <p:cNvSpPr>
            <a:spLocks noGrp="1"/>
          </p:cNvSpPr>
          <p:nvPr>
            <p:ph type="title"/>
          </p:nvPr>
        </p:nvSpPr>
        <p:spPr/>
        <p:txBody>
          <a:bodyPr>
            <a:normAutofit fontScale="90000"/>
          </a:bodyPr>
          <a:lstStyle/>
          <a:p>
            <a:r>
              <a:rPr lang="en-IN" dirty="0"/>
              <a:t>Cont..</a:t>
            </a:r>
            <a:br>
              <a:rPr lang="en-IN" dirty="0"/>
            </a:br>
            <a:endParaRPr lang="en-IN" dirty="0"/>
          </a:p>
        </p:txBody>
      </p:sp>
      <p:pic>
        <p:nvPicPr>
          <p:cNvPr id="5" name="Picture 4">
            <a:extLst>
              <a:ext uri="{FF2B5EF4-FFF2-40B4-BE49-F238E27FC236}">
                <a16:creationId xmlns:a16="http://schemas.microsoft.com/office/drawing/2014/main" id="{6D69996A-96F4-43B2-A543-8AA31004CB20}"/>
              </a:ext>
            </a:extLst>
          </p:cNvPr>
          <p:cNvPicPr>
            <a:picLocks noChangeAspect="1"/>
          </p:cNvPicPr>
          <p:nvPr/>
        </p:nvPicPr>
        <p:blipFill>
          <a:blip r:embed="rId2"/>
          <a:stretch>
            <a:fillRect/>
          </a:stretch>
        </p:blipFill>
        <p:spPr>
          <a:xfrm>
            <a:off x="6915383" y="2344508"/>
            <a:ext cx="4034905" cy="2619149"/>
          </a:xfrm>
          <a:prstGeom prst="rect">
            <a:avLst/>
          </a:prstGeom>
        </p:spPr>
      </p:pic>
      <p:sp>
        <p:nvSpPr>
          <p:cNvPr id="4" name="TextBox 3">
            <a:extLst>
              <a:ext uri="{FF2B5EF4-FFF2-40B4-BE49-F238E27FC236}">
                <a16:creationId xmlns:a16="http://schemas.microsoft.com/office/drawing/2014/main" id="{6DAFA9B5-73C3-4BB4-9BF2-A7DF54B5A113}"/>
              </a:ext>
            </a:extLst>
          </p:cNvPr>
          <p:cNvSpPr txBox="1"/>
          <p:nvPr/>
        </p:nvSpPr>
        <p:spPr>
          <a:xfrm>
            <a:off x="10239172" y="2011156"/>
            <a:ext cx="1044524" cy="400110"/>
          </a:xfrm>
          <a:prstGeom prst="rect">
            <a:avLst/>
          </a:prstGeom>
          <a:noFill/>
        </p:spPr>
        <p:txBody>
          <a:bodyPr wrap="square" rtlCol="0">
            <a:spAutoFit/>
          </a:bodyPr>
          <a:lstStyle/>
          <a:p>
            <a:r>
              <a:rPr lang="en-IN" sz="2000" dirty="0"/>
              <a:t>140</a:t>
            </a:r>
          </a:p>
        </p:txBody>
      </p:sp>
      <p:sp>
        <p:nvSpPr>
          <p:cNvPr id="6" name="TextBox 5">
            <a:extLst>
              <a:ext uri="{FF2B5EF4-FFF2-40B4-BE49-F238E27FC236}">
                <a16:creationId xmlns:a16="http://schemas.microsoft.com/office/drawing/2014/main" id="{DBBD2886-D570-4170-9A26-0FE16B27EA92}"/>
              </a:ext>
            </a:extLst>
          </p:cNvPr>
          <p:cNvSpPr txBox="1"/>
          <p:nvPr/>
        </p:nvSpPr>
        <p:spPr>
          <a:xfrm>
            <a:off x="10332916" y="2472297"/>
            <a:ext cx="1044524" cy="400110"/>
          </a:xfrm>
          <a:prstGeom prst="rect">
            <a:avLst/>
          </a:prstGeom>
          <a:noFill/>
        </p:spPr>
        <p:txBody>
          <a:bodyPr wrap="square" rtlCol="0">
            <a:spAutoFit/>
          </a:bodyPr>
          <a:lstStyle/>
          <a:p>
            <a:r>
              <a:rPr lang="en-IN" sz="2000" dirty="0"/>
              <a:t>25</a:t>
            </a:r>
          </a:p>
        </p:txBody>
      </p:sp>
      <p:sp>
        <p:nvSpPr>
          <p:cNvPr id="7" name="TextBox 6">
            <a:extLst>
              <a:ext uri="{FF2B5EF4-FFF2-40B4-BE49-F238E27FC236}">
                <a16:creationId xmlns:a16="http://schemas.microsoft.com/office/drawing/2014/main" id="{DAA2944E-5FD5-4093-A41F-342983A4E594}"/>
              </a:ext>
            </a:extLst>
          </p:cNvPr>
          <p:cNvSpPr txBox="1"/>
          <p:nvPr/>
        </p:nvSpPr>
        <p:spPr>
          <a:xfrm>
            <a:off x="7775224" y="3355778"/>
            <a:ext cx="1044524" cy="400110"/>
          </a:xfrm>
          <a:prstGeom prst="rect">
            <a:avLst/>
          </a:prstGeom>
          <a:noFill/>
        </p:spPr>
        <p:txBody>
          <a:bodyPr wrap="square" rtlCol="0">
            <a:spAutoFit/>
          </a:bodyPr>
          <a:lstStyle/>
          <a:p>
            <a:r>
              <a:rPr lang="en-IN" sz="2000" dirty="0"/>
              <a:t>12</a:t>
            </a:r>
          </a:p>
        </p:txBody>
      </p:sp>
      <p:sp>
        <p:nvSpPr>
          <p:cNvPr id="8" name="TextBox 7">
            <a:extLst>
              <a:ext uri="{FF2B5EF4-FFF2-40B4-BE49-F238E27FC236}">
                <a16:creationId xmlns:a16="http://schemas.microsoft.com/office/drawing/2014/main" id="{F0761D72-49F0-4765-AA8A-CCDFFFC8415D}"/>
              </a:ext>
            </a:extLst>
          </p:cNvPr>
          <p:cNvSpPr txBox="1"/>
          <p:nvPr/>
        </p:nvSpPr>
        <p:spPr>
          <a:xfrm>
            <a:off x="9550206" y="3331867"/>
            <a:ext cx="1044524" cy="400110"/>
          </a:xfrm>
          <a:prstGeom prst="rect">
            <a:avLst/>
          </a:prstGeom>
          <a:noFill/>
        </p:spPr>
        <p:txBody>
          <a:bodyPr wrap="square" rtlCol="0">
            <a:spAutoFit/>
          </a:bodyPr>
          <a:lstStyle/>
          <a:p>
            <a:r>
              <a:rPr lang="en-IN" sz="2000" dirty="0"/>
              <a:t>78</a:t>
            </a:r>
          </a:p>
        </p:txBody>
      </p:sp>
      <p:sp>
        <p:nvSpPr>
          <p:cNvPr id="9" name="TextBox 8">
            <a:extLst>
              <a:ext uri="{FF2B5EF4-FFF2-40B4-BE49-F238E27FC236}">
                <a16:creationId xmlns:a16="http://schemas.microsoft.com/office/drawing/2014/main" id="{B47EA1C6-860C-4CDC-9E4D-DF9C64B7BF74}"/>
              </a:ext>
            </a:extLst>
          </p:cNvPr>
          <p:cNvSpPr txBox="1"/>
          <p:nvPr/>
        </p:nvSpPr>
        <p:spPr>
          <a:xfrm>
            <a:off x="8662715" y="3433106"/>
            <a:ext cx="1044524" cy="400110"/>
          </a:xfrm>
          <a:prstGeom prst="rect">
            <a:avLst/>
          </a:prstGeom>
          <a:noFill/>
        </p:spPr>
        <p:txBody>
          <a:bodyPr wrap="square" rtlCol="0">
            <a:spAutoFit/>
          </a:bodyPr>
          <a:lstStyle/>
          <a:p>
            <a:r>
              <a:rPr lang="en-IN" sz="2000" dirty="0"/>
              <a:t>25</a:t>
            </a:r>
          </a:p>
        </p:txBody>
      </p:sp>
      <p:sp>
        <p:nvSpPr>
          <p:cNvPr id="13" name="TextBox 12">
            <a:extLst>
              <a:ext uri="{FF2B5EF4-FFF2-40B4-BE49-F238E27FC236}">
                <a16:creationId xmlns:a16="http://schemas.microsoft.com/office/drawing/2014/main" id="{62BCDC13-9BDE-47D2-B9E1-6A4A056B4F39}"/>
              </a:ext>
            </a:extLst>
          </p:cNvPr>
          <p:cNvSpPr txBox="1"/>
          <p:nvPr/>
        </p:nvSpPr>
        <p:spPr>
          <a:xfrm>
            <a:off x="7532754" y="2662159"/>
            <a:ext cx="1044524" cy="400110"/>
          </a:xfrm>
          <a:prstGeom prst="rect">
            <a:avLst/>
          </a:prstGeom>
          <a:noFill/>
        </p:spPr>
        <p:txBody>
          <a:bodyPr wrap="square" rtlCol="0">
            <a:spAutoFit/>
          </a:bodyPr>
          <a:lstStyle/>
          <a:p>
            <a:r>
              <a:rPr lang="en-IN" sz="2000" dirty="0"/>
              <a:t>M</a:t>
            </a:r>
          </a:p>
        </p:txBody>
      </p:sp>
      <p:sp>
        <p:nvSpPr>
          <p:cNvPr id="14" name="TextBox 13">
            <a:extLst>
              <a:ext uri="{FF2B5EF4-FFF2-40B4-BE49-F238E27FC236}">
                <a16:creationId xmlns:a16="http://schemas.microsoft.com/office/drawing/2014/main" id="{F70B9877-2E4A-464A-9485-EB790A081A1D}"/>
              </a:ext>
            </a:extLst>
          </p:cNvPr>
          <p:cNvSpPr txBox="1"/>
          <p:nvPr/>
        </p:nvSpPr>
        <p:spPr>
          <a:xfrm>
            <a:off x="9787631" y="2595401"/>
            <a:ext cx="423000" cy="400110"/>
          </a:xfrm>
          <a:prstGeom prst="rect">
            <a:avLst/>
          </a:prstGeom>
          <a:noFill/>
        </p:spPr>
        <p:txBody>
          <a:bodyPr wrap="square" rtlCol="0">
            <a:spAutoFit/>
          </a:bodyPr>
          <a:lstStyle/>
          <a:p>
            <a:r>
              <a:rPr lang="en-IN" sz="2000" dirty="0"/>
              <a:t>S</a:t>
            </a:r>
          </a:p>
        </p:txBody>
      </p:sp>
      <p:sp>
        <p:nvSpPr>
          <p:cNvPr id="16" name="TextBox 15">
            <a:extLst>
              <a:ext uri="{FF2B5EF4-FFF2-40B4-BE49-F238E27FC236}">
                <a16:creationId xmlns:a16="http://schemas.microsoft.com/office/drawing/2014/main" id="{7EDE5157-5CD0-484E-936D-4493524DD798}"/>
              </a:ext>
            </a:extLst>
          </p:cNvPr>
          <p:cNvSpPr txBox="1"/>
          <p:nvPr/>
        </p:nvSpPr>
        <p:spPr>
          <a:xfrm>
            <a:off x="8577278" y="4449508"/>
            <a:ext cx="931985" cy="369332"/>
          </a:xfrm>
          <a:prstGeom prst="rect">
            <a:avLst/>
          </a:prstGeom>
          <a:noFill/>
        </p:spPr>
        <p:txBody>
          <a:bodyPr wrap="square">
            <a:spAutoFit/>
          </a:bodyPr>
          <a:lstStyle/>
          <a:p>
            <a:r>
              <a:rPr lang="pt-BR" sz="1800" dirty="0"/>
              <a:t>M ∩ S</a:t>
            </a:r>
            <a:endParaRPr lang="en-IN" dirty="0"/>
          </a:p>
        </p:txBody>
      </p:sp>
      <p:cxnSp>
        <p:nvCxnSpPr>
          <p:cNvPr id="18" name="Straight Arrow Connector 17">
            <a:extLst>
              <a:ext uri="{FF2B5EF4-FFF2-40B4-BE49-F238E27FC236}">
                <a16:creationId xmlns:a16="http://schemas.microsoft.com/office/drawing/2014/main" id="{7BA3FAF0-4C6A-4B2B-8679-A56AD3592F29}"/>
              </a:ext>
            </a:extLst>
          </p:cNvPr>
          <p:cNvCxnSpPr>
            <a:cxnSpLocks/>
          </p:cNvCxnSpPr>
          <p:nvPr/>
        </p:nvCxnSpPr>
        <p:spPr>
          <a:xfrm flipV="1">
            <a:off x="8932835" y="3899974"/>
            <a:ext cx="0" cy="549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9C44A33-355C-4276-A805-A5950AB75B5A}"/>
                  </a:ext>
                </a:extLst>
              </p:cNvPr>
              <p:cNvSpPr txBox="1"/>
              <p:nvPr/>
            </p:nvSpPr>
            <p:spPr>
              <a:xfrm>
                <a:off x="426507" y="2153852"/>
                <a:ext cx="6098344" cy="2356030"/>
              </a:xfrm>
              <a:prstGeom prst="rect">
                <a:avLst/>
              </a:prstGeom>
              <a:noFill/>
            </p:spPr>
            <p:txBody>
              <a:bodyPr wrap="square">
                <a:spAutoFit/>
              </a:bodyPr>
              <a:lstStyle/>
              <a:p>
                <a:r>
                  <a:rPr lang="en-IN" b="0" i="0" u="none" strike="noStrike" baseline="0" dirty="0">
                    <a:latin typeface="Calibri" panose="020F0502020204030204" pitchFamily="34" charset="0"/>
                  </a:rPr>
                  <a:t>The probability that a randomly selected student studies music-</a:t>
                </a:r>
              </a:p>
              <a:p>
                <a:endParaRPr lang="en-IN" b="0" i="0" u="none" strike="noStrike" baseline="0" dirty="0">
                  <a:latin typeface="Calibri" panose="020F0502020204030204" pitchFamily="34" charset="0"/>
                </a:endParaRPr>
              </a:p>
              <a:p>
                <a14:m>
                  <m:oMath xmlns:m="http://schemas.openxmlformats.org/officeDocument/2006/math">
                    <m:r>
                      <a:rPr lang="en-IN" sz="2400" b="0" i="1" u="none" strike="noStrike" baseline="0" smtClean="0">
                        <a:latin typeface="Cambria Math" panose="02040503050406030204" pitchFamily="18" charset="0"/>
                      </a:rPr>
                      <m:t>𝑃</m:t>
                    </m:r>
                    <m:d>
                      <m:dPr>
                        <m:ctrlPr>
                          <a:rPr lang="en-IN" sz="2400" b="0" i="1" u="none" strike="noStrike" baseline="0" smtClean="0">
                            <a:latin typeface="Cambria Math" panose="02040503050406030204" pitchFamily="18" charset="0"/>
                          </a:rPr>
                        </m:ctrlPr>
                      </m:dPr>
                      <m:e>
                        <m:r>
                          <a:rPr lang="en-IN" sz="2400" b="0" i="1" u="none" strike="noStrike" baseline="0" smtClean="0">
                            <a:latin typeface="Cambria Math" panose="02040503050406030204" pitchFamily="18" charset="0"/>
                          </a:rPr>
                          <m:t>𝑀</m:t>
                        </m:r>
                      </m:e>
                    </m:d>
                    <m:r>
                      <a:rPr lang="en-IN" sz="2400" b="0" i="1" u="none" strike="noStrike" baseline="0" smtClean="0">
                        <a:latin typeface="Cambria Math" panose="02040503050406030204" pitchFamily="18" charset="0"/>
                      </a:rPr>
                      <m:t>= </m:t>
                    </m:r>
                    <m:f>
                      <m:fPr>
                        <m:ctrlPr>
                          <a:rPr lang="en-IN" sz="2400" b="0" i="1" u="none" strike="noStrike" baseline="0" smtClean="0">
                            <a:latin typeface="Cambria Math" panose="02040503050406030204" pitchFamily="18" charset="0"/>
                          </a:rPr>
                        </m:ctrlPr>
                      </m:fPr>
                      <m:num>
                        <m:r>
                          <a:rPr lang="en-IN" sz="2400" b="0" i="1" u="none" strike="noStrike" baseline="0" smtClean="0">
                            <a:latin typeface="Cambria Math" panose="02040503050406030204" pitchFamily="18" charset="0"/>
                          </a:rPr>
                          <m:t>𝑛</m:t>
                        </m:r>
                        <m:r>
                          <a:rPr lang="en-IN" sz="2400" b="0" i="1" u="none" strike="noStrike" baseline="0" smtClean="0">
                            <a:latin typeface="Cambria Math" panose="02040503050406030204" pitchFamily="18" charset="0"/>
                          </a:rPr>
                          <m:t>(</m:t>
                        </m:r>
                        <m:r>
                          <a:rPr lang="en-IN" sz="2400" b="0" i="1" u="none" strike="noStrike" baseline="0" smtClean="0">
                            <a:latin typeface="Cambria Math" panose="02040503050406030204" pitchFamily="18" charset="0"/>
                          </a:rPr>
                          <m:t>𝑀</m:t>
                        </m:r>
                        <m:r>
                          <a:rPr lang="en-IN" sz="2400" b="0" i="1" u="none" strike="noStrike" baseline="0" smtClean="0">
                            <a:latin typeface="Cambria Math" panose="02040503050406030204" pitchFamily="18" charset="0"/>
                          </a:rPr>
                          <m:t>)</m:t>
                        </m:r>
                      </m:num>
                      <m:den>
                        <m:r>
                          <a:rPr lang="en-IN" sz="2400" b="0" i="1" u="none" strike="noStrike" baseline="0" smtClean="0">
                            <a:latin typeface="Cambria Math" panose="02040503050406030204" pitchFamily="18" charset="0"/>
                          </a:rPr>
                          <m:t>𝑁</m:t>
                        </m:r>
                      </m:den>
                    </m:f>
                  </m:oMath>
                </a14:m>
                <a:r>
                  <a:rPr lang="en-IN" sz="2400" b="0" i="0" u="none" strike="noStrike" baseline="0" dirty="0">
                    <a:latin typeface="Calibri" panose="020F0502020204030204" pitchFamily="34" charset="0"/>
                  </a:rPr>
                  <a:t>  </a:t>
                </a:r>
              </a:p>
              <a:p>
                <a:r>
                  <a:rPr lang="en-IN" sz="2400" dirty="0">
                    <a:latin typeface="Calibri" panose="020F0502020204030204" pitchFamily="34" charset="0"/>
                  </a:rPr>
                  <a:t>		</a:t>
                </a:r>
              </a:p>
              <a:p>
                <a14:m>
                  <m:oMath xmlns:m="http://schemas.openxmlformats.org/officeDocument/2006/math">
                    <m:r>
                      <a:rPr lang="en-IN" sz="2400" b="0" i="1" u="none" strike="noStrike" baseline="0" smtClean="0">
                        <a:latin typeface="Cambria Math" panose="02040503050406030204" pitchFamily="18" charset="0"/>
                      </a:rPr>
                      <m:t>            = </m:t>
                    </m:r>
                    <m:f>
                      <m:fPr>
                        <m:ctrlPr>
                          <a:rPr lang="en-IN" sz="2400" b="0" i="1" u="none" strike="noStrike" baseline="0" smtClean="0">
                            <a:latin typeface="Cambria Math" panose="02040503050406030204" pitchFamily="18" charset="0"/>
                          </a:rPr>
                        </m:ctrlPr>
                      </m:fPr>
                      <m:num>
                        <m:r>
                          <a:rPr lang="en-IN" sz="2400" b="0" i="1" u="none" strike="noStrike" baseline="0" smtClean="0">
                            <a:latin typeface="Cambria Math" panose="02040503050406030204" pitchFamily="18" charset="0"/>
                          </a:rPr>
                          <m:t>37</m:t>
                        </m:r>
                      </m:num>
                      <m:den>
                        <m:r>
                          <a:rPr lang="en-IN" sz="2400" b="0" i="1" u="none" strike="noStrike" baseline="0" smtClean="0">
                            <a:solidFill>
                              <a:srgbClr val="FF0000"/>
                            </a:solidFill>
                            <a:latin typeface="Cambria Math" panose="02040503050406030204" pitchFamily="18" charset="0"/>
                          </a:rPr>
                          <m:t>140</m:t>
                        </m:r>
                      </m:den>
                    </m:f>
                  </m:oMath>
                </a14:m>
                <a:r>
                  <a:rPr lang="en-IN" sz="2400" b="0" i="0" u="none" strike="noStrike" baseline="0" dirty="0">
                    <a:latin typeface="Calibri" panose="020F0502020204030204" pitchFamily="34" charset="0"/>
                  </a:rPr>
                  <a:t>  </a:t>
                </a:r>
              </a:p>
              <a:p>
                <a:endParaRPr lang="en-IN" dirty="0"/>
              </a:p>
            </p:txBody>
          </p:sp>
        </mc:Choice>
        <mc:Fallback xmlns="">
          <p:sp>
            <p:nvSpPr>
              <p:cNvPr id="15" name="TextBox 14">
                <a:extLst>
                  <a:ext uri="{FF2B5EF4-FFF2-40B4-BE49-F238E27FC236}">
                    <a16:creationId xmlns:a16="http://schemas.microsoft.com/office/drawing/2014/main" id="{59C44A33-355C-4276-A805-A5950AB75B5A}"/>
                  </a:ext>
                </a:extLst>
              </p:cNvPr>
              <p:cNvSpPr txBox="1">
                <a:spLocks noRot="1" noChangeAspect="1" noMove="1" noResize="1" noEditPoints="1" noAdjustHandles="1" noChangeArrowheads="1" noChangeShapeType="1" noTextEdit="1"/>
              </p:cNvSpPr>
              <p:nvPr/>
            </p:nvSpPr>
            <p:spPr>
              <a:xfrm>
                <a:off x="426507" y="2153852"/>
                <a:ext cx="6098344" cy="2356030"/>
              </a:xfrm>
              <a:prstGeom prst="rect">
                <a:avLst/>
              </a:prstGeom>
              <a:blipFill>
                <a:blip r:embed="rId3"/>
                <a:stretch>
                  <a:fillRect l="-900" t="-1292" r="-8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EC5D436-CB03-4653-A754-DF659D686DDF}"/>
                  </a:ext>
                </a:extLst>
              </p:cNvPr>
              <p:cNvSpPr txBox="1"/>
              <p:nvPr/>
            </p:nvSpPr>
            <p:spPr>
              <a:xfrm>
                <a:off x="426507" y="4280696"/>
                <a:ext cx="6098344" cy="2721066"/>
              </a:xfrm>
              <a:prstGeom prst="rect">
                <a:avLst/>
              </a:prstGeom>
              <a:noFill/>
            </p:spPr>
            <p:txBody>
              <a:bodyPr wrap="square">
                <a:spAutoFit/>
              </a:bodyPr>
              <a:lstStyle/>
              <a:p>
                <a:pPr algn="l"/>
                <a:r>
                  <a:rPr lang="en-IN" sz="1800" b="0" i="0" u="none" strike="noStrike" baseline="0" dirty="0">
                    <a:latin typeface="Calibri" panose="020F0502020204030204" pitchFamily="34" charset="0"/>
                  </a:rPr>
                  <a:t>The probability that a randomly selected student will study music given that he/she plays a sport is</a:t>
                </a:r>
              </a:p>
              <a:p>
                <a:endParaRPr lang="en-IN" sz="1800" b="0" i="0" u="none" strike="noStrike" baseline="0" dirty="0">
                  <a:latin typeface="Calibri" panose="020F0502020204030204" pitchFamily="34" charset="0"/>
                </a:endParaRPr>
              </a:p>
              <a:p>
                <a14:m>
                  <m:oMath xmlns:m="http://schemas.openxmlformats.org/officeDocument/2006/math">
                    <m:r>
                      <a:rPr lang="en-IN" sz="2400" b="0" i="1" u="none" strike="noStrike" baseline="0" smtClean="0">
                        <a:latin typeface="Cambria Math" panose="02040503050406030204" pitchFamily="18" charset="0"/>
                      </a:rPr>
                      <m:t>𝑃</m:t>
                    </m:r>
                    <m:d>
                      <m:dPr>
                        <m:ctrlPr>
                          <a:rPr lang="en-IN" sz="2400" b="0" i="1" u="none" strike="noStrike" baseline="0" smtClean="0">
                            <a:latin typeface="Cambria Math" panose="02040503050406030204" pitchFamily="18" charset="0"/>
                          </a:rPr>
                        </m:ctrlPr>
                      </m:dPr>
                      <m:e>
                        <m:r>
                          <a:rPr lang="en-IN" sz="2400" b="0" i="1" u="none" strike="noStrike" baseline="0" smtClean="0">
                            <a:latin typeface="Cambria Math" panose="02040503050406030204" pitchFamily="18" charset="0"/>
                          </a:rPr>
                          <m:t>𝑀</m:t>
                        </m:r>
                      </m:e>
                    </m:d>
                    <m:r>
                      <a:rPr lang="en-IN" sz="2400" b="0" i="1" u="none" strike="noStrike" baseline="0" smtClean="0">
                        <a:latin typeface="Cambria Math" panose="02040503050406030204" pitchFamily="18" charset="0"/>
                      </a:rPr>
                      <m:t>= </m:t>
                    </m:r>
                    <m:f>
                      <m:fPr>
                        <m:ctrlPr>
                          <a:rPr lang="en-IN" sz="2400" b="0" i="1" u="none" strike="noStrike" baseline="0" smtClean="0">
                            <a:latin typeface="Cambria Math" panose="02040503050406030204" pitchFamily="18" charset="0"/>
                          </a:rPr>
                        </m:ctrlPr>
                      </m:fPr>
                      <m:num>
                        <m:r>
                          <m:rPr>
                            <m:nor/>
                          </m:rPr>
                          <a:rPr lang="pt-BR" sz="2400" dirty="0" smtClean="0">
                            <a:solidFill>
                              <a:sysClr val="windowText" lastClr="000000"/>
                            </a:solidFill>
                          </a:rPr>
                          <m:t>n</m:t>
                        </m:r>
                        <m:r>
                          <m:rPr>
                            <m:nor/>
                          </m:rPr>
                          <a:rPr lang="pt-BR" sz="2400" dirty="0" smtClean="0">
                            <a:solidFill>
                              <a:sysClr val="windowText" lastClr="000000"/>
                            </a:solidFill>
                          </a:rPr>
                          <m:t>(</m:t>
                        </m:r>
                        <m:r>
                          <m:rPr>
                            <m:nor/>
                          </m:rPr>
                          <a:rPr lang="pt-BR" sz="2400" dirty="0">
                            <a:solidFill>
                              <a:sysClr val="windowText" lastClr="000000"/>
                            </a:solidFill>
                          </a:rPr>
                          <m:t>M</m:t>
                        </m:r>
                        <m:r>
                          <m:rPr>
                            <m:nor/>
                          </m:rPr>
                          <a:rPr lang="pt-BR" sz="2400" dirty="0">
                            <a:solidFill>
                              <a:sysClr val="windowText" lastClr="000000"/>
                            </a:solidFill>
                          </a:rPr>
                          <m:t> ∩ </m:t>
                        </m:r>
                        <m:r>
                          <m:rPr>
                            <m:nor/>
                          </m:rPr>
                          <a:rPr lang="pt-BR" sz="2400" dirty="0">
                            <a:solidFill>
                              <a:sysClr val="windowText" lastClr="000000"/>
                            </a:solidFill>
                          </a:rPr>
                          <m:t>S</m:t>
                        </m:r>
                        <m:r>
                          <m:rPr>
                            <m:nor/>
                          </m:rPr>
                          <a:rPr lang="pt-BR" sz="2400" dirty="0">
                            <a:solidFill>
                              <a:sysClr val="windowText" lastClr="000000"/>
                            </a:solidFill>
                          </a:rPr>
                          <m:t>) </m:t>
                        </m:r>
                      </m:num>
                      <m:den>
                        <m:r>
                          <a:rPr lang="en-IN" sz="2400" b="0" i="1" u="none" strike="noStrike" baseline="0" smtClean="0">
                            <a:latin typeface="Cambria Math" panose="02040503050406030204" pitchFamily="18" charset="0"/>
                          </a:rPr>
                          <m:t>𝑁</m:t>
                        </m:r>
                      </m:den>
                    </m:f>
                  </m:oMath>
                </a14:m>
                <a:r>
                  <a:rPr lang="en-IN" sz="2400" b="0" i="0" u="none" strike="noStrike" baseline="0" dirty="0">
                    <a:latin typeface="Calibri" panose="020F0502020204030204" pitchFamily="34" charset="0"/>
                  </a:rPr>
                  <a:t>  </a:t>
                </a:r>
              </a:p>
              <a:p>
                <a:r>
                  <a:rPr lang="en-IN" sz="2400" dirty="0">
                    <a:latin typeface="Calibri" panose="020F0502020204030204" pitchFamily="34" charset="0"/>
                  </a:rPr>
                  <a:t>		</a:t>
                </a:r>
              </a:p>
              <a:p>
                <a14:m>
                  <m:oMath xmlns:m="http://schemas.openxmlformats.org/officeDocument/2006/math">
                    <m:r>
                      <a:rPr lang="en-IN" sz="2400" b="0" i="1" u="none" strike="noStrike" baseline="0" smtClean="0">
                        <a:latin typeface="Cambria Math" panose="02040503050406030204" pitchFamily="18" charset="0"/>
                      </a:rPr>
                      <m:t>            = </m:t>
                    </m:r>
                    <m:f>
                      <m:fPr>
                        <m:ctrlPr>
                          <a:rPr lang="en-IN" sz="2400" b="0" i="1" u="none" strike="noStrike" baseline="0" smtClean="0">
                            <a:latin typeface="Cambria Math" panose="02040503050406030204" pitchFamily="18" charset="0"/>
                          </a:rPr>
                        </m:ctrlPr>
                      </m:fPr>
                      <m:num>
                        <m:r>
                          <a:rPr lang="en-IN" sz="2400" b="0" i="1" u="none" strike="noStrike" baseline="0" smtClean="0">
                            <a:latin typeface="Cambria Math" panose="02040503050406030204" pitchFamily="18" charset="0"/>
                          </a:rPr>
                          <m:t>25</m:t>
                        </m:r>
                      </m:num>
                      <m:den>
                        <m:r>
                          <a:rPr lang="en-IN" sz="2400" b="0" i="1" u="none" strike="noStrike" baseline="0" smtClean="0">
                            <a:solidFill>
                              <a:srgbClr val="FF0000"/>
                            </a:solidFill>
                            <a:latin typeface="Cambria Math" panose="02040503050406030204" pitchFamily="18" charset="0"/>
                          </a:rPr>
                          <m:t>140</m:t>
                        </m:r>
                      </m:den>
                    </m:f>
                  </m:oMath>
                </a14:m>
                <a:r>
                  <a:rPr lang="en-IN" sz="2400" b="0" i="0" u="none" strike="noStrike" baseline="0" dirty="0">
                    <a:latin typeface="Calibri" panose="020F0502020204030204" pitchFamily="34" charset="0"/>
                  </a:rPr>
                  <a:t>  </a:t>
                </a:r>
              </a:p>
              <a:p>
                <a:endParaRPr lang="en-IN" dirty="0"/>
              </a:p>
            </p:txBody>
          </p:sp>
        </mc:Choice>
        <mc:Fallback xmlns="">
          <p:sp>
            <p:nvSpPr>
              <p:cNvPr id="17" name="TextBox 16">
                <a:extLst>
                  <a:ext uri="{FF2B5EF4-FFF2-40B4-BE49-F238E27FC236}">
                    <a16:creationId xmlns:a16="http://schemas.microsoft.com/office/drawing/2014/main" id="{4EC5D436-CB03-4653-A754-DF659D686DDF}"/>
                  </a:ext>
                </a:extLst>
              </p:cNvPr>
              <p:cNvSpPr txBox="1">
                <a:spLocks noRot="1" noChangeAspect="1" noMove="1" noResize="1" noEditPoints="1" noAdjustHandles="1" noChangeArrowheads="1" noChangeShapeType="1" noTextEdit="1"/>
              </p:cNvSpPr>
              <p:nvPr/>
            </p:nvSpPr>
            <p:spPr>
              <a:xfrm>
                <a:off x="426507" y="4280696"/>
                <a:ext cx="6098344" cy="2721066"/>
              </a:xfrm>
              <a:prstGeom prst="rect">
                <a:avLst/>
              </a:prstGeom>
              <a:blipFill>
                <a:blip r:embed="rId4"/>
                <a:stretch>
                  <a:fillRect l="-900" t="-1119"/>
                </a:stretch>
              </a:blipFill>
            </p:spPr>
            <p:txBody>
              <a:bodyPr/>
              <a:lstStyle/>
              <a:p>
                <a:r>
                  <a:rPr lang="en-IN">
                    <a:noFill/>
                  </a:rPr>
                  <a:t> </a:t>
                </a:r>
              </a:p>
            </p:txBody>
          </p:sp>
        </mc:Fallback>
      </mc:AlternateContent>
    </p:spTree>
    <p:extLst>
      <p:ext uri="{BB962C8B-B14F-4D97-AF65-F5344CB8AC3E}">
        <p14:creationId xmlns:p14="http://schemas.microsoft.com/office/powerpoint/2010/main" val="189287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anim calcmode="lin" valueType="num">
                                      <p:cBhvr additive="base">
                                        <p:cTn id="1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 calcmode="lin" valueType="num">
                                      <p:cBhvr additive="base">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xEl>
                                              <p:pRg st="2" end="2"/>
                                            </p:txEl>
                                          </p:spTgt>
                                        </p:tgtEl>
                                        <p:attrNameLst>
                                          <p:attrName>style.visibility</p:attrName>
                                        </p:attrNameLst>
                                      </p:cBhvr>
                                      <p:to>
                                        <p:strVal val="visible"/>
                                      </p:to>
                                    </p:set>
                                    <p:anim calcmode="lin" valueType="num">
                                      <p:cBhvr additive="base">
                                        <p:cTn id="31"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xEl>
                                              <p:pRg st="4" end="4"/>
                                            </p:txEl>
                                          </p:spTgt>
                                        </p:tgtEl>
                                        <p:attrNameLst>
                                          <p:attrName>style.visibility</p:attrName>
                                        </p:attrNameLst>
                                      </p:cBhvr>
                                      <p:to>
                                        <p:strVal val="visible"/>
                                      </p:to>
                                    </p:set>
                                    <p:anim calcmode="lin" valueType="num">
                                      <p:cBhvr additive="base">
                                        <p:cTn id="37"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F580-1D92-4572-ABE0-187B2FF5073D}"/>
              </a:ext>
            </a:extLst>
          </p:cNvPr>
          <p:cNvSpPr>
            <a:spLocks noGrp="1"/>
          </p:cNvSpPr>
          <p:nvPr>
            <p:ph type="title"/>
          </p:nvPr>
        </p:nvSpPr>
        <p:spPr>
          <a:xfrm>
            <a:off x="787165" y="794132"/>
            <a:ext cx="10364451" cy="717914"/>
          </a:xfrm>
        </p:spPr>
        <p:txBody>
          <a:bodyPr>
            <a:normAutofit fontScale="90000"/>
          </a:bodyPr>
          <a:lstStyle/>
          <a:p>
            <a:pPr algn="l"/>
            <a:r>
              <a:rPr lang="en-IN" dirty="0"/>
              <a:t>Question</a:t>
            </a:r>
            <a:br>
              <a:rPr lang="en-IN" dirty="0"/>
            </a:br>
            <a:r>
              <a:rPr lang="en-IN" dirty="0"/>
              <a:t>April 18</a:t>
            </a:r>
          </a:p>
        </p:txBody>
      </p:sp>
      <p:sp>
        <p:nvSpPr>
          <p:cNvPr id="3" name="Content Placeholder 2">
            <a:extLst>
              <a:ext uri="{FF2B5EF4-FFF2-40B4-BE49-F238E27FC236}">
                <a16:creationId xmlns:a16="http://schemas.microsoft.com/office/drawing/2014/main" id="{75C67400-ABFD-4615-8C60-8625EF14D85D}"/>
              </a:ext>
            </a:extLst>
          </p:cNvPr>
          <p:cNvSpPr>
            <a:spLocks noGrp="1"/>
          </p:cNvSpPr>
          <p:nvPr>
            <p:ph idx="1"/>
          </p:nvPr>
        </p:nvSpPr>
        <p:spPr>
          <a:xfrm>
            <a:off x="509875" y="1744395"/>
            <a:ext cx="11278851" cy="4854045"/>
          </a:xfrm>
        </p:spPr>
        <p:txBody>
          <a:bodyPr>
            <a:normAutofit fontScale="70000" lnSpcReduction="20000"/>
          </a:bodyPr>
          <a:lstStyle/>
          <a:p>
            <a:pPr marL="0" indent="0">
              <a:buNone/>
            </a:pPr>
            <a:r>
              <a:rPr lang="en-IN" cap="none" dirty="0"/>
              <a:t>In a survey, 500 adults were asked the three-part question </a:t>
            </a:r>
          </a:p>
          <a:p>
            <a:pPr marL="0" indent="0">
              <a:buNone/>
            </a:pPr>
            <a:r>
              <a:rPr lang="en-IN" cap="none" dirty="0"/>
              <a:t>(1) do you own a cell phone,</a:t>
            </a:r>
          </a:p>
          <a:p>
            <a:pPr marL="0" indent="0">
              <a:buNone/>
            </a:pPr>
            <a:r>
              <a:rPr lang="en-IN" cap="none" dirty="0"/>
              <a:t>(2) do you own an </a:t>
            </a:r>
            <a:r>
              <a:rPr lang="en-IN" cap="none" dirty="0" err="1"/>
              <a:t>ipod</a:t>
            </a:r>
            <a:r>
              <a:rPr lang="en-IN" cap="none" dirty="0"/>
              <a:t>, and</a:t>
            </a:r>
          </a:p>
          <a:p>
            <a:pPr marL="0" indent="0">
              <a:buNone/>
            </a:pPr>
            <a:r>
              <a:rPr lang="en-IN" cap="none" dirty="0"/>
              <a:t>(3) do you have an internet connection? </a:t>
            </a:r>
          </a:p>
          <a:p>
            <a:pPr marL="0" indent="0">
              <a:buNone/>
            </a:pPr>
            <a:r>
              <a:rPr lang="en-IN" cap="none" dirty="0"/>
              <a:t>The results of the Survey were as follows (no one answered no to all three parts):</a:t>
            </a:r>
          </a:p>
          <a:p>
            <a:r>
              <a:rPr lang="en-IN" cap="none" dirty="0"/>
              <a:t>Cell phone 329,                    cell phone and </a:t>
            </a:r>
            <a:r>
              <a:rPr lang="en-IN" cap="none" dirty="0" err="1"/>
              <a:t>ipod</a:t>
            </a:r>
            <a:r>
              <a:rPr lang="en-IN" cap="none" dirty="0"/>
              <a:t> 83</a:t>
            </a:r>
          </a:p>
          <a:p>
            <a:r>
              <a:rPr lang="en-IN" cap="none" dirty="0" err="1"/>
              <a:t>Ipod</a:t>
            </a:r>
            <a:r>
              <a:rPr lang="en-IN" cap="none" dirty="0"/>
              <a:t> 186,                                cell phone and internet connection 217</a:t>
            </a:r>
          </a:p>
          <a:p>
            <a:r>
              <a:rPr lang="en-IN" cap="none" dirty="0"/>
              <a:t>Internet connection 295,     </a:t>
            </a:r>
            <a:r>
              <a:rPr lang="en-IN" cap="none" dirty="0" err="1"/>
              <a:t>ipod</a:t>
            </a:r>
            <a:r>
              <a:rPr lang="en-IN" cap="none" dirty="0"/>
              <a:t> and internet connection 63</a:t>
            </a:r>
          </a:p>
          <a:p>
            <a:pPr marL="0" indent="0">
              <a:buNone/>
            </a:pPr>
            <a:r>
              <a:rPr lang="en-IN" cap="none" dirty="0"/>
              <a:t>How many adults have--</a:t>
            </a:r>
          </a:p>
          <a:p>
            <a:pPr marL="0" indent="0">
              <a:buNone/>
            </a:pPr>
            <a:r>
              <a:rPr lang="en-IN" cap="none" dirty="0"/>
              <a:t>(I) answered yes to all three parts, (ii) had a cell phone but not an internet connection,</a:t>
            </a:r>
          </a:p>
          <a:p>
            <a:pPr marL="0" indent="0">
              <a:buNone/>
            </a:pPr>
            <a:r>
              <a:rPr lang="en-IN" cap="none" dirty="0"/>
              <a:t>(iii) had an </a:t>
            </a:r>
            <a:r>
              <a:rPr lang="en-IN" cap="none" dirty="0" err="1"/>
              <a:t>ipod</a:t>
            </a:r>
            <a:r>
              <a:rPr lang="en-IN" cap="none" dirty="0"/>
              <a:t> but not a cell phone, (iv) had an internet connection but not an </a:t>
            </a:r>
            <a:r>
              <a:rPr lang="en-IN" cap="none" dirty="0" err="1"/>
              <a:t>ipod</a:t>
            </a:r>
            <a:r>
              <a:rPr lang="en-IN" cap="none" dirty="0"/>
              <a:t>,</a:t>
            </a:r>
          </a:p>
          <a:p>
            <a:pPr marL="0" indent="0">
              <a:buNone/>
            </a:pPr>
            <a:r>
              <a:rPr lang="en-IN" cap="none" dirty="0"/>
              <a:t>(V) had a cell phone or an internet connection but not an </a:t>
            </a:r>
            <a:r>
              <a:rPr lang="en-IN" cap="none" dirty="0" err="1"/>
              <a:t>ipod</a:t>
            </a:r>
            <a:r>
              <a:rPr lang="en-IN" cap="none" dirty="0"/>
              <a:t> and, (vi) had a cell phone but Not an </a:t>
            </a:r>
            <a:r>
              <a:rPr lang="en-IN" cap="none" dirty="0" err="1"/>
              <a:t>ipod</a:t>
            </a:r>
            <a:r>
              <a:rPr lang="en-IN" cap="none" dirty="0"/>
              <a:t> or an internet connection.</a:t>
            </a:r>
          </a:p>
        </p:txBody>
      </p:sp>
    </p:spTree>
    <p:extLst>
      <p:ext uri="{BB962C8B-B14F-4D97-AF65-F5344CB8AC3E}">
        <p14:creationId xmlns:p14="http://schemas.microsoft.com/office/powerpoint/2010/main" val="343847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F81863-74B7-4646-A651-09F4CA33C3A6}"/>
              </a:ext>
            </a:extLst>
          </p:cNvPr>
          <p:cNvSpPr>
            <a:spLocks noGrp="1"/>
          </p:cNvSpPr>
          <p:nvPr>
            <p:ph type="title"/>
          </p:nvPr>
        </p:nvSpPr>
        <p:spPr>
          <a:xfrm>
            <a:off x="371094" y="1161288"/>
            <a:ext cx="3438144" cy="1239012"/>
          </a:xfrm>
        </p:spPr>
        <p:txBody>
          <a:bodyPr anchor="ctr">
            <a:normAutofit/>
          </a:bodyPr>
          <a:lstStyle/>
          <a:p>
            <a:r>
              <a:rPr lang="en-IN" sz="2800"/>
              <a:t>Solution</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511FFC-3CDF-4423-96AD-048F59C53583}"/>
              </a:ext>
            </a:extLst>
          </p:cNvPr>
          <p:cNvSpPr>
            <a:spLocks noGrp="1"/>
          </p:cNvSpPr>
          <p:nvPr>
            <p:ph idx="1"/>
          </p:nvPr>
        </p:nvSpPr>
        <p:spPr>
          <a:xfrm>
            <a:off x="371094" y="2718054"/>
            <a:ext cx="3438906" cy="3207258"/>
          </a:xfrm>
        </p:spPr>
        <p:txBody>
          <a:bodyPr anchor="t">
            <a:normAutofit/>
          </a:bodyPr>
          <a:lstStyle/>
          <a:p>
            <a:r>
              <a:rPr lang="en-IN" sz="2000" dirty="0"/>
              <a:t>Set </a:t>
            </a:r>
            <a:r>
              <a:rPr lang="en-IN" sz="2000" dirty="0">
                <a:solidFill>
                  <a:srgbClr val="FF0000"/>
                </a:solidFill>
              </a:rPr>
              <a:t>C</a:t>
            </a:r>
            <a:r>
              <a:rPr lang="en-IN" sz="2000" dirty="0"/>
              <a:t>- Cell phone users</a:t>
            </a:r>
          </a:p>
          <a:p>
            <a:r>
              <a:rPr lang="en-IN" sz="2000" dirty="0"/>
              <a:t>Set </a:t>
            </a:r>
            <a:r>
              <a:rPr lang="en-IN" sz="2000" dirty="0">
                <a:solidFill>
                  <a:srgbClr val="FF0000"/>
                </a:solidFill>
              </a:rPr>
              <a:t>P</a:t>
            </a:r>
            <a:r>
              <a:rPr lang="en-IN" sz="2000" dirty="0"/>
              <a:t>- </a:t>
            </a:r>
            <a:r>
              <a:rPr lang="en-IN" sz="2000" dirty="0" err="1"/>
              <a:t>Ipod</a:t>
            </a:r>
            <a:r>
              <a:rPr lang="en-IN" sz="2000" dirty="0"/>
              <a:t> users </a:t>
            </a:r>
          </a:p>
          <a:p>
            <a:r>
              <a:rPr lang="en-IN" sz="2000" dirty="0"/>
              <a:t>Set </a:t>
            </a:r>
            <a:r>
              <a:rPr lang="en-IN" sz="2000" dirty="0">
                <a:solidFill>
                  <a:srgbClr val="FF0000"/>
                </a:solidFill>
              </a:rPr>
              <a:t>I</a:t>
            </a:r>
            <a:r>
              <a:rPr lang="en-IN" sz="2000" dirty="0"/>
              <a:t> - internet users</a:t>
            </a:r>
          </a:p>
          <a:p>
            <a:r>
              <a:rPr lang="en-IN" sz="2000" dirty="0"/>
              <a:t>N= 500 </a:t>
            </a:r>
          </a:p>
          <a:p>
            <a:r>
              <a:rPr lang="en-IN" sz="2000" dirty="0"/>
              <a:t>n(C) = 329</a:t>
            </a:r>
          </a:p>
          <a:p>
            <a:r>
              <a:rPr lang="en-IN" sz="2000" dirty="0"/>
              <a:t>n( P) = 186</a:t>
            </a:r>
          </a:p>
          <a:p>
            <a:r>
              <a:rPr lang="en-IN" sz="2000" dirty="0"/>
              <a:t>n( I ) = 295</a:t>
            </a:r>
          </a:p>
        </p:txBody>
      </p:sp>
      <p:pic>
        <p:nvPicPr>
          <p:cNvPr id="6" name="Picture 5" descr="Diagram&#10;&#10;Description automatically generated">
            <a:extLst>
              <a:ext uri="{FF2B5EF4-FFF2-40B4-BE49-F238E27FC236}">
                <a16:creationId xmlns:a16="http://schemas.microsoft.com/office/drawing/2014/main" id="{268AFD73-3636-49AA-A670-B55609FB71C6}"/>
              </a:ext>
            </a:extLst>
          </p:cNvPr>
          <p:cNvPicPr>
            <a:picLocks noChangeAspect="1"/>
          </p:cNvPicPr>
          <p:nvPr/>
        </p:nvPicPr>
        <p:blipFill>
          <a:blip r:embed="rId2"/>
          <a:stretch>
            <a:fillRect/>
          </a:stretch>
        </p:blipFill>
        <p:spPr>
          <a:xfrm>
            <a:off x="6468605" y="451495"/>
            <a:ext cx="5128456" cy="3983970"/>
          </a:xfrm>
          <a:prstGeom prst="rect">
            <a:avLst/>
          </a:prstGeom>
        </p:spPr>
      </p:pic>
      <p:sp>
        <p:nvSpPr>
          <p:cNvPr id="4" name="Content Placeholder 2">
            <a:extLst>
              <a:ext uri="{FF2B5EF4-FFF2-40B4-BE49-F238E27FC236}">
                <a16:creationId xmlns:a16="http://schemas.microsoft.com/office/drawing/2014/main" id="{5FACF192-17BA-435D-AE4F-5AD81E492419}"/>
              </a:ext>
            </a:extLst>
          </p:cNvPr>
          <p:cNvSpPr txBox="1">
            <a:spLocks/>
          </p:cNvSpPr>
          <p:nvPr/>
        </p:nvSpPr>
        <p:spPr>
          <a:xfrm>
            <a:off x="2665892" y="4553713"/>
            <a:ext cx="4216089" cy="161590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n(C </a:t>
            </a:r>
            <a:r>
              <a:rPr lang="pt-BR" sz="2000" dirty="0"/>
              <a:t>∩ P</a:t>
            </a:r>
            <a:r>
              <a:rPr lang="en-IN" sz="2000" dirty="0"/>
              <a:t>) = 83</a:t>
            </a:r>
          </a:p>
          <a:p>
            <a:r>
              <a:rPr lang="en-IN" sz="2000" dirty="0"/>
              <a:t>n( C </a:t>
            </a:r>
            <a:r>
              <a:rPr lang="pt-BR" sz="2000" dirty="0"/>
              <a:t>∩ I</a:t>
            </a:r>
            <a:r>
              <a:rPr lang="en-IN" sz="2000" dirty="0"/>
              <a:t>) = 217</a:t>
            </a:r>
          </a:p>
          <a:p>
            <a:r>
              <a:rPr lang="en-IN" sz="2000" dirty="0"/>
              <a:t>n( P </a:t>
            </a:r>
            <a:r>
              <a:rPr lang="pt-BR" sz="2000" dirty="0"/>
              <a:t>∩ I</a:t>
            </a:r>
            <a:r>
              <a:rPr lang="en-IN" sz="2000" dirty="0"/>
              <a:t>) = 63</a:t>
            </a:r>
          </a:p>
        </p:txBody>
      </p:sp>
      <p:sp>
        <p:nvSpPr>
          <p:cNvPr id="7" name="TextBox 6">
            <a:extLst>
              <a:ext uri="{FF2B5EF4-FFF2-40B4-BE49-F238E27FC236}">
                <a16:creationId xmlns:a16="http://schemas.microsoft.com/office/drawing/2014/main" id="{F8D83906-BB1D-4362-B273-D8E83C6720FB}"/>
              </a:ext>
            </a:extLst>
          </p:cNvPr>
          <p:cNvSpPr txBox="1"/>
          <p:nvPr/>
        </p:nvSpPr>
        <p:spPr>
          <a:xfrm>
            <a:off x="10909378" y="91307"/>
            <a:ext cx="858129" cy="400110"/>
          </a:xfrm>
          <a:prstGeom prst="rect">
            <a:avLst/>
          </a:prstGeom>
          <a:noFill/>
        </p:spPr>
        <p:txBody>
          <a:bodyPr wrap="square" rtlCol="0">
            <a:spAutoFit/>
          </a:bodyPr>
          <a:lstStyle/>
          <a:p>
            <a:r>
              <a:rPr lang="en-IN" sz="2000" dirty="0"/>
              <a:t>500</a:t>
            </a:r>
          </a:p>
        </p:txBody>
      </p:sp>
      <p:sp>
        <p:nvSpPr>
          <p:cNvPr id="14" name="TextBox 13">
            <a:extLst>
              <a:ext uri="{FF2B5EF4-FFF2-40B4-BE49-F238E27FC236}">
                <a16:creationId xmlns:a16="http://schemas.microsoft.com/office/drawing/2014/main" id="{B2E5E313-9F25-4465-97ED-A35C9618E483}"/>
              </a:ext>
            </a:extLst>
          </p:cNvPr>
          <p:cNvSpPr txBox="1"/>
          <p:nvPr/>
        </p:nvSpPr>
        <p:spPr>
          <a:xfrm>
            <a:off x="6982148" y="898893"/>
            <a:ext cx="389324" cy="400110"/>
          </a:xfrm>
          <a:prstGeom prst="rect">
            <a:avLst/>
          </a:prstGeom>
          <a:noFill/>
        </p:spPr>
        <p:txBody>
          <a:bodyPr wrap="square" rtlCol="0">
            <a:spAutoFit/>
          </a:bodyPr>
          <a:lstStyle/>
          <a:p>
            <a:r>
              <a:rPr lang="en-IN" sz="2000" dirty="0"/>
              <a:t>C</a:t>
            </a:r>
          </a:p>
        </p:txBody>
      </p:sp>
      <p:sp>
        <p:nvSpPr>
          <p:cNvPr id="16" name="TextBox 15">
            <a:extLst>
              <a:ext uri="{FF2B5EF4-FFF2-40B4-BE49-F238E27FC236}">
                <a16:creationId xmlns:a16="http://schemas.microsoft.com/office/drawing/2014/main" id="{07FE6B55-C160-439F-9903-78C24479A8B8}"/>
              </a:ext>
            </a:extLst>
          </p:cNvPr>
          <p:cNvSpPr txBox="1"/>
          <p:nvPr/>
        </p:nvSpPr>
        <p:spPr>
          <a:xfrm>
            <a:off x="10727137" y="898893"/>
            <a:ext cx="858129" cy="400110"/>
          </a:xfrm>
          <a:prstGeom prst="rect">
            <a:avLst/>
          </a:prstGeom>
          <a:noFill/>
        </p:spPr>
        <p:txBody>
          <a:bodyPr wrap="square" rtlCol="0">
            <a:spAutoFit/>
          </a:bodyPr>
          <a:lstStyle/>
          <a:p>
            <a:r>
              <a:rPr lang="en-IN" sz="2000" dirty="0"/>
              <a:t>P</a:t>
            </a:r>
          </a:p>
        </p:txBody>
      </p:sp>
      <p:sp>
        <p:nvSpPr>
          <p:cNvPr id="18" name="TextBox 17">
            <a:extLst>
              <a:ext uri="{FF2B5EF4-FFF2-40B4-BE49-F238E27FC236}">
                <a16:creationId xmlns:a16="http://schemas.microsoft.com/office/drawing/2014/main" id="{073D387D-5EE2-44AC-9934-C28C3604F374}"/>
              </a:ext>
            </a:extLst>
          </p:cNvPr>
          <p:cNvSpPr txBox="1"/>
          <p:nvPr/>
        </p:nvSpPr>
        <p:spPr>
          <a:xfrm>
            <a:off x="9757990" y="3905117"/>
            <a:ext cx="858129" cy="400110"/>
          </a:xfrm>
          <a:prstGeom prst="rect">
            <a:avLst/>
          </a:prstGeom>
          <a:noFill/>
        </p:spPr>
        <p:txBody>
          <a:bodyPr wrap="square" rtlCol="0">
            <a:spAutoFit/>
          </a:bodyPr>
          <a:lstStyle/>
          <a:p>
            <a:r>
              <a:rPr lang="en-IN" sz="2000" dirty="0"/>
              <a:t>I</a:t>
            </a:r>
          </a:p>
        </p:txBody>
      </p:sp>
      <p:sp>
        <p:nvSpPr>
          <p:cNvPr id="20" name="TextBox 19">
            <a:extLst>
              <a:ext uri="{FF2B5EF4-FFF2-40B4-BE49-F238E27FC236}">
                <a16:creationId xmlns:a16="http://schemas.microsoft.com/office/drawing/2014/main" id="{6B0910D2-58FC-45F9-893D-CC84DB6D3923}"/>
              </a:ext>
            </a:extLst>
          </p:cNvPr>
          <p:cNvSpPr txBox="1"/>
          <p:nvPr/>
        </p:nvSpPr>
        <p:spPr>
          <a:xfrm>
            <a:off x="8533335" y="1969506"/>
            <a:ext cx="1224655" cy="338554"/>
          </a:xfrm>
          <a:prstGeom prst="rect">
            <a:avLst/>
          </a:prstGeom>
          <a:noFill/>
        </p:spPr>
        <p:txBody>
          <a:bodyPr wrap="square" rtlCol="0">
            <a:spAutoFit/>
          </a:bodyPr>
          <a:lstStyle/>
          <a:p>
            <a:r>
              <a:rPr lang="en-IN" sz="1600" b="1" dirty="0"/>
              <a:t>C</a:t>
            </a:r>
            <a:r>
              <a:rPr lang="pt-BR" sz="1600" b="1" dirty="0"/>
              <a:t> ∩ P ∩ I</a:t>
            </a:r>
            <a:endParaRPr lang="en-IN" sz="1600" b="1" dirty="0"/>
          </a:p>
        </p:txBody>
      </p:sp>
      <p:sp>
        <p:nvSpPr>
          <p:cNvPr id="21" name="TextBox 20">
            <a:extLst>
              <a:ext uri="{FF2B5EF4-FFF2-40B4-BE49-F238E27FC236}">
                <a16:creationId xmlns:a16="http://schemas.microsoft.com/office/drawing/2014/main" id="{CCE28F20-793F-46A0-99B9-10C654911F50}"/>
              </a:ext>
            </a:extLst>
          </p:cNvPr>
          <p:cNvSpPr txBox="1"/>
          <p:nvPr/>
        </p:nvSpPr>
        <p:spPr>
          <a:xfrm>
            <a:off x="7921007" y="2332914"/>
            <a:ext cx="1224655" cy="584775"/>
          </a:xfrm>
          <a:prstGeom prst="rect">
            <a:avLst/>
          </a:prstGeom>
          <a:noFill/>
        </p:spPr>
        <p:txBody>
          <a:bodyPr wrap="square" rtlCol="0">
            <a:spAutoFit/>
          </a:bodyPr>
          <a:lstStyle/>
          <a:p>
            <a:r>
              <a:rPr lang="en-IN" sz="1600" b="1" dirty="0"/>
              <a:t>C</a:t>
            </a:r>
            <a:r>
              <a:rPr lang="pt-BR" sz="1600" b="1" dirty="0"/>
              <a:t> and I not P</a:t>
            </a:r>
            <a:endParaRPr lang="en-IN" sz="1600" b="1" dirty="0"/>
          </a:p>
        </p:txBody>
      </p:sp>
      <p:sp>
        <p:nvSpPr>
          <p:cNvPr id="22" name="TextBox 21">
            <a:extLst>
              <a:ext uri="{FF2B5EF4-FFF2-40B4-BE49-F238E27FC236}">
                <a16:creationId xmlns:a16="http://schemas.microsoft.com/office/drawing/2014/main" id="{50DCB0D6-5033-4EEA-8023-9B89D4315FF8}"/>
              </a:ext>
            </a:extLst>
          </p:cNvPr>
          <p:cNvSpPr txBox="1"/>
          <p:nvPr/>
        </p:nvSpPr>
        <p:spPr>
          <a:xfrm>
            <a:off x="8583851" y="1230004"/>
            <a:ext cx="1224655" cy="584775"/>
          </a:xfrm>
          <a:prstGeom prst="rect">
            <a:avLst/>
          </a:prstGeom>
          <a:noFill/>
        </p:spPr>
        <p:txBody>
          <a:bodyPr wrap="square" rtlCol="0">
            <a:spAutoFit/>
          </a:bodyPr>
          <a:lstStyle/>
          <a:p>
            <a:r>
              <a:rPr lang="en-IN" sz="1600" b="1" dirty="0"/>
              <a:t>C</a:t>
            </a:r>
            <a:r>
              <a:rPr lang="pt-BR" sz="1600" b="1" dirty="0"/>
              <a:t> and P not I</a:t>
            </a:r>
            <a:endParaRPr lang="en-IN" sz="1600" b="1" dirty="0"/>
          </a:p>
        </p:txBody>
      </p:sp>
      <p:sp>
        <p:nvSpPr>
          <p:cNvPr id="23" name="TextBox 22">
            <a:extLst>
              <a:ext uri="{FF2B5EF4-FFF2-40B4-BE49-F238E27FC236}">
                <a16:creationId xmlns:a16="http://schemas.microsoft.com/office/drawing/2014/main" id="{4F206ED5-A8AB-44D1-8430-61FB7D89FDC6}"/>
              </a:ext>
            </a:extLst>
          </p:cNvPr>
          <p:cNvSpPr txBox="1"/>
          <p:nvPr/>
        </p:nvSpPr>
        <p:spPr>
          <a:xfrm>
            <a:off x="9318247" y="2315179"/>
            <a:ext cx="980518" cy="584775"/>
          </a:xfrm>
          <a:prstGeom prst="rect">
            <a:avLst/>
          </a:prstGeom>
          <a:noFill/>
        </p:spPr>
        <p:txBody>
          <a:bodyPr wrap="square" rtlCol="0">
            <a:spAutoFit/>
          </a:bodyPr>
          <a:lstStyle/>
          <a:p>
            <a:r>
              <a:rPr lang="en-IN" sz="1600" b="1" dirty="0"/>
              <a:t>P</a:t>
            </a:r>
            <a:r>
              <a:rPr lang="pt-BR" sz="1600" b="1" dirty="0"/>
              <a:t> and I not C</a:t>
            </a:r>
            <a:endParaRPr lang="en-IN" sz="1600" b="1" dirty="0"/>
          </a:p>
        </p:txBody>
      </p:sp>
      <p:sp>
        <p:nvSpPr>
          <p:cNvPr id="24" name="TextBox 23">
            <a:extLst>
              <a:ext uri="{FF2B5EF4-FFF2-40B4-BE49-F238E27FC236}">
                <a16:creationId xmlns:a16="http://schemas.microsoft.com/office/drawing/2014/main" id="{6AC5A725-4F7E-4F9B-830D-C08E47C4E68D}"/>
              </a:ext>
            </a:extLst>
          </p:cNvPr>
          <p:cNvSpPr txBox="1"/>
          <p:nvPr/>
        </p:nvSpPr>
        <p:spPr>
          <a:xfrm>
            <a:off x="7512208" y="1277916"/>
            <a:ext cx="1224655" cy="338554"/>
          </a:xfrm>
          <a:prstGeom prst="rect">
            <a:avLst/>
          </a:prstGeom>
          <a:noFill/>
        </p:spPr>
        <p:txBody>
          <a:bodyPr wrap="square" rtlCol="0">
            <a:spAutoFit/>
          </a:bodyPr>
          <a:lstStyle/>
          <a:p>
            <a:r>
              <a:rPr lang="en-IN" sz="1600" b="1" dirty="0"/>
              <a:t>Only C</a:t>
            </a:r>
          </a:p>
        </p:txBody>
      </p:sp>
      <p:sp>
        <p:nvSpPr>
          <p:cNvPr id="25" name="TextBox 24">
            <a:extLst>
              <a:ext uri="{FF2B5EF4-FFF2-40B4-BE49-F238E27FC236}">
                <a16:creationId xmlns:a16="http://schemas.microsoft.com/office/drawing/2014/main" id="{B1842754-C9B8-490D-BD5D-5AA65E08E066}"/>
              </a:ext>
            </a:extLst>
          </p:cNvPr>
          <p:cNvSpPr txBox="1"/>
          <p:nvPr/>
        </p:nvSpPr>
        <p:spPr>
          <a:xfrm>
            <a:off x="9792901" y="1257269"/>
            <a:ext cx="1224655" cy="338554"/>
          </a:xfrm>
          <a:prstGeom prst="rect">
            <a:avLst/>
          </a:prstGeom>
          <a:noFill/>
        </p:spPr>
        <p:txBody>
          <a:bodyPr wrap="square" rtlCol="0">
            <a:spAutoFit/>
          </a:bodyPr>
          <a:lstStyle/>
          <a:p>
            <a:r>
              <a:rPr lang="en-IN" sz="1600" b="1" dirty="0"/>
              <a:t>Only P</a:t>
            </a:r>
          </a:p>
        </p:txBody>
      </p:sp>
      <p:sp>
        <p:nvSpPr>
          <p:cNvPr id="26" name="TextBox 25">
            <a:extLst>
              <a:ext uri="{FF2B5EF4-FFF2-40B4-BE49-F238E27FC236}">
                <a16:creationId xmlns:a16="http://schemas.microsoft.com/office/drawing/2014/main" id="{3A0D0B82-1C59-4C37-99BA-83AC8666242C}"/>
              </a:ext>
            </a:extLst>
          </p:cNvPr>
          <p:cNvSpPr txBox="1"/>
          <p:nvPr/>
        </p:nvSpPr>
        <p:spPr>
          <a:xfrm>
            <a:off x="8583851" y="3386469"/>
            <a:ext cx="1224655" cy="338554"/>
          </a:xfrm>
          <a:prstGeom prst="rect">
            <a:avLst/>
          </a:prstGeom>
          <a:noFill/>
        </p:spPr>
        <p:txBody>
          <a:bodyPr wrap="square" rtlCol="0">
            <a:spAutoFit/>
          </a:bodyPr>
          <a:lstStyle/>
          <a:p>
            <a:r>
              <a:rPr lang="en-IN" sz="1600" b="1" dirty="0"/>
              <a:t>Only I</a:t>
            </a:r>
          </a:p>
        </p:txBody>
      </p:sp>
    </p:spTree>
    <p:extLst>
      <p:ext uri="{BB962C8B-B14F-4D97-AF65-F5344CB8AC3E}">
        <p14:creationId xmlns:p14="http://schemas.microsoft.com/office/powerpoint/2010/main" val="38670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6" grpId="0"/>
      <p:bldP spid="18" grpId="0"/>
      <p:bldP spid="20" grpId="0"/>
      <p:bldP spid="21" grpId="0"/>
      <p:bldP spid="22" grpId="0"/>
      <p:bldP spid="23" grpId="0"/>
      <p:bldP spid="24" grpId="0"/>
      <p:bldP spid="25" grpId="0"/>
      <p:bldP spid="26"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08BF6277769A4F88172573F18DF119" ma:contentTypeVersion="2" ma:contentTypeDescription="Create a new document." ma:contentTypeScope="" ma:versionID="d62defaa1dfaade801af7bee216e9e6e">
  <xsd:schema xmlns:xsd="http://www.w3.org/2001/XMLSchema" xmlns:xs="http://www.w3.org/2001/XMLSchema" xmlns:p="http://schemas.microsoft.com/office/2006/metadata/properties" xmlns:ns2="c82c3c50-7289-40f7-93d0-0e0c25154dd3" targetNamespace="http://schemas.microsoft.com/office/2006/metadata/properties" ma:root="true" ma:fieldsID="7eb16378e66e7febd801257e505144db" ns2:_="">
    <xsd:import namespace="c82c3c50-7289-40f7-93d0-0e0c25154dd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2c3c50-7289-40f7-93d0-0e0c25154d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A77EF4-9E76-4A82-81C1-CF3B04B60120}"/>
</file>

<file path=customXml/itemProps2.xml><?xml version="1.0" encoding="utf-8"?>
<ds:datastoreItem xmlns:ds="http://schemas.openxmlformats.org/officeDocument/2006/customXml" ds:itemID="{19B33AF8-15B9-4655-AE4C-B49E4123232A}"/>
</file>

<file path=customXml/itemProps3.xml><?xml version="1.0" encoding="utf-8"?>
<ds:datastoreItem xmlns:ds="http://schemas.openxmlformats.org/officeDocument/2006/customXml" ds:itemID="{A4258930-A6F7-43BE-B411-383BE52B36FC}"/>
</file>

<file path=docProps/app.xml><?xml version="1.0" encoding="utf-8"?>
<Properties xmlns="http://schemas.openxmlformats.org/officeDocument/2006/extended-properties" xmlns:vt="http://schemas.openxmlformats.org/officeDocument/2006/docPropsVTypes">
  <TotalTime>187</TotalTime>
  <Words>1075</Words>
  <Application>Microsoft Office PowerPoint</Application>
  <PresentationFormat>Widescreen</PresentationFormat>
  <Paragraphs>138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Neue Haas Grotesk Text Pro</vt:lpstr>
      <vt:lpstr>Times New Roman</vt:lpstr>
      <vt:lpstr>AccentBoxVTI</vt:lpstr>
      <vt:lpstr>COST</vt:lpstr>
      <vt:lpstr>Revision</vt:lpstr>
      <vt:lpstr>Inclusion Exclusion Principle</vt:lpstr>
      <vt:lpstr>Inclusion Exclusion Principle</vt:lpstr>
      <vt:lpstr>Question Nov 18 </vt:lpstr>
      <vt:lpstr>Cont..</vt:lpstr>
      <vt:lpstr>Cont.. </vt:lpstr>
      <vt:lpstr>Question April 18</vt:lpstr>
      <vt:lpstr>Solution</vt:lpstr>
      <vt:lpstr>Cont…</vt:lpstr>
      <vt:lpstr>Cont..</vt:lpstr>
      <vt:lpstr>Question April 2019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Maitreyi Joglekar</dc:creator>
  <cp:lastModifiedBy>Maitreyi Joglekar</cp:lastModifiedBy>
  <cp:revision>17</cp:revision>
  <dcterms:created xsi:type="dcterms:W3CDTF">2021-02-08T04:01:31Z</dcterms:created>
  <dcterms:modified xsi:type="dcterms:W3CDTF">2021-02-08T09:04:43Z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0x0101001308BF6277769A4F88172573F18DF119</vt:lpwstr>
  </property>
</Properties>
</file>