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1"/>
  </p:notesMasterIdLst>
  <p:sldIdLst>
    <p:sldId id="256" r:id="rId2"/>
    <p:sldId id="257" r:id="rId3"/>
    <p:sldId id="388" r:id="rId4"/>
    <p:sldId id="350" r:id="rId5"/>
    <p:sldId id="351" r:id="rId6"/>
    <p:sldId id="352" r:id="rId7"/>
    <p:sldId id="260" r:id="rId8"/>
    <p:sldId id="261" r:id="rId9"/>
    <p:sldId id="262" r:id="rId10"/>
    <p:sldId id="442" r:id="rId11"/>
    <p:sldId id="444" r:id="rId12"/>
    <p:sldId id="437" r:id="rId13"/>
    <p:sldId id="438" r:id="rId14"/>
    <p:sldId id="439" r:id="rId15"/>
    <p:sldId id="440" r:id="rId16"/>
    <p:sldId id="441" r:id="rId17"/>
    <p:sldId id="445" r:id="rId18"/>
    <p:sldId id="446" r:id="rId19"/>
    <p:sldId id="4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044ED-7FD4-4960-AB37-330FBD3B3B6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0145FC-65C9-4916-A9E5-ECC5BA78FE99}">
      <dgm:prSet/>
      <dgm:spPr/>
      <dgm:t>
        <a:bodyPr/>
        <a:lstStyle/>
        <a:p>
          <a:r>
            <a:rPr lang="en-IN" dirty="0"/>
            <a:t>Inclusion Exclusion Principle</a:t>
          </a:r>
          <a:endParaRPr lang="en-US" dirty="0"/>
        </a:p>
      </dgm:t>
    </dgm:pt>
    <dgm:pt modelId="{63390ABE-84C6-4B80-AB33-F333BD41D6C6}" type="parTrans" cxnId="{98148FDF-EABB-4F1C-B787-E22C917F0246}">
      <dgm:prSet/>
      <dgm:spPr/>
      <dgm:t>
        <a:bodyPr/>
        <a:lstStyle/>
        <a:p>
          <a:endParaRPr lang="en-US"/>
        </a:p>
      </dgm:t>
    </dgm:pt>
    <dgm:pt modelId="{669A2E69-90F1-4914-9A35-A0B045141EAB}" type="sibTrans" cxnId="{98148FDF-EABB-4F1C-B787-E22C917F0246}">
      <dgm:prSet/>
      <dgm:spPr/>
      <dgm:t>
        <a:bodyPr/>
        <a:lstStyle/>
        <a:p>
          <a:endParaRPr lang="en-US"/>
        </a:p>
      </dgm:t>
    </dgm:pt>
    <dgm:pt modelId="{BCA64422-21BF-48DC-8275-455A5B6DA46E}">
      <dgm:prSet/>
      <dgm:spPr/>
      <dgm:t>
        <a:bodyPr/>
        <a:lstStyle/>
        <a:p>
          <a:r>
            <a:rPr lang="en-US" dirty="0"/>
            <a:t>Venn Diagrams</a:t>
          </a:r>
        </a:p>
      </dgm:t>
    </dgm:pt>
    <dgm:pt modelId="{32AED75C-08C9-46B9-8A0C-B569E40FE363}" type="parTrans" cxnId="{EDDACE7E-2D4B-42C3-9E81-FAB67FE7357C}">
      <dgm:prSet/>
      <dgm:spPr/>
      <dgm:t>
        <a:bodyPr/>
        <a:lstStyle/>
        <a:p>
          <a:endParaRPr lang="en-IN"/>
        </a:p>
      </dgm:t>
    </dgm:pt>
    <dgm:pt modelId="{C9295A5F-3B5C-4524-BC0D-B3FD7A071D78}" type="sibTrans" cxnId="{EDDACE7E-2D4B-42C3-9E81-FAB67FE7357C}">
      <dgm:prSet/>
      <dgm:spPr/>
      <dgm:t>
        <a:bodyPr/>
        <a:lstStyle/>
        <a:p>
          <a:endParaRPr lang="en-IN"/>
        </a:p>
      </dgm:t>
    </dgm:pt>
    <dgm:pt modelId="{1DDE201C-332E-49C0-986A-E567EFFF6A02}">
      <dgm:prSet/>
      <dgm:spPr/>
      <dgm:t>
        <a:bodyPr/>
        <a:lstStyle/>
        <a:p>
          <a:r>
            <a:rPr lang="en-US" dirty="0"/>
            <a:t>2 sets</a:t>
          </a:r>
        </a:p>
      </dgm:t>
    </dgm:pt>
    <dgm:pt modelId="{0177ABE0-4E2B-4F64-80A2-2C2F83D688F8}" type="parTrans" cxnId="{C9086AA0-EF97-449B-A9B5-0451A1963206}">
      <dgm:prSet/>
      <dgm:spPr/>
      <dgm:t>
        <a:bodyPr/>
        <a:lstStyle/>
        <a:p>
          <a:endParaRPr lang="en-IN"/>
        </a:p>
      </dgm:t>
    </dgm:pt>
    <dgm:pt modelId="{CC3F48DA-69C9-472E-9617-BA4B7022D254}" type="sibTrans" cxnId="{C9086AA0-EF97-449B-A9B5-0451A1963206}">
      <dgm:prSet/>
      <dgm:spPr/>
      <dgm:t>
        <a:bodyPr/>
        <a:lstStyle/>
        <a:p>
          <a:endParaRPr lang="en-IN"/>
        </a:p>
      </dgm:t>
    </dgm:pt>
    <dgm:pt modelId="{BFC8A818-AD91-48E1-8F49-5DAC7E15E969}">
      <dgm:prSet/>
      <dgm:spPr/>
      <dgm:t>
        <a:bodyPr/>
        <a:lstStyle/>
        <a:p>
          <a:r>
            <a:rPr lang="en-US" dirty="0"/>
            <a:t>3 sets</a:t>
          </a:r>
        </a:p>
      </dgm:t>
    </dgm:pt>
    <dgm:pt modelId="{CA985A1C-2502-45D8-BB09-7E2747873549}" type="parTrans" cxnId="{37A88D07-257C-452B-939C-51F13B4D3B46}">
      <dgm:prSet/>
      <dgm:spPr/>
      <dgm:t>
        <a:bodyPr/>
        <a:lstStyle/>
        <a:p>
          <a:endParaRPr lang="en-IN"/>
        </a:p>
      </dgm:t>
    </dgm:pt>
    <dgm:pt modelId="{4E201556-4963-4200-8BAD-8CB1C86D82EE}" type="sibTrans" cxnId="{37A88D07-257C-452B-939C-51F13B4D3B46}">
      <dgm:prSet/>
      <dgm:spPr/>
      <dgm:t>
        <a:bodyPr/>
        <a:lstStyle/>
        <a:p>
          <a:endParaRPr lang="en-IN"/>
        </a:p>
      </dgm:t>
    </dgm:pt>
    <dgm:pt modelId="{12D9983E-B7D2-4748-8CCB-68A0502F7968}" type="pres">
      <dgm:prSet presAssocID="{525044ED-7FD4-4960-AB37-330FBD3B3B6F}" presName="rootnode" presStyleCnt="0">
        <dgm:presLayoutVars>
          <dgm:chMax/>
          <dgm:chPref/>
          <dgm:dir/>
          <dgm:animLvl val="lvl"/>
        </dgm:presLayoutVars>
      </dgm:prSet>
      <dgm:spPr/>
    </dgm:pt>
    <dgm:pt modelId="{A2784A5E-E316-4140-A434-D3E9FA0BDF5C}" type="pres">
      <dgm:prSet presAssocID="{350145FC-65C9-4916-A9E5-ECC5BA78FE99}" presName="composite" presStyleCnt="0"/>
      <dgm:spPr/>
    </dgm:pt>
    <dgm:pt modelId="{F097C836-2F63-4924-8FD5-452D24FF252C}" type="pres">
      <dgm:prSet presAssocID="{350145FC-65C9-4916-A9E5-ECC5BA78FE99}" presName="bentUpArrow1" presStyleLbl="alignImgPlace1" presStyleIdx="0" presStyleCnt="1"/>
      <dgm:spPr/>
    </dgm:pt>
    <dgm:pt modelId="{6DA3C822-4D9D-43E4-84D0-A575DBE467D3}" type="pres">
      <dgm:prSet presAssocID="{350145FC-65C9-4916-A9E5-ECC5BA78FE99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DEAE59B6-DE0F-4F2B-B77B-4A639271B279}" type="pres">
      <dgm:prSet presAssocID="{350145FC-65C9-4916-A9E5-ECC5BA78FE99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9869574-D263-4350-9C15-BF8CE80BC124}" type="pres">
      <dgm:prSet presAssocID="{669A2E69-90F1-4914-9A35-A0B045141EAB}" presName="sibTrans" presStyleCnt="0"/>
      <dgm:spPr/>
    </dgm:pt>
    <dgm:pt modelId="{05F9DF5D-2B44-4CB5-94E4-C0A21CD22ED9}" type="pres">
      <dgm:prSet presAssocID="{BCA64422-21BF-48DC-8275-455A5B6DA46E}" presName="composite" presStyleCnt="0"/>
      <dgm:spPr/>
    </dgm:pt>
    <dgm:pt modelId="{0AD345D4-FF37-4BDE-8F6F-4E783E40FB01}" type="pres">
      <dgm:prSet presAssocID="{BCA64422-21BF-48DC-8275-455A5B6DA46E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C444E505-8A65-4DC0-A833-ACCF75825E78}" type="presOf" srcId="{BFC8A818-AD91-48E1-8F49-5DAC7E15E969}" destId="{DEAE59B6-DE0F-4F2B-B77B-4A639271B279}" srcOrd="0" destOrd="1" presId="urn:microsoft.com/office/officeart/2005/8/layout/StepDownProcess"/>
    <dgm:cxn modelId="{37A88D07-257C-452B-939C-51F13B4D3B46}" srcId="{350145FC-65C9-4916-A9E5-ECC5BA78FE99}" destId="{BFC8A818-AD91-48E1-8F49-5DAC7E15E969}" srcOrd="1" destOrd="0" parTransId="{CA985A1C-2502-45D8-BB09-7E2747873549}" sibTransId="{4E201556-4963-4200-8BAD-8CB1C86D82EE}"/>
    <dgm:cxn modelId="{C3358E48-BD8D-4E74-9CD9-597A98F1185C}" type="presOf" srcId="{525044ED-7FD4-4960-AB37-330FBD3B3B6F}" destId="{12D9983E-B7D2-4748-8CCB-68A0502F7968}" srcOrd="0" destOrd="0" presId="urn:microsoft.com/office/officeart/2005/8/layout/StepDownProcess"/>
    <dgm:cxn modelId="{EDDACE7E-2D4B-42C3-9E81-FAB67FE7357C}" srcId="{525044ED-7FD4-4960-AB37-330FBD3B3B6F}" destId="{BCA64422-21BF-48DC-8275-455A5B6DA46E}" srcOrd="1" destOrd="0" parTransId="{32AED75C-08C9-46B9-8A0C-B569E40FE363}" sibTransId="{C9295A5F-3B5C-4524-BC0D-B3FD7A071D78}"/>
    <dgm:cxn modelId="{C6A3CC84-3EF5-486C-A833-846DF4D93DA3}" type="presOf" srcId="{BCA64422-21BF-48DC-8275-455A5B6DA46E}" destId="{0AD345D4-FF37-4BDE-8F6F-4E783E40FB01}" srcOrd="0" destOrd="0" presId="urn:microsoft.com/office/officeart/2005/8/layout/StepDownProcess"/>
    <dgm:cxn modelId="{9FF51A8F-5F07-490C-AF75-76095844A63F}" type="presOf" srcId="{1DDE201C-332E-49C0-986A-E567EFFF6A02}" destId="{DEAE59B6-DE0F-4F2B-B77B-4A639271B279}" srcOrd="0" destOrd="0" presId="urn:microsoft.com/office/officeart/2005/8/layout/StepDownProcess"/>
    <dgm:cxn modelId="{BB37679B-061F-4B84-AC1F-A8BE306CAFCF}" type="presOf" srcId="{350145FC-65C9-4916-A9E5-ECC5BA78FE99}" destId="{6DA3C822-4D9D-43E4-84D0-A575DBE467D3}" srcOrd="0" destOrd="0" presId="urn:microsoft.com/office/officeart/2005/8/layout/StepDownProcess"/>
    <dgm:cxn modelId="{C9086AA0-EF97-449B-A9B5-0451A1963206}" srcId="{350145FC-65C9-4916-A9E5-ECC5BA78FE99}" destId="{1DDE201C-332E-49C0-986A-E567EFFF6A02}" srcOrd="0" destOrd="0" parTransId="{0177ABE0-4E2B-4F64-80A2-2C2F83D688F8}" sibTransId="{CC3F48DA-69C9-472E-9617-BA4B7022D254}"/>
    <dgm:cxn modelId="{98148FDF-EABB-4F1C-B787-E22C917F0246}" srcId="{525044ED-7FD4-4960-AB37-330FBD3B3B6F}" destId="{350145FC-65C9-4916-A9E5-ECC5BA78FE99}" srcOrd="0" destOrd="0" parTransId="{63390ABE-84C6-4B80-AB33-F333BD41D6C6}" sibTransId="{669A2E69-90F1-4914-9A35-A0B045141EAB}"/>
    <dgm:cxn modelId="{602EC0CD-4BF7-4D27-88EB-E45BA81651D5}" type="presParOf" srcId="{12D9983E-B7D2-4748-8CCB-68A0502F7968}" destId="{A2784A5E-E316-4140-A434-D3E9FA0BDF5C}" srcOrd="0" destOrd="0" presId="urn:microsoft.com/office/officeart/2005/8/layout/StepDownProcess"/>
    <dgm:cxn modelId="{12E920CF-BF9C-408D-8BFB-AB68594A5AC8}" type="presParOf" srcId="{A2784A5E-E316-4140-A434-D3E9FA0BDF5C}" destId="{F097C836-2F63-4924-8FD5-452D24FF252C}" srcOrd="0" destOrd="0" presId="urn:microsoft.com/office/officeart/2005/8/layout/StepDownProcess"/>
    <dgm:cxn modelId="{DA975FE1-A5EF-4674-AD28-1F6C9D5BDA50}" type="presParOf" srcId="{A2784A5E-E316-4140-A434-D3E9FA0BDF5C}" destId="{6DA3C822-4D9D-43E4-84D0-A575DBE467D3}" srcOrd="1" destOrd="0" presId="urn:microsoft.com/office/officeart/2005/8/layout/StepDownProcess"/>
    <dgm:cxn modelId="{1CDAB0B5-0491-4249-9BC5-CCFF4BC135AC}" type="presParOf" srcId="{A2784A5E-E316-4140-A434-D3E9FA0BDF5C}" destId="{DEAE59B6-DE0F-4F2B-B77B-4A639271B279}" srcOrd="2" destOrd="0" presId="urn:microsoft.com/office/officeart/2005/8/layout/StepDownProcess"/>
    <dgm:cxn modelId="{61DCFD8F-622B-464E-B642-082F2FFFAE66}" type="presParOf" srcId="{12D9983E-B7D2-4748-8CCB-68A0502F7968}" destId="{29869574-D263-4350-9C15-BF8CE80BC124}" srcOrd="1" destOrd="0" presId="urn:microsoft.com/office/officeart/2005/8/layout/StepDownProcess"/>
    <dgm:cxn modelId="{5BECBA88-AA2C-4B12-89ED-355893DF09EB}" type="presParOf" srcId="{12D9983E-B7D2-4748-8CCB-68A0502F7968}" destId="{05F9DF5D-2B44-4CB5-94E4-C0A21CD22ED9}" srcOrd="2" destOrd="0" presId="urn:microsoft.com/office/officeart/2005/8/layout/StepDownProcess"/>
    <dgm:cxn modelId="{685D758A-CD24-4BA5-A26E-99AE4C8E5B91}" type="presParOf" srcId="{05F9DF5D-2B44-4CB5-94E4-C0A21CD22ED9}" destId="{0AD345D4-FF37-4BDE-8F6F-4E783E40FB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7C836-2F63-4924-8FD5-452D24FF252C}">
      <dsp:nvSpPr>
        <dsp:cNvPr id="0" name=""/>
        <dsp:cNvSpPr/>
      </dsp:nvSpPr>
      <dsp:spPr>
        <a:xfrm rot="5400000">
          <a:off x="3293256" y="1719392"/>
          <a:ext cx="1537679" cy="17505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3C822-4D9D-43E4-84D0-A575DBE467D3}">
      <dsp:nvSpPr>
        <dsp:cNvPr id="0" name=""/>
        <dsp:cNvSpPr/>
      </dsp:nvSpPr>
      <dsp:spPr>
        <a:xfrm>
          <a:off x="2885864" y="14844"/>
          <a:ext cx="2588546" cy="181189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Inclusion Exclusion Principle</a:t>
          </a:r>
          <a:endParaRPr lang="en-US" sz="3200" kern="1200" dirty="0"/>
        </a:p>
      </dsp:txBody>
      <dsp:txXfrm>
        <a:off x="2974329" y="103309"/>
        <a:ext cx="2411616" cy="1634968"/>
      </dsp:txXfrm>
    </dsp:sp>
    <dsp:sp modelId="{DEAE59B6-DE0F-4F2B-B77B-4A639271B279}">
      <dsp:nvSpPr>
        <dsp:cNvPr id="0" name=""/>
        <dsp:cNvSpPr/>
      </dsp:nvSpPr>
      <dsp:spPr>
        <a:xfrm>
          <a:off x="5474411" y="187650"/>
          <a:ext cx="1882662" cy="146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2 sets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3 sets</a:t>
          </a:r>
        </a:p>
      </dsp:txBody>
      <dsp:txXfrm>
        <a:off x="5474411" y="187650"/>
        <a:ext cx="1882662" cy="1464456"/>
      </dsp:txXfrm>
    </dsp:sp>
    <dsp:sp modelId="{0AD345D4-FF37-4BDE-8F6F-4E783E40FB01}">
      <dsp:nvSpPr>
        <dsp:cNvPr id="0" name=""/>
        <dsp:cNvSpPr/>
      </dsp:nvSpPr>
      <dsp:spPr>
        <a:xfrm>
          <a:off x="5032044" y="2050204"/>
          <a:ext cx="2588546" cy="181189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Venn Diagrams</a:t>
          </a:r>
        </a:p>
      </dsp:txBody>
      <dsp:txXfrm>
        <a:off x="5120509" y="2138669"/>
        <a:ext cx="2411616" cy="163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D671-3D4E-4A95-AFBC-05A1C2FB52AF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EE730-9BA6-4019-9383-4FE5FD8A3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7DE89F3-43E1-4462-922F-D7C34A607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A6A77-97E8-499B-AF32-D3B9A53EB42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7BBE1F3-8AFD-4DDD-A0F3-39F481F48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0D6BB72-F0B7-4B64-9DAB-BE6CFA25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57AEC73-5BED-4245-8F3D-8C0496F69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5AB446-69E3-4163-A711-6AB3958049B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CE1E901-9D9A-4109-9F3D-7C88DA2AE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CCA75CB-EC44-4060-AD3F-A39AB55F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23AAB28-66D1-4977-AE70-15BD4378C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1FEAC-DE2A-42A2-B71D-75D5B138531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082007F-CDCE-4861-92FF-7439B19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E795525-B345-49BC-A27E-E40F3C3A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41676EC-C756-4204-97D6-C435FE563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C45C-0288-4EF0-A9FF-AD3C1680469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F0D722A-F53E-44AF-A354-92206EB10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C4AFAFE-1D75-46CB-B736-DD30DB2DF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1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 and math tools on a surface">
            <a:extLst>
              <a:ext uri="{FF2B5EF4-FFF2-40B4-BE49-F238E27FC236}">
                <a16:creationId xmlns:a16="http://schemas.microsoft.com/office/drawing/2014/main" id="{DD9AA34D-FA5B-4795-A806-76A87350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r="1556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8DBC-4A2E-4663-923E-5ED279E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DE67-ED0C-4141-A2E6-4D1D3DD4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Conditional Probability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6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36F1F3-5184-4FDD-8D7F-0ED2D3E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Dependent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190-F921-4D7C-8794-DF88BE0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392168"/>
          </a:xfrm>
        </p:spPr>
        <p:txBody>
          <a:bodyPr anchor="ctr">
            <a:normAutofit/>
          </a:bodyPr>
          <a:lstStyle/>
          <a:p>
            <a:pPr algn="just"/>
            <a:r>
              <a:rPr lang="en-IN" sz="2200" dirty="0"/>
              <a:t>When two events are dependent events, one event influences the probability of another event. </a:t>
            </a:r>
          </a:p>
          <a:p>
            <a:pPr algn="just"/>
            <a:r>
              <a:rPr lang="en-IN" sz="2200" dirty="0"/>
              <a:t>A dependent event is an event that relies on another event to happen first.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8" name="Picture 4" descr="Image result for robbing a bank clipart">
            <a:extLst>
              <a:ext uri="{FF2B5EF4-FFF2-40B4-BE49-F238E27FC236}">
                <a16:creationId xmlns:a16="http://schemas.microsoft.com/office/drawing/2014/main" id="{8FBEF9CC-03F8-4FC7-8AFD-7FE76E8B9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4" r="21798"/>
          <a:stretch/>
        </p:blipFill>
        <p:spPr bwMode="auto">
          <a:xfrm>
            <a:off x="5455275" y="4481286"/>
            <a:ext cx="214312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ing to jail clipart">
            <a:extLst>
              <a:ext uri="{FF2B5EF4-FFF2-40B4-BE49-F238E27FC236}">
                <a16:creationId xmlns:a16="http://schemas.microsoft.com/office/drawing/2014/main" id="{109F5320-0BC1-4C99-8FE3-1CEFDD32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53" y="448128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CB50447-95D2-4E06-931B-E054B3E41600}"/>
              </a:ext>
            </a:extLst>
          </p:cNvPr>
          <p:cNvSpPr/>
          <p:nvPr/>
        </p:nvSpPr>
        <p:spPr>
          <a:xfrm>
            <a:off x="7852229" y="5324856"/>
            <a:ext cx="2032000" cy="6004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20219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36F1F3-5184-4FDD-8D7F-0ED2D3E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190-F921-4D7C-8794-DF88BE0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17" y="1161288"/>
            <a:ext cx="5916603" cy="4392168"/>
          </a:xfrm>
        </p:spPr>
        <p:txBody>
          <a:bodyPr anchor="ctr">
            <a:normAutofit/>
          </a:bodyPr>
          <a:lstStyle/>
          <a:p>
            <a:r>
              <a:rPr lang="en-IN" sz="2000" dirty="0"/>
              <a:t>An independent event is an event that has no connection to another event’s chances of happening </a:t>
            </a:r>
          </a:p>
          <a:p>
            <a:r>
              <a:rPr lang="en-IN" sz="2000" dirty="0"/>
              <a:t>In other words, the event has no effect on the probability of another event occurring.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0" name="Picture 2" descr="Image result for doing gardening clipart">
            <a:extLst>
              <a:ext uri="{FF2B5EF4-FFF2-40B4-BE49-F238E27FC236}">
                <a16:creationId xmlns:a16="http://schemas.microsoft.com/office/drawing/2014/main" id="{AB9F284A-7F90-4932-B5BA-F2301F63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22" y="4481893"/>
            <a:ext cx="1798619" cy="196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g walking clipart">
            <a:extLst>
              <a:ext uri="{FF2B5EF4-FFF2-40B4-BE49-F238E27FC236}">
                <a16:creationId xmlns:a16="http://schemas.microsoft.com/office/drawing/2014/main" id="{B97287D1-DFC1-408E-B25C-AFBB38B9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35" y="43932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>
            <a:extLst>
              <a:ext uri="{FF2B5EF4-FFF2-40B4-BE49-F238E27FC236}">
                <a16:creationId xmlns:a16="http://schemas.microsoft.com/office/drawing/2014/main" id="{9ABAD7FF-2258-475F-A291-4B88569B1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7499" y="2268402"/>
          <a:ext cx="769143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400" imgH="558800" progId="Equation.DSMT4">
                  <p:embed/>
                </p:oleObj>
              </mc:Choice>
              <mc:Fallback>
                <p:oleObj name="Equation" r:id="rId3" imgW="2565400" imgH="558800" progId="Equation.DSMT4">
                  <p:embed/>
                  <p:pic>
                    <p:nvPicPr>
                      <p:cNvPr id="124930" name="Object 2">
                        <a:extLst>
                          <a:ext uri="{FF2B5EF4-FFF2-40B4-BE49-F238E27FC236}">
                            <a16:creationId xmlns:a16="http://schemas.microsoft.com/office/drawing/2014/main" id="{9ABAD7FF-2258-475F-A291-4B88569B1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499" y="2268402"/>
                        <a:ext cx="769143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>
            <a:extLst>
              <a:ext uri="{FF2B5EF4-FFF2-40B4-BE49-F238E27FC236}">
                <a16:creationId xmlns:a16="http://schemas.microsoft.com/office/drawing/2014/main" id="{C2724D54-44E4-4277-9151-8CB8F296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9" y="2733532"/>
            <a:ext cx="6911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b="1" dirty="0">
                <a:solidFill>
                  <a:schemeClr val="tx2"/>
                </a:solidFill>
              </a:rPr>
              <a:t>Dependent</a:t>
            </a:r>
            <a:endParaRPr lang="en-CA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FE9C64B6-F430-4FB9-9FE9-3CD6B411F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277" y="4334454"/>
          <a:ext cx="4348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172" imgH="253890" progId="Equation.DSMT4">
                  <p:embed/>
                </p:oleObj>
              </mc:Choice>
              <mc:Fallback>
                <p:oleObj name="Equation" r:id="rId5" imgW="1447172" imgH="253890" progId="Equation.DSMT4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FE9C64B6-F430-4FB9-9FE9-3CD6B411F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77" y="4334454"/>
                        <a:ext cx="4348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6">
            <a:extLst>
              <a:ext uri="{FF2B5EF4-FFF2-40B4-BE49-F238E27FC236}">
                <a16:creationId xmlns:a16="http://schemas.microsoft.com/office/drawing/2014/main" id="{36CD943E-7963-468A-94E9-EBCFE89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609" y="5117884"/>
            <a:ext cx="4895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dirty="0">
                <a:solidFill>
                  <a:schemeClr val="tx2"/>
                </a:solidFill>
              </a:rPr>
              <a:t>if </a:t>
            </a:r>
            <a:r>
              <a:rPr lang="en-CA" altLang="en-US" i="1" dirty="0">
                <a:solidFill>
                  <a:schemeClr val="tx2"/>
                </a:solidFill>
              </a:rPr>
              <a:t>A </a:t>
            </a:r>
            <a:r>
              <a:rPr lang="en-CA" altLang="en-US" dirty="0">
                <a:solidFill>
                  <a:schemeClr val="tx2"/>
                </a:solidFill>
              </a:rPr>
              <a:t>and </a:t>
            </a:r>
            <a:r>
              <a:rPr lang="en-CA" altLang="en-US" i="1" dirty="0">
                <a:solidFill>
                  <a:schemeClr val="tx2"/>
                </a:solidFill>
              </a:rPr>
              <a:t>B </a:t>
            </a:r>
            <a:r>
              <a:rPr lang="en-CA" altLang="en-US" dirty="0">
                <a:solidFill>
                  <a:schemeClr val="tx2"/>
                </a:solidFill>
              </a:rPr>
              <a:t>are</a:t>
            </a:r>
            <a:r>
              <a:rPr lang="en-CA" altLang="en-US" i="1" dirty="0">
                <a:solidFill>
                  <a:schemeClr val="tx2"/>
                </a:solidFill>
              </a:rPr>
              <a:t> </a:t>
            </a:r>
            <a:r>
              <a:rPr lang="en-CA" altLang="en-US" b="1" dirty="0">
                <a:solidFill>
                  <a:schemeClr val="tx2"/>
                </a:solidFill>
              </a:rPr>
              <a:t>independent</a:t>
            </a:r>
            <a:r>
              <a:rPr lang="en-CA" alt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132E7014-B43C-4FE1-A254-D370D1CE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1" y="4604438"/>
            <a:ext cx="6378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8985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985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985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985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b="1" dirty="0">
                <a:solidFill>
                  <a:schemeClr val="tx2"/>
                </a:solidFill>
              </a:rPr>
              <a:t>Independent</a:t>
            </a: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F4C1D7C0-EED2-4212-BC83-8AF4E4D2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396" y="2140672"/>
            <a:ext cx="7986713" cy="18129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24937" name="Rectangle 9">
            <a:extLst>
              <a:ext uri="{FF2B5EF4-FFF2-40B4-BE49-F238E27FC236}">
                <a16:creationId xmlns:a16="http://schemas.microsoft.com/office/drawing/2014/main" id="{726D28A8-2BF8-468E-BB98-8DC7D039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457" y="4165600"/>
            <a:ext cx="7885112" cy="16970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0C46FF-2AC7-4004-9DEB-C2684C0A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89" y="365765"/>
            <a:ext cx="10364451" cy="1596177"/>
          </a:xfrm>
        </p:spPr>
        <p:txBody>
          <a:bodyPr/>
          <a:lstStyle/>
          <a:p>
            <a:pPr algn="l"/>
            <a:r>
              <a:rPr lang="en-IN" dirty="0"/>
              <a:t>Dependant and Independent events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574-ED1D-49DE-A41F-5AA73944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April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093F-D760-40FB-92FE-414D958E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14343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/>
              <a:t>One bag contains 4 white balls and 2 black balls; another contains 3 white balls and 5 black balls. If one ball is drawn from each bag, find the probability that (</a:t>
            </a:r>
            <a:r>
              <a:rPr lang="en-IN" sz="2800" cap="none" dirty="0" err="1"/>
              <a:t>i</a:t>
            </a:r>
            <a:r>
              <a:rPr lang="en-IN" sz="2800" cap="none" dirty="0"/>
              <a:t>) both are white, (ii) both are black, and (iii) one is white and one is black.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Solution -</a:t>
            </a:r>
            <a:endParaRPr lang="en-IN" sz="2800" cap="none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ED21B8-D478-40FE-B39A-368B1BBC31DF}"/>
              </a:ext>
            </a:extLst>
          </p:cNvPr>
          <p:cNvSpPr/>
          <p:nvPr/>
        </p:nvSpPr>
        <p:spPr>
          <a:xfrm>
            <a:off x="3305907" y="5613009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- 4</a:t>
            </a:r>
          </a:p>
          <a:p>
            <a:pPr algn="ctr"/>
            <a:r>
              <a:rPr lang="en-IN" dirty="0"/>
              <a:t>B - 2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3BDE3-D950-4441-A479-D7C9CB650D6A}"/>
              </a:ext>
            </a:extLst>
          </p:cNvPr>
          <p:cNvSpPr/>
          <p:nvPr/>
        </p:nvSpPr>
        <p:spPr>
          <a:xfrm>
            <a:off x="7181556" y="5613009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– 3</a:t>
            </a:r>
          </a:p>
          <a:p>
            <a:pPr algn="ctr"/>
            <a:r>
              <a:rPr lang="en-IN" dirty="0"/>
              <a:t>B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918A-3A08-41B3-879B-FD4432876CA2}"/>
              </a:ext>
            </a:extLst>
          </p:cNvPr>
          <p:cNvSpPr txBox="1"/>
          <p:nvPr/>
        </p:nvSpPr>
        <p:spPr>
          <a:xfrm>
            <a:off x="3784208" y="5108905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100A8-E29B-4BB5-BF59-721BC22C56C2}"/>
              </a:ext>
            </a:extLst>
          </p:cNvPr>
          <p:cNvSpPr txBox="1"/>
          <p:nvPr/>
        </p:nvSpPr>
        <p:spPr>
          <a:xfrm>
            <a:off x="7659857" y="5108905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2</a:t>
            </a:r>
          </a:p>
        </p:txBody>
      </p:sp>
    </p:spTree>
    <p:extLst>
      <p:ext uri="{BB962C8B-B14F-4D97-AF65-F5344CB8AC3E}">
        <p14:creationId xmlns:p14="http://schemas.microsoft.com/office/powerpoint/2010/main" val="18039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574-ED1D-49DE-A41F-5AA73944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8093F-D760-40FB-92FE-414D958E6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23" y="2188902"/>
                <a:ext cx="5405045" cy="34241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cap="none" dirty="0"/>
                  <a:t>Let, </a:t>
                </a:r>
              </a:p>
              <a:p>
                <a:pPr marL="0" indent="0">
                  <a:buNone/>
                </a:pPr>
                <a:r>
                  <a:rPr lang="en-IN" sz="2000" cap="none" dirty="0"/>
                  <a:t>W1- event of drawing white ball from bag 1</a:t>
                </a:r>
              </a:p>
              <a:p>
                <a:pPr marL="0" indent="0">
                  <a:buNone/>
                </a:pPr>
                <a:r>
                  <a:rPr lang="en-IN" sz="2000" cap="none" dirty="0"/>
                  <a:t>B1- event of drawing black ball from bag 1</a:t>
                </a:r>
              </a:p>
              <a:p>
                <a:pPr marL="0" indent="0">
                  <a:buNone/>
                </a:pPr>
                <a:endParaRPr lang="en-IN" sz="2000" b="0" i="1" cap="non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8093F-D760-40FB-92FE-414D958E6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23" y="2188902"/>
                <a:ext cx="5405045" cy="3424107"/>
              </a:xfrm>
              <a:blipFill>
                <a:blip r:embed="rId2"/>
                <a:stretch>
                  <a:fillRect l="-1127" t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ED21B8-D478-40FE-B39A-368B1BBC31DF}"/>
              </a:ext>
            </a:extLst>
          </p:cNvPr>
          <p:cNvSpPr/>
          <p:nvPr/>
        </p:nvSpPr>
        <p:spPr>
          <a:xfrm>
            <a:off x="5500467" y="858130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- 4</a:t>
            </a:r>
          </a:p>
          <a:p>
            <a:pPr algn="ctr"/>
            <a:r>
              <a:rPr lang="en-IN" dirty="0"/>
              <a:t>B - 2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3BDE3-D950-4441-A479-D7C9CB650D6A}"/>
              </a:ext>
            </a:extLst>
          </p:cNvPr>
          <p:cNvSpPr/>
          <p:nvPr/>
        </p:nvSpPr>
        <p:spPr>
          <a:xfrm>
            <a:off x="9376116" y="858130"/>
            <a:ext cx="1800665" cy="10550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 – 3</a:t>
            </a:r>
          </a:p>
          <a:p>
            <a:pPr algn="ctr"/>
            <a:r>
              <a:rPr lang="en-IN" dirty="0"/>
              <a:t>B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918A-3A08-41B3-879B-FD4432876CA2}"/>
              </a:ext>
            </a:extLst>
          </p:cNvPr>
          <p:cNvSpPr txBox="1"/>
          <p:nvPr/>
        </p:nvSpPr>
        <p:spPr>
          <a:xfrm>
            <a:off x="5978768" y="354026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100A8-E29B-4BB5-BF59-721BC22C56C2}"/>
              </a:ext>
            </a:extLst>
          </p:cNvPr>
          <p:cNvSpPr txBox="1"/>
          <p:nvPr/>
        </p:nvSpPr>
        <p:spPr>
          <a:xfrm>
            <a:off x="9854417" y="395259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F66A786-9D2B-4E3B-AECF-9A03959BE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9632" y="2188902"/>
                <a:ext cx="5639977" cy="3810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W2- event of drawing white ball from bag 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B2- event of drawing black ball from bag 2</a:t>
                </a:r>
              </a:p>
              <a:p>
                <a:pPr marL="0" indent="0">
                  <a:buNone/>
                </a:pPr>
                <a:endParaRPr lang="en-IN" sz="2000" b="0" i="1" cap="non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2000" b="0" i="1" cap="none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IN" sz="2000" cap="none" dirty="0"/>
              </a:p>
              <a:p>
                <a:pPr marL="0" indent="0">
                  <a:buNone/>
                </a:pPr>
                <a:endParaRPr lang="en-IN" sz="2000" cap="non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F66A786-9D2B-4E3B-AECF-9A03959B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32" y="2188902"/>
                <a:ext cx="5639977" cy="3810968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40B7E92-D243-477E-A6D7-E73CE517E1C2}"/>
              </a:ext>
            </a:extLst>
          </p:cNvPr>
          <p:cNvSpPr/>
          <p:nvPr/>
        </p:nvSpPr>
        <p:spPr>
          <a:xfrm>
            <a:off x="1688123" y="3826412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85DFB-DA44-402F-840D-284034B79DD9}"/>
              </a:ext>
            </a:extLst>
          </p:cNvPr>
          <p:cNvSpPr/>
          <p:nvPr/>
        </p:nvSpPr>
        <p:spPr>
          <a:xfrm>
            <a:off x="1615440" y="4957689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6EE5E-2C39-4EEC-AE03-B64BB8AA2E0B}"/>
              </a:ext>
            </a:extLst>
          </p:cNvPr>
          <p:cNvSpPr/>
          <p:nvPr/>
        </p:nvSpPr>
        <p:spPr>
          <a:xfrm>
            <a:off x="7329267" y="3943158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C0C43-2E9C-4D8B-B3D6-69FDB6A194EA}"/>
              </a:ext>
            </a:extLst>
          </p:cNvPr>
          <p:cNvSpPr/>
          <p:nvPr/>
        </p:nvSpPr>
        <p:spPr>
          <a:xfrm>
            <a:off x="7301132" y="5149431"/>
            <a:ext cx="4501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0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E4DB-E06F-4C10-8F8F-F59C90D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16D8-FF9E-4E11-AADE-0F7835B3F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8304" y="1997612"/>
                <a:ext cx="10375392" cy="486038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romanLcParenR"/>
                </a:pPr>
                <a:r>
                  <a:rPr lang="en-IN" sz="2400" cap="none" dirty="0"/>
                  <a:t>P(both balls are white) = P( W1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W2) = P( W1 ). P( W2)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= </a:t>
                </a:r>
                <a:endParaRPr lang="en-IN" cap="none" dirty="0"/>
              </a:p>
              <a:p>
                <a:pPr marL="514350" indent="-514350">
                  <a:buFont typeface="Arial" panose="020B0604020202020204" pitchFamily="34" charset="0"/>
                  <a:buAutoNum type="romanLcParenR"/>
                </a:pPr>
                <a:r>
                  <a:rPr lang="en-IN" dirty="0"/>
                  <a:t>P(</a:t>
                </a:r>
                <a:r>
                  <a:rPr lang="en-IN" sz="2400" cap="none" dirty="0"/>
                  <a:t>both balls are black)= P( B1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B2) = P( B1 ). P( B2)</a:t>
                </a:r>
              </a:p>
              <a:p>
                <a:pPr marL="0" indent="0">
                  <a:buNone/>
                </a:pPr>
                <a:r>
                  <a:rPr lang="en-IN" sz="2400" cap="none" dirty="0"/>
                  <a:t>                                              =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sz="2400" cap="none" dirty="0"/>
              </a:p>
              <a:p>
                <a:pPr marL="514350" indent="-514350">
                  <a:buAutoNum type="romanLcParenR"/>
                </a:pPr>
                <a:r>
                  <a:rPr lang="en-IN" dirty="0"/>
                  <a:t>P(</a:t>
                </a:r>
                <a:r>
                  <a:rPr lang="en-IN" sz="2400" cap="none" dirty="0"/>
                  <a:t>one is white, one is black)= P(W1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B2) + P(B1 </a:t>
                </a:r>
                <a:r>
                  <a:rPr lang="pt-BR" b="1" dirty="0"/>
                  <a:t>∩ </a:t>
                </a:r>
                <a:r>
                  <a:rPr lang="en-IN" sz="2400" cap="none" dirty="0"/>
                  <a:t>W2)</a:t>
                </a:r>
              </a:p>
              <a:p>
                <a:pPr marL="0" indent="0">
                  <a:buNone/>
                </a:pPr>
                <a:r>
                  <a:rPr lang="en-IN" dirty="0"/>
                  <a:t>				          = </a:t>
                </a:r>
                <a:r>
                  <a:rPr lang="en-IN" sz="2400" cap="none" dirty="0"/>
                  <a:t>P( W1 ). P( B2) + P( B1 ). P( W2)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IN" cap="none" dirty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IN" b="1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cap="none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16D8-FF9E-4E11-AADE-0F7835B3F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304" y="1997612"/>
                <a:ext cx="10375392" cy="4860387"/>
              </a:xfrm>
              <a:blipFill>
                <a:blip r:embed="rId2"/>
                <a:stretch>
                  <a:fillRect l="-940" t="-1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6E401-44FD-4BE1-AB85-95F3CC057437}"/>
                  </a:ext>
                </a:extLst>
              </p:cNvPr>
              <p:cNvSpPr txBox="1"/>
              <p:nvPr/>
            </p:nvSpPr>
            <p:spPr>
              <a:xfrm>
                <a:off x="5488270" y="2489981"/>
                <a:ext cx="607730" cy="578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6E401-44FD-4BE1-AB85-95F3CC05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70" y="2489981"/>
                <a:ext cx="607730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3346AB2-1360-4550-B714-1037CB2D2C04}"/>
              </a:ext>
            </a:extLst>
          </p:cNvPr>
          <p:cNvSpPr/>
          <p:nvPr/>
        </p:nvSpPr>
        <p:spPr>
          <a:xfrm>
            <a:off x="4965895" y="2025748"/>
            <a:ext cx="1828800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9DD3A-6A0B-47E0-B1F4-986937B77FBA}"/>
              </a:ext>
            </a:extLst>
          </p:cNvPr>
          <p:cNvSpPr/>
          <p:nvPr/>
        </p:nvSpPr>
        <p:spPr>
          <a:xfrm>
            <a:off x="6794694" y="1967134"/>
            <a:ext cx="2461847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33119-40FB-4B93-A590-D532CDCA9F31}"/>
              </a:ext>
            </a:extLst>
          </p:cNvPr>
          <p:cNvSpPr/>
          <p:nvPr/>
        </p:nvSpPr>
        <p:spPr>
          <a:xfrm>
            <a:off x="4649371" y="2489981"/>
            <a:ext cx="2461847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A44B-1927-4F14-AF22-681ABFBE5A75}"/>
              </a:ext>
            </a:extLst>
          </p:cNvPr>
          <p:cNvSpPr/>
          <p:nvPr/>
        </p:nvSpPr>
        <p:spPr>
          <a:xfrm>
            <a:off x="4965894" y="3096417"/>
            <a:ext cx="157558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7337-B3EA-46E3-8B24-78ADD3F95DDF}"/>
              </a:ext>
            </a:extLst>
          </p:cNvPr>
          <p:cNvSpPr/>
          <p:nvPr/>
        </p:nvSpPr>
        <p:spPr>
          <a:xfrm>
            <a:off x="6618375" y="3035458"/>
            <a:ext cx="2461847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77EFD-58F0-4B06-B299-B65F039DCE0C}"/>
              </a:ext>
            </a:extLst>
          </p:cNvPr>
          <p:cNvSpPr/>
          <p:nvPr/>
        </p:nvSpPr>
        <p:spPr>
          <a:xfrm>
            <a:off x="4649370" y="3719790"/>
            <a:ext cx="2461847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F3120-37E8-4190-9D64-DFCEE04BDF3C}"/>
              </a:ext>
            </a:extLst>
          </p:cNvPr>
          <p:cNvSpPr/>
          <p:nvPr/>
        </p:nvSpPr>
        <p:spPr>
          <a:xfrm>
            <a:off x="5641144" y="4244164"/>
            <a:ext cx="168812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D81B6-C094-433A-A9F4-7263765A0B8C}"/>
              </a:ext>
            </a:extLst>
          </p:cNvPr>
          <p:cNvSpPr/>
          <p:nvPr/>
        </p:nvSpPr>
        <p:spPr>
          <a:xfrm>
            <a:off x="7618358" y="4321536"/>
            <a:ext cx="168812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4CB0F-A672-48BF-8962-91FCAA96D73C}"/>
              </a:ext>
            </a:extLst>
          </p:cNvPr>
          <p:cNvSpPr/>
          <p:nvPr/>
        </p:nvSpPr>
        <p:spPr>
          <a:xfrm>
            <a:off x="7329267" y="4415496"/>
            <a:ext cx="202340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818C-B73A-4A62-8147-3269C9687198}"/>
              </a:ext>
            </a:extLst>
          </p:cNvPr>
          <p:cNvSpPr/>
          <p:nvPr/>
        </p:nvSpPr>
        <p:spPr>
          <a:xfrm>
            <a:off x="5493431" y="4795559"/>
            <a:ext cx="4663443" cy="464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6BE590-ED0C-4421-B013-A550C42C2355}"/>
              </a:ext>
            </a:extLst>
          </p:cNvPr>
          <p:cNvSpPr/>
          <p:nvPr/>
        </p:nvSpPr>
        <p:spPr>
          <a:xfrm>
            <a:off x="5403862" y="5497184"/>
            <a:ext cx="4508695" cy="57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D3F7-05C6-4EC7-94CC-D9092487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AB5-5E2E-4FC3-BC70-C311C48F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10738"/>
            <a:ext cx="10168128" cy="3694176"/>
          </a:xfrm>
        </p:spPr>
        <p:txBody>
          <a:bodyPr/>
          <a:lstStyle/>
          <a:p>
            <a:r>
              <a:rPr lang="en-IN" dirty="0"/>
              <a:t>Two shooters, Ravi and Suraj are firing a target. The probability the they hit the target are 1/3 and 1/2 respectively. If they fire independently, find the probability that- </a:t>
            </a:r>
          </a:p>
          <a:p>
            <a:pPr marL="914400" lvl="1" indent="-457200">
              <a:buAutoNum type="alphaLcParenR"/>
            </a:pPr>
            <a:r>
              <a:rPr lang="en-IN" dirty="0"/>
              <a:t>Both hit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Nobody hits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At least one hit the target</a:t>
            </a:r>
          </a:p>
          <a:p>
            <a:pPr marL="914400" lvl="1" indent="-457200">
              <a:buAutoNum type="alphaLcParenR"/>
            </a:pPr>
            <a:r>
              <a:rPr lang="en-IN" dirty="0"/>
              <a:t> Exactly one hits the target</a:t>
            </a:r>
          </a:p>
        </p:txBody>
      </p:sp>
    </p:spTree>
    <p:extLst>
      <p:ext uri="{BB962C8B-B14F-4D97-AF65-F5344CB8AC3E}">
        <p14:creationId xmlns:p14="http://schemas.microsoft.com/office/powerpoint/2010/main" val="3851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1EC5-9E1D-44D0-BE90-0989CD7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40CA7-1BCF-4CCD-8AD5-A15FBADB3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4738" y="2166425"/>
                <a:ext cx="5233182" cy="203981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Let, </a:t>
                </a:r>
              </a:p>
              <a:p>
                <a:pPr marL="0" indent="0">
                  <a:buNone/>
                </a:pPr>
                <a:r>
                  <a:rPr lang="en-IN" dirty="0"/>
                  <a:t>A= Event that Ravi hits the target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/>
                  <a:t> = Event that Ravi does not hit the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40CA7-1BCF-4CCD-8AD5-A15FBADB3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738" y="2166425"/>
                <a:ext cx="5233182" cy="2039815"/>
              </a:xfrm>
              <a:blipFill>
                <a:blip r:embed="rId2"/>
                <a:stretch>
                  <a:fillRect l="-1865" t="-1791" r="-1632" b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E10198A-E931-4DD0-B218-F1DAA2F9D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0" y="2164081"/>
                <a:ext cx="5233182" cy="20421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/>
                  <a:t>B= Event that Suraj hits the target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 = Event that Suraj does not hit the target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E10198A-E931-4DD0-B218-F1DAA2F9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164081"/>
                <a:ext cx="5233182" cy="2042159"/>
              </a:xfrm>
              <a:prstGeom prst="rect">
                <a:avLst/>
              </a:prstGeom>
              <a:blipFill>
                <a:blip r:embed="rId3"/>
                <a:stretch>
                  <a:fillRect l="-1748" b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365943-B0F1-4815-91FD-81B3C455FBD2}"/>
              </a:ext>
            </a:extLst>
          </p:cNvPr>
          <p:cNvSpPr txBox="1"/>
          <p:nvPr/>
        </p:nvSpPr>
        <p:spPr>
          <a:xfrm>
            <a:off x="984738" y="434323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Two events A and B are independent</a:t>
            </a:r>
            <a:r>
              <a:rPr lang="en-IN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2FE288-4AE4-40C4-9EDB-2F178F19DBF9}"/>
                  </a:ext>
                </a:extLst>
              </p:cNvPr>
              <p:cNvSpPr txBox="1"/>
              <p:nvPr/>
            </p:nvSpPr>
            <p:spPr>
              <a:xfrm>
                <a:off x="1037491" y="4941894"/>
                <a:ext cx="6098344" cy="1227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= 1 – P(A)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8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2FE288-4AE4-40C4-9EDB-2F178F19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91" y="4941894"/>
                <a:ext cx="6098344" cy="1227195"/>
              </a:xfrm>
              <a:prstGeom prst="rect">
                <a:avLst/>
              </a:prstGeom>
              <a:blipFill>
                <a:blip r:embed="rId4"/>
                <a:stretch>
                  <a:fillRect l="-1499" b="-5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A2218-880E-4FA6-8E2C-6A062785D1AF}"/>
                  </a:ext>
                </a:extLst>
              </p:cNvPr>
              <p:cNvSpPr txBox="1"/>
              <p:nvPr/>
            </p:nvSpPr>
            <p:spPr>
              <a:xfrm>
                <a:off x="6199632" y="4941893"/>
                <a:ext cx="6098344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= 1 – P(A)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A2218-880E-4FA6-8E2C-6A062785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32" y="4941893"/>
                <a:ext cx="6098344" cy="1222258"/>
              </a:xfrm>
              <a:prstGeom prst="rect">
                <a:avLst/>
              </a:prstGeom>
              <a:blipFill>
                <a:blip r:embed="rId5"/>
                <a:stretch>
                  <a:fillRect l="-1500" b="-5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9533FA-C6B0-4DEF-AE15-E97448A14D19}"/>
              </a:ext>
            </a:extLst>
          </p:cNvPr>
          <p:cNvSpPr/>
          <p:nvPr/>
        </p:nvSpPr>
        <p:spPr>
          <a:xfrm>
            <a:off x="2025748" y="4941893"/>
            <a:ext cx="337624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DCAD4-36E8-4463-A546-163ED61AF930}"/>
              </a:ext>
            </a:extLst>
          </p:cNvPr>
          <p:cNvSpPr/>
          <p:nvPr/>
        </p:nvSpPr>
        <p:spPr>
          <a:xfrm>
            <a:off x="2025748" y="5679666"/>
            <a:ext cx="1153550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A82B1-77FF-4666-A8DC-5EBBBF0972F9}"/>
              </a:ext>
            </a:extLst>
          </p:cNvPr>
          <p:cNvSpPr/>
          <p:nvPr/>
        </p:nvSpPr>
        <p:spPr>
          <a:xfrm>
            <a:off x="3179297" y="5563373"/>
            <a:ext cx="1617785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2987A-BCEA-4987-8B0C-DCD01BB304C9}"/>
              </a:ext>
            </a:extLst>
          </p:cNvPr>
          <p:cNvSpPr/>
          <p:nvPr/>
        </p:nvSpPr>
        <p:spPr>
          <a:xfrm>
            <a:off x="7187889" y="4936955"/>
            <a:ext cx="337624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48082-CD51-4536-B9EA-00A52ACB0A1C}"/>
              </a:ext>
            </a:extLst>
          </p:cNvPr>
          <p:cNvSpPr/>
          <p:nvPr/>
        </p:nvSpPr>
        <p:spPr>
          <a:xfrm>
            <a:off x="7135835" y="5655482"/>
            <a:ext cx="1153550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9831D-FE3C-4E5C-91B2-EA8AAC7F8397}"/>
              </a:ext>
            </a:extLst>
          </p:cNvPr>
          <p:cNvSpPr/>
          <p:nvPr/>
        </p:nvSpPr>
        <p:spPr>
          <a:xfrm>
            <a:off x="8311194" y="5563373"/>
            <a:ext cx="1617785" cy="600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3BA5-4ED5-4421-9B03-26F585D1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49175-1342-4785-B753-D6F923F6E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113" y="2208628"/>
                <a:ext cx="11000935" cy="44453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P(both hit the target) = P(A n B ) = P(A).P(B)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P(Nobody hits the target)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b="0" i="0" dirty="0" smtClean="0">
                        <a:solidFill>
                          <a:sysClr val="windowText" lastClr="000000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)*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P(At least one hits the target) = P(A U B) = P(A) + P(B) – 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>
                        <a:solidFill>
                          <a:sysClr val="windowText" lastClr="000000"/>
                        </a:solidFill>
                      </a:rPr>
                      <m:t>∩</m:t>
                    </m:r>
                  </m:oMath>
                </a14:m>
                <a:r>
                  <a:rPr lang="en-IN" dirty="0"/>
                  <a:t>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Or </a:t>
                </a:r>
              </a:p>
              <a:p>
                <a:pPr marL="0" indent="0">
                  <a:buNone/>
                </a:pPr>
                <a:r>
                  <a:rPr lang="en-IN" dirty="0"/>
                  <a:t>   P(At least one hits the target) = 1 – P(Nobody hits the target) = </a:t>
                </a:r>
                <a:r>
                  <a:rPr lang="en-IN" dirty="0">
                    <a:solidFill>
                      <a:srgbClr val="FF0000"/>
                    </a:solidFill>
                  </a:rPr>
                  <a:t>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P(Exactly one hits the target)= 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b="0" i="0" dirty="0" smtClean="0">
                        <a:solidFill>
                          <a:sysClr val="windowText" lastClr="000000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) +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ysClr val="windowText" lastClr="000000"/>
                        </a:solidFill>
                      </a:rPr>
                      <m:t>∩</m:t>
                    </m:r>
                    <m:r>
                      <m:rPr>
                        <m:nor/>
                      </m:rPr>
                      <a:rPr lang="en-IN" dirty="0">
                        <a:solidFill>
                          <a:sysClr val="windowText" lastClr="000000"/>
                        </a:solidFill>
                      </a:rPr>
                      <m:t> </m:t>
                    </m:r>
                  </m:oMath>
                </a14:m>
                <a:r>
                  <a:rPr lang="en-IN" dirty="0"/>
                  <a:t>B) </a:t>
                </a:r>
              </a:p>
              <a:p>
                <a:pPr marL="0" indent="0">
                  <a:buNone/>
                </a:pPr>
                <a:r>
                  <a:rPr lang="en-IN" dirty="0"/>
                  <a:t>			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49175-1342-4785-B753-D6F923F6E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113" y="2208628"/>
                <a:ext cx="11000935" cy="4445390"/>
              </a:xfrm>
              <a:blipFill>
                <a:blip r:embed="rId2"/>
                <a:stretch>
                  <a:fillRect l="-720" b="-1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B04C6AB-8195-4CB8-AC55-4DF9E77D56FE}"/>
              </a:ext>
            </a:extLst>
          </p:cNvPr>
          <p:cNvSpPr/>
          <p:nvPr/>
        </p:nvSpPr>
        <p:spPr>
          <a:xfrm>
            <a:off x="3967089" y="2307102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1C2FE-C6D7-40C7-99C0-C8691F7AA535}"/>
              </a:ext>
            </a:extLst>
          </p:cNvPr>
          <p:cNvSpPr/>
          <p:nvPr/>
        </p:nvSpPr>
        <p:spPr>
          <a:xfrm>
            <a:off x="5584874" y="2307102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F8038-6BCA-4AE6-8EB9-C73BE7BE8779}"/>
              </a:ext>
            </a:extLst>
          </p:cNvPr>
          <p:cNvSpPr/>
          <p:nvPr/>
        </p:nvSpPr>
        <p:spPr>
          <a:xfrm>
            <a:off x="7202659" y="2208628"/>
            <a:ext cx="1617785" cy="63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8235E-AB04-47BF-A6C6-84C06DA61E1A}"/>
              </a:ext>
            </a:extLst>
          </p:cNvPr>
          <p:cNvSpPr/>
          <p:nvPr/>
        </p:nvSpPr>
        <p:spPr>
          <a:xfrm>
            <a:off x="4581847" y="3120918"/>
            <a:ext cx="1617785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D23981-3EEA-4461-91A5-55418FBBCBF8}"/>
              </a:ext>
            </a:extLst>
          </p:cNvPr>
          <p:cNvSpPr/>
          <p:nvPr/>
        </p:nvSpPr>
        <p:spPr>
          <a:xfrm>
            <a:off x="6192596" y="3047766"/>
            <a:ext cx="181192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FDA20-8709-4B31-AB60-28B4B63A968D}"/>
              </a:ext>
            </a:extLst>
          </p:cNvPr>
          <p:cNvSpPr/>
          <p:nvPr/>
        </p:nvSpPr>
        <p:spPr>
          <a:xfrm>
            <a:off x="8014361" y="3017520"/>
            <a:ext cx="1811921" cy="6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9D847-77DC-4E10-B654-29598DFF91A0}"/>
              </a:ext>
            </a:extLst>
          </p:cNvPr>
          <p:cNvSpPr/>
          <p:nvPr/>
        </p:nvSpPr>
        <p:spPr>
          <a:xfrm>
            <a:off x="5190039" y="3714574"/>
            <a:ext cx="1463979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642D2-4A66-462B-87B3-1C906C761F6F}"/>
              </a:ext>
            </a:extLst>
          </p:cNvPr>
          <p:cNvSpPr/>
          <p:nvPr/>
        </p:nvSpPr>
        <p:spPr>
          <a:xfrm>
            <a:off x="6654018" y="3773422"/>
            <a:ext cx="353099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B3FE2-3C02-4F5E-A42F-8E1E9CD86A8D}"/>
              </a:ext>
            </a:extLst>
          </p:cNvPr>
          <p:cNvSpPr/>
          <p:nvPr/>
        </p:nvSpPr>
        <p:spPr>
          <a:xfrm>
            <a:off x="10185009" y="3714574"/>
            <a:ext cx="1685778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07017-F325-4E57-AEA1-E2C9097DA97C}"/>
              </a:ext>
            </a:extLst>
          </p:cNvPr>
          <p:cNvSpPr/>
          <p:nvPr/>
        </p:nvSpPr>
        <p:spPr>
          <a:xfrm>
            <a:off x="5244429" y="4923218"/>
            <a:ext cx="4322774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D600D-98D7-46DB-9FDB-9A85C614176F}"/>
              </a:ext>
            </a:extLst>
          </p:cNvPr>
          <p:cNvSpPr/>
          <p:nvPr/>
        </p:nvSpPr>
        <p:spPr>
          <a:xfrm>
            <a:off x="9567203" y="4887115"/>
            <a:ext cx="1235612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FF7C9F-BF82-4CB5-911E-E7D95D5CD5D2}"/>
              </a:ext>
            </a:extLst>
          </p:cNvPr>
          <p:cNvSpPr/>
          <p:nvPr/>
        </p:nvSpPr>
        <p:spPr>
          <a:xfrm>
            <a:off x="5119700" y="5443722"/>
            <a:ext cx="3530991" cy="52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EB95C-9FDF-496D-AF7E-2B603D2F5BAC}"/>
              </a:ext>
            </a:extLst>
          </p:cNvPr>
          <p:cNvSpPr/>
          <p:nvPr/>
        </p:nvSpPr>
        <p:spPr>
          <a:xfrm>
            <a:off x="5119699" y="6048869"/>
            <a:ext cx="3530991" cy="6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B3D8-EB9C-4456-A8E9-DBAD8EFE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70ED-F792-4004-9F82-5B99F85E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box contains 6 white and 4 black balls. 2 balls are selected at random from the box one after another. Find the probability that both balls are white if the balls are selected</a:t>
            </a:r>
          </a:p>
          <a:p>
            <a:pPr lvl="1"/>
            <a:r>
              <a:rPr lang="en-IN" dirty="0"/>
              <a:t>Without replacement</a:t>
            </a:r>
          </a:p>
          <a:p>
            <a:pPr lvl="1"/>
            <a:r>
              <a:rPr lang="en-IN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2871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8F220-8ED4-4F3B-A2B3-0B60E510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Revision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C4C27-1EF8-4425-B1B9-C499E0FC1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10252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7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97C836-2F63-4924-8FD5-452D24FF2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097C836-2F63-4924-8FD5-452D24FF2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3C822-4D9D-43E4-84D0-A575DBE46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DA3C822-4D9D-43E4-84D0-A575DBE46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AE59B6-DE0F-4F2B-B77B-4A639271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EAE59B6-DE0F-4F2B-B77B-4A639271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D345D4-FF37-4BDE-8F6F-4E783E40F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AD345D4-FF37-4BDE-8F6F-4E783E40F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749-DAF7-45F0-BFE5-69F6DC35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D50E-90B9-4D2F-9886-96A0BC6D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76" y="2281076"/>
            <a:ext cx="10168128" cy="3694176"/>
          </a:xfrm>
        </p:spPr>
        <p:txBody>
          <a:bodyPr>
            <a:normAutofit/>
          </a:bodyPr>
          <a:lstStyle/>
          <a:p>
            <a:r>
              <a:rPr lang="en-IN" sz="2400" cap="none" dirty="0"/>
              <a:t>Suppose that we are interested in computing the probability of event A and we have been told event B has occurred.</a:t>
            </a:r>
          </a:p>
          <a:p>
            <a:r>
              <a:rPr lang="en-IN" sz="2400" cap="none" dirty="0"/>
              <a:t>Then the conditional probability of A given B is defined to be:</a:t>
            </a:r>
          </a:p>
          <a:p>
            <a:pPr marL="0" indent="0">
              <a:buNone/>
            </a:pPr>
            <a:endParaRPr lang="en-IN" sz="2400" cap="none" dirty="0"/>
          </a:p>
          <a:p>
            <a:endParaRPr lang="en-IN" sz="2400" cap="none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5EE2CF-3A20-4AE1-AD1F-560074B3F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19920"/>
              </p:ext>
            </p:extLst>
          </p:nvPr>
        </p:nvGraphicFramePr>
        <p:xfrm>
          <a:off x="2424111" y="4274569"/>
          <a:ext cx="4262573" cy="151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469696" progId="Equation.DSMT4">
                  <p:embed/>
                </p:oleObj>
              </mc:Choice>
              <mc:Fallback>
                <p:oleObj name="Equation" r:id="rId2" imgW="1320227" imgH="469696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5EE2CF-3A20-4AE1-AD1F-560074B3F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1" y="4274569"/>
                        <a:ext cx="4262573" cy="151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421210B-9F77-4327-A24E-42282E230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3274" y="4515918"/>
          <a:ext cx="2581761" cy="81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253890" progId="Equation.DSMT4">
                  <p:embed/>
                </p:oleObj>
              </mc:Choice>
              <mc:Fallback>
                <p:oleObj name="Equation" r:id="rId4" imgW="799753" imgH="25389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421210B-9F77-4327-A24E-42282E230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74" y="4515918"/>
                        <a:ext cx="2581761" cy="818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CAECAED-DC3C-4D22-B518-71BC84A05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786" y="867249"/>
            <a:ext cx="8291513" cy="706437"/>
          </a:xfrm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Conditional Probability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C605D17-C592-4039-9EFA-9A3A3851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786" y="2105263"/>
            <a:ext cx="10507649" cy="26638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altLang="en-US" sz="2800" cap="none" dirty="0"/>
              <a:t>Event </a:t>
            </a:r>
            <a:r>
              <a:rPr lang="en-CA" altLang="en-US" sz="2800" i="1" cap="none" dirty="0"/>
              <a:t>B </a:t>
            </a:r>
            <a:r>
              <a:rPr lang="en-CA" altLang="en-US" sz="2800" cap="none" dirty="0"/>
              <a:t>has occurred then the sample space is restricted to </a:t>
            </a:r>
            <a:r>
              <a:rPr lang="en-CA" altLang="en-US" sz="2800" i="1" cap="none" dirty="0"/>
              <a:t>B.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altLang="en-US" sz="2800" cap="none" dirty="0"/>
              <a:t>The event </a:t>
            </a:r>
            <a:r>
              <a:rPr lang="en-CA" altLang="en-US" sz="2800" i="1" cap="none" dirty="0"/>
              <a:t>A </a:t>
            </a:r>
            <a:r>
              <a:rPr lang="en-CA" altLang="en-US" sz="2800" cap="none" dirty="0"/>
              <a:t>can now only occur if the outcome is in </a:t>
            </a:r>
            <a:r>
              <a:rPr lang="en-CA" altLang="en-US" sz="2800" i="1" cap="none" dirty="0"/>
              <a:t>A </a:t>
            </a:r>
            <a:r>
              <a:rPr lang="en-CA" altLang="en-US" sz="2800" i="1" cap="none" dirty="0">
                <a:cs typeface="Times New Roman" panose="02020603050405020304" pitchFamily="18" charset="0"/>
              </a:rPr>
              <a:t>∩</a:t>
            </a:r>
            <a:r>
              <a:rPr lang="en-CA" altLang="en-US" sz="2800" cap="none" dirty="0"/>
              <a:t> </a:t>
            </a:r>
            <a:r>
              <a:rPr lang="en-CA" altLang="en-US" sz="2800" i="1" cap="none" dirty="0"/>
              <a:t>B</a:t>
            </a:r>
            <a:r>
              <a:rPr lang="en-CA" altLang="en-US" sz="2800" cap="none" dirty="0"/>
              <a:t>. Hence the new probability of </a:t>
            </a:r>
            <a:r>
              <a:rPr lang="en-CA" altLang="en-US" sz="2800" i="1" cap="none" dirty="0"/>
              <a:t>A </a:t>
            </a:r>
            <a:r>
              <a:rPr lang="en-CA" altLang="en-US" sz="2800" cap="none" dirty="0"/>
              <a:t>is: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449623EB-6CA3-430B-B425-109611D64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005264"/>
          <a:ext cx="2965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469696" progId="Equation.DSMT4">
                  <p:embed/>
                </p:oleObj>
              </mc:Choice>
              <mc:Fallback>
                <p:oleObj name="Equation" r:id="rId3" imgW="1320227" imgH="469696" progId="Equation.DSMT4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449623EB-6CA3-430B-B425-109611D64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005264"/>
                        <a:ext cx="2965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>
            <a:extLst>
              <a:ext uri="{FF2B5EF4-FFF2-40B4-BE49-F238E27FC236}">
                <a16:creationId xmlns:a16="http://schemas.microsoft.com/office/drawing/2014/main" id="{9B4FB3E0-DEB1-428F-888A-1DCB0A87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9" y="3638956"/>
            <a:ext cx="5040313" cy="3097212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AC51AC1C-6021-4086-9130-86179019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079" y="4131874"/>
            <a:ext cx="2376487" cy="18716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9052903D-036A-4D1B-91D6-C67CE9C8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1766" y="4060437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B</a:t>
            </a:r>
          </a:p>
        </p:txBody>
      </p:sp>
      <p:sp>
        <p:nvSpPr>
          <p:cNvPr id="89096" name="Oval 8">
            <a:extLst>
              <a:ext uri="{FF2B5EF4-FFF2-40B4-BE49-F238E27FC236}">
                <a16:creationId xmlns:a16="http://schemas.microsoft.com/office/drawing/2014/main" id="{FB91A09C-08A7-4922-AD66-DDAA1B2D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754" y="4131874"/>
            <a:ext cx="2376487" cy="1871662"/>
          </a:xfrm>
          <a:prstGeom prst="ellipse">
            <a:avLst/>
          </a:prstGeom>
          <a:solidFill>
            <a:srgbClr val="C0C0C0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2D8EF060-24CB-4C6D-80A3-810EB971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707" y="3861999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A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315BE12D-BDA7-4A4C-B239-7E86C6A1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079" y="47795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000" i="1"/>
              <a:t>A </a:t>
            </a:r>
            <a:r>
              <a:rPr lang="en-CA" altLang="en-US" sz="2000">
                <a:cs typeface="Times New Roman" panose="02020603050405020304" pitchFamily="18" charset="0"/>
              </a:rPr>
              <a:t>∩ </a:t>
            </a:r>
            <a:r>
              <a:rPr lang="en-CA" altLang="en-US" sz="2000" i="1"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53E3D8F-F10F-4DDB-9A15-5B679075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595" y="928468"/>
            <a:ext cx="10168128" cy="1179576"/>
          </a:xfrm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Question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B5CDB7C-EBC0-4B49-A380-A133E16E6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097" y="2260666"/>
            <a:ext cx="10243626" cy="507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2400" cap="none" dirty="0"/>
              <a:t>For a specific married couple, the probability that the husband watches the show is 80%, the probability that his wife watches the show is 65%, while the probability that they both watch the show is 60%.</a:t>
            </a:r>
          </a:p>
          <a:p>
            <a:pPr marL="0" indent="0">
              <a:buNone/>
            </a:pPr>
            <a:r>
              <a:rPr lang="en-CA" altLang="en-US" sz="2400" cap="none" dirty="0"/>
              <a:t>What is the probability that wife is also watching the show if the husband is watching the show?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54DD246-2125-421E-A614-A73C8597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algn="l" eaLnBrk="1" hangingPunct="1"/>
            <a:r>
              <a:rPr lang="en-CA" altLang="en-US" sz="3200" b="1" dirty="0"/>
              <a:t>Solution: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EE1353E-5ED4-4F32-8B85-ACA396DAC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5349" y="1502679"/>
            <a:ext cx="10508566" cy="5073650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800" cap="none" dirty="0"/>
              <a:t>Let </a:t>
            </a:r>
            <a:r>
              <a:rPr lang="en-CA" altLang="en-US" sz="2800" i="1" cap="none" dirty="0"/>
              <a:t>A = </a:t>
            </a:r>
            <a:r>
              <a:rPr lang="en-CA" altLang="en-US" sz="2800" cap="none" dirty="0"/>
              <a:t>the event that wife watches the show</a:t>
            </a:r>
          </a:p>
          <a:p>
            <a:pPr marL="0" indent="0">
              <a:buNone/>
            </a:pPr>
            <a:r>
              <a:rPr lang="en-CA" altLang="en-US" sz="2800" i="1" cap="none" dirty="0">
                <a:solidFill>
                  <a:srgbClr val="7030A0"/>
                </a:solidFill>
              </a:rPr>
              <a:t>  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A</a:t>
            </a:r>
            <a:r>
              <a:rPr lang="en-CA" altLang="en-US" sz="2800" cap="none" dirty="0">
                <a:solidFill>
                  <a:srgbClr val="7030A0"/>
                </a:solidFill>
              </a:rPr>
              <a:t>]= 0.65</a:t>
            </a:r>
          </a:p>
          <a:p>
            <a:pPr marL="0" indent="0">
              <a:buNone/>
            </a:pPr>
            <a:r>
              <a:rPr lang="en-CA" altLang="en-US" sz="2800" cap="none" dirty="0"/>
              <a:t>Let </a:t>
            </a:r>
            <a:r>
              <a:rPr lang="en-CA" altLang="en-US" sz="2800" i="1" cap="none" dirty="0"/>
              <a:t>B = </a:t>
            </a:r>
            <a:r>
              <a:rPr lang="en-CA" altLang="en-US" sz="2800" cap="none" dirty="0"/>
              <a:t>the event that the husband watches the show</a:t>
            </a:r>
          </a:p>
          <a:p>
            <a:pPr marL="0" indent="0">
              <a:buNone/>
            </a:pPr>
            <a:r>
              <a:rPr lang="en-CA" altLang="en-US" sz="2800" i="1" cap="none" dirty="0"/>
              <a:t>   </a:t>
            </a:r>
            <a:r>
              <a:rPr lang="en-CA" altLang="en-US" sz="2800" i="1" cap="none" dirty="0">
                <a:solidFill>
                  <a:srgbClr val="7030A0"/>
                </a:solidFill>
              </a:rPr>
              <a:t>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B</a:t>
            </a:r>
            <a:r>
              <a:rPr lang="en-CA" altLang="en-US" sz="2800" cap="none" dirty="0">
                <a:solidFill>
                  <a:srgbClr val="7030A0"/>
                </a:solidFill>
              </a:rPr>
              <a:t>]= 0.80</a:t>
            </a:r>
          </a:p>
          <a:p>
            <a:pPr marL="0" indent="0">
              <a:buNone/>
            </a:pPr>
            <a:r>
              <a:rPr lang="en-CA" altLang="en-US" sz="2800" i="1" cap="none" dirty="0">
                <a:solidFill>
                  <a:srgbClr val="7030A0"/>
                </a:solidFill>
              </a:rPr>
              <a:t>P</a:t>
            </a:r>
            <a:r>
              <a:rPr lang="en-CA" altLang="en-US" sz="2800" cap="none" dirty="0">
                <a:solidFill>
                  <a:srgbClr val="7030A0"/>
                </a:solidFill>
              </a:rPr>
              <a:t>[</a:t>
            </a:r>
            <a:r>
              <a:rPr lang="en-CA" altLang="en-US" sz="2800" i="1" cap="none" dirty="0">
                <a:solidFill>
                  <a:srgbClr val="7030A0"/>
                </a:solidFill>
              </a:rPr>
              <a:t>A </a:t>
            </a:r>
            <a:r>
              <a:rPr lang="en-CA" altLang="en-US" sz="2800" i="1" cap="none" dirty="0">
                <a:solidFill>
                  <a:srgbClr val="7030A0"/>
                </a:solidFill>
                <a:cs typeface="Times New Roman" panose="02020603050405020304" pitchFamily="18" charset="0"/>
              </a:rPr>
              <a:t>∩ B</a:t>
            </a:r>
            <a:r>
              <a:rPr lang="en-CA" altLang="en-US" sz="2800" cap="none" dirty="0">
                <a:solidFill>
                  <a:srgbClr val="7030A0"/>
                </a:solidFill>
              </a:rPr>
              <a:t>]= P(both watching the show) = 0.60 </a:t>
            </a:r>
          </a:p>
          <a:p>
            <a:pPr marL="0" indent="0">
              <a:buNone/>
            </a:pPr>
            <a:endParaRPr lang="en-CA" altLang="en-US" sz="2800" cap="none" dirty="0"/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9291EF9B-B6DC-4C93-8BBB-A7368D75F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56741"/>
              </p:ext>
            </p:extLst>
          </p:nvPr>
        </p:nvGraphicFramePr>
        <p:xfrm>
          <a:off x="1990213" y="5102565"/>
          <a:ext cx="32972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469696" progId="Equation.DSMT4">
                  <p:embed/>
                </p:oleObj>
              </mc:Choice>
              <mc:Fallback>
                <p:oleObj name="Equation" r:id="rId3" imgW="1320227" imgH="469696" progId="Equation.DSMT4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9291EF9B-B6DC-4C93-8BBB-A7368D75F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213" y="5102565"/>
                        <a:ext cx="32972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>
            <a:extLst>
              <a:ext uri="{FF2B5EF4-FFF2-40B4-BE49-F238E27FC236}">
                <a16:creationId xmlns:a16="http://schemas.microsoft.com/office/drawing/2014/main" id="{8F0289F6-9407-48A7-BD3F-C8CD97C34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10484"/>
              </p:ext>
            </p:extLst>
          </p:nvPr>
        </p:nvGraphicFramePr>
        <p:xfrm>
          <a:off x="5585681" y="5197021"/>
          <a:ext cx="2187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5920" imgH="393529" progId="Equation.DSMT4">
                  <p:embed/>
                </p:oleObj>
              </mc:Choice>
              <mc:Fallback>
                <p:oleObj name="Equation" r:id="rId5" imgW="875920" imgH="393529" progId="Equation.DSMT4">
                  <p:embed/>
                  <p:pic>
                    <p:nvPicPr>
                      <p:cNvPr id="93189" name="Object 5">
                        <a:extLst>
                          <a:ext uri="{FF2B5EF4-FFF2-40B4-BE49-F238E27FC236}">
                            <a16:creationId xmlns:a16="http://schemas.microsoft.com/office/drawing/2014/main" id="{8F0289F6-9407-48A7-BD3F-C8CD97C34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681" y="5197021"/>
                        <a:ext cx="21875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Nov 18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6D4A-0C92-4755-B1A2-3D212AAF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14" y="2238872"/>
            <a:ext cx="10799768" cy="42604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 data from a survey of 140 students showed that 37 study Music, 103 play a sport and 25 do neither. Create a Venn diagram to illustrate the data collected and then determine the probability that if a student is selected at random.</a:t>
            </a:r>
          </a:p>
          <a:p>
            <a:pPr marL="800100" lvl="1" indent="-342900">
              <a:buAutoNum type="alphaLcParenR"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He or she will study music</a:t>
            </a:r>
          </a:p>
          <a:p>
            <a:pPr marL="457200" lvl="1" indent="0">
              <a:buNone/>
            </a:pPr>
            <a:r>
              <a:rPr lang="en-IN" b="0" i="0" u="none" strike="noStrike" baseline="0" dirty="0">
                <a:latin typeface="Calibri" panose="020F0502020204030204" pitchFamily="34" charset="0"/>
              </a:rPr>
              <a:t>b)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He or she will study music given that he or she play sport</a:t>
            </a:r>
          </a:p>
          <a:p>
            <a:pPr marL="0" lvl="1" indent="0">
              <a:buNone/>
            </a:pPr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Solution- 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Let </a:t>
            </a:r>
            <a:r>
              <a:rPr lang="en-IN" b="1" dirty="0">
                <a:latin typeface="Times New Roman" panose="02020603050405020304" pitchFamily="18" charset="0"/>
              </a:rPr>
              <a:t>set M</a:t>
            </a:r>
            <a:r>
              <a:rPr lang="en-IN" dirty="0">
                <a:latin typeface="Times New Roman" panose="02020603050405020304" pitchFamily="18" charset="0"/>
              </a:rPr>
              <a:t>- Students studying music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</a:rPr>
              <a:t>n(M)</a:t>
            </a:r>
            <a:r>
              <a:rPr lang="en-IN" dirty="0">
                <a:latin typeface="Times New Roman" panose="02020603050405020304" pitchFamily="18" charset="0"/>
              </a:rPr>
              <a:t> = 37</a:t>
            </a:r>
          </a:p>
          <a:p>
            <a:pPr marL="0" lvl="1" indent="0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      </a:t>
            </a:r>
            <a:r>
              <a:rPr lang="en-IN" b="1" i="0" u="none" strike="noStrike" baseline="0" dirty="0">
                <a:latin typeface="Times New Roman" panose="02020603050405020304" pitchFamily="18" charset="0"/>
              </a:rPr>
              <a:t>Set S</a:t>
            </a:r>
            <a:r>
              <a:rPr lang="en-IN" dirty="0">
                <a:latin typeface="Times New Roman" panose="02020603050405020304" pitchFamily="18" charset="0"/>
              </a:rPr>
              <a:t>- Students playing sports</a:t>
            </a:r>
          </a:p>
          <a:p>
            <a:pPr marL="0" lvl="1" indent="0">
              <a:buNone/>
            </a:pPr>
            <a:r>
              <a:rPr lang="en-IN" b="1" i="0" u="none" strike="noStrike" baseline="0" dirty="0">
                <a:latin typeface="Times New Roman" panose="02020603050405020304" pitchFamily="18" charset="0"/>
              </a:rPr>
              <a:t>      n(S)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= 103</a:t>
            </a:r>
          </a:p>
          <a:p>
            <a:pPr marL="0" lvl="1" indent="0">
              <a:buNone/>
            </a:pPr>
            <a:r>
              <a:rPr lang="en-IN" dirty="0">
                <a:latin typeface="Times New Roman" panose="02020603050405020304" pitchFamily="18" charset="0"/>
              </a:rPr>
              <a:t>Total Students N= 140</a:t>
            </a:r>
          </a:p>
          <a:p>
            <a:pPr marL="0" lvl="1" indent="0">
              <a:buNone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n(M U S) = 140 – 25 = 115</a:t>
            </a:r>
          </a:p>
          <a:p>
            <a:pPr marL="0" lvl="1" indent="0">
              <a:buNone/>
            </a:pPr>
            <a:endParaRPr lang="en-IN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AC2EC-E9C8-4BA7-A372-FB34B4AA6800}"/>
              </a:ext>
            </a:extLst>
          </p:cNvPr>
          <p:cNvSpPr/>
          <p:nvPr/>
        </p:nvSpPr>
        <p:spPr>
          <a:xfrm>
            <a:off x="2138289" y="5978769"/>
            <a:ext cx="956603" cy="33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B76C-9066-480E-8855-DEC732903CC6}"/>
              </a:ext>
            </a:extLst>
          </p:cNvPr>
          <p:cNvSpPr/>
          <p:nvPr/>
        </p:nvSpPr>
        <p:spPr>
          <a:xfrm>
            <a:off x="3094892" y="5997526"/>
            <a:ext cx="956603" cy="33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6D4A-0C92-4755-B1A2-3D212AAF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0" y="2166425"/>
            <a:ext cx="10168128" cy="4194156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Formula-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n (M ∪ S) = n(M) + n (S) - n (M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         115   = 37 + 103 - </a:t>
            </a:r>
            <a:r>
              <a:rPr lang="pt-BR" sz="2000" dirty="0">
                <a:solidFill>
                  <a:sysClr val="windowText" lastClr="000000"/>
                </a:solidFill>
              </a:rPr>
              <a:t>n (M ∩ S)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n (M ∩ S)</a:t>
            </a:r>
            <a:r>
              <a:rPr lang="pt-BR" dirty="0">
                <a:solidFill>
                  <a:sysClr val="windowText" lastClr="000000"/>
                </a:solidFill>
              </a:rPr>
              <a:t> = 37 + 103 - 15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                 = 25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Students stydying only music= n(M)- n(</a:t>
            </a:r>
            <a:r>
              <a:rPr lang="pt-BR" sz="2000" dirty="0">
                <a:solidFill>
                  <a:sysClr val="windowText" lastClr="000000"/>
                </a:solidFill>
              </a:rPr>
              <a:t>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			          = 37- 25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			          = 12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Students stydying only sports= n(S)- n(</a:t>
            </a:r>
            <a:r>
              <a:rPr lang="pt-BR" sz="2000" dirty="0">
                <a:solidFill>
                  <a:sysClr val="windowText" lastClr="000000"/>
                </a:solidFill>
              </a:rPr>
              <a:t>M ∩ S)</a:t>
            </a:r>
          </a:p>
          <a:p>
            <a:pPr marL="0" lvl="1" indent="0">
              <a:buNone/>
            </a:pPr>
            <a:r>
              <a:rPr lang="pt-BR" dirty="0">
                <a:solidFill>
                  <a:sysClr val="windowText" lastClr="000000"/>
                </a:solidFill>
              </a:rPr>
              <a:t>			          = 103 - 25 </a:t>
            </a:r>
          </a:p>
          <a:p>
            <a:pPr marL="0" lvl="1" indent="0">
              <a:buNone/>
            </a:pPr>
            <a:r>
              <a:rPr lang="pt-BR" sz="2000" dirty="0">
                <a:solidFill>
                  <a:sysClr val="windowText" lastClr="000000"/>
                </a:solidFill>
              </a:rPr>
              <a:t>			          = 78</a:t>
            </a:r>
          </a:p>
          <a:p>
            <a:pPr marL="0" lvl="1" indent="0">
              <a:buNone/>
            </a:pPr>
            <a:endParaRPr lang="en-IN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9996A-96F4-43B2-A543-8AA3100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83" y="2344508"/>
            <a:ext cx="4034905" cy="2619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A9B5-73C3-4BB4-9BF2-A7DF54B5A113}"/>
              </a:ext>
            </a:extLst>
          </p:cNvPr>
          <p:cNvSpPr txBox="1"/>
          <p:nvPr/>
        </p:nvSpPr>
        <p:spPr>
          <a:xfrm>
            <a:off x="10239172" y="201115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2886-D570-4170-9A26-0FE16B27EA92}"/>
              </a:ext>
            </a:extLst>
          </p:cNvPr>
          <p:cNvSpPr txBox="1"/>
          <p:nvPr/>
        </p:nvSpPr>
        <p:spPr>
          <a:xfrm>
            <a:off x="10332916" y="247229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2944E-5FD5-4093-A41F-342983A4E594}"/>
              </a:ext>
            </a:extLst>
          </p:cNvPr>
          <p:cNvSpPr txBox="1"/>
          <p:nvPr/>
        </p:nvSpPr>
        <p:spPr>
          <a:xfrm>
            <a:off x="7775224" y="3355778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61D72-49F0-4765-AA8A-CCDFFFC8415D}"/>
              </a:ext>
            </a:extLst>
          </p:cNvPr>
          <p:cNvSpPr txBox="1"/>
          <p:nvPr/>
        </p:nvSpPr>
        <p:spPr>
          <a:xfrm>
            <a:off x="9550206" y="333186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A1C6-860C-4CDC-9E4D-DF9C64B7BF74}"/>
              </a:ext>
            </a:extLst>
          </p:cNvPr>
          <p:cNvSpPr txBox="1"/>
          <p:nvPr/>
        </p:nvSpPr>
        <p:spPr>
          <a:xfrm>
            <a:off x="8662715" y="343310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CDC13-9BDE-47D2-B9E1-6A4A056B4F39}"/>
              </a:ext>
            </a:extLst>
          </p:cNvPr>
          <p:cNvSpPr txBox="1"/>
          <p:nvPr/>
        </p:nvSpPr>
        <p:spPr>
          <a:xfrm>
            <a:off x="7532754" y="2662159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B9877-2E4A-464A-9485-EB790A081A1D}"/>
              </a:ext>
            </a:extLst>
          </p:cNvPr>
          <p:cNvSpPr txBox="1"/>
          <p:nvPr/>
        </p:nvSpPr>
        <p:spPr>
          <a:xfrm>
            <a:off x="9787631" y="2595401"/>
            <a:ext cx="4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5157-5CD0-484E-936D-4493524DD798}"/>
              </a:ext>
            </a:extLst>
          </p:cNvPr>
          <p:cNvSpPr txBox="1"/>
          <p:nvPr/>
        </p:nvSpPr>
        <p:spPr>
          <a:xfrm>
            <a:off x="8577278" y="4449508"/>
            <a:ext cx="93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M ∩ 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3FAF0-4C6A-4B2B-8679-A56AD3592F29}"/>
              </a:ext>
            </a:extLst>
          </p:cNvPr>
          <p:cNvCxnSpPr>
            <a:cxnSpLocks/>
          </p:cNvCxnSpPr>
          <p:nvPr/>
        </p:nvCxnSpPr>
        <p:spPr>
          <a:xfrm flipV="1">
            <a:off x="8932835" y="3899974"/>
            <a:ext cx="0" cy="5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4C3E-A942-450C-B142-46B23AB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Cont..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9996A-96F4-43B2-A543-8AA3100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83" y="2344508"/>
            <a:ext cx="4034905" cy="2619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A9B5-73C3-4BB4-9BF2-A7DF54B5A113}"/>
              </a:ext>
            </a:extLst>
          </p:cNvPr>
          <p:cNvSpPr txBox="1"/>
          <p:nvPr/>
        </p:nvSpPr>
        <p:spPr>
          <a:xfrm>
            <a:off x="10239172" y="201115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2886-D570-4170-9A26-0FE16B27EA92}"/>
              </a:ext>
            </a:extLst>
          </p:cNvPr>
          <p:cNvSpPr txBox="1"/>
          <p:nvPr/>
        </p:nvSpPr>
        <p:spPr>
          <a:xfrm>
            <a:off x="10332916" y="247229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2944E-5FD5-4093-A41F-342983A4E594}"/>
              </a:ext>
            </a:extLst>
          </p:cNvPr>
          <p:cNvSpPr txBox="1"/>
          <p:nvPr/>
        </p:nvSpPr>
        <p:spPr>
          <a:xfrm>
            <a:off x="7775224" y="3355778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61D72-49F0-4765-AA8A-CCDFFFC8415D}"/>
              </a:ext>
            </a:extLst>
          </p:cNvPr>
          <p:cNvSpPr txBox="1"/>
          <p:nvPr/>
        </p:nvSpPr>
        <p:spPr>
          <a:xfrm>
            <a:off x="9550206" y="3331867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A1C6-860C-4CDC-9E4D-DF9C64B7BF74}"/>
              </a:ext>
            </a:extLst>
          </p:cNvPr>
          <p:cNvSpPr txBox="1"/>
          <p:nvPr/>
        </p:nvSpPr>
        <p:spPr>
          <a:xfrm>
            <a:off x="8662715" y="3433106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CDC13-9BDE-47D2-B9E1-6A4A056B4F39}"/>
              </a:ext>
            </a:extLst>
          </p:cNvPr>
          <p:cNvSpPr txBox="1"/>
          <p:nvPr/>
        </p:nvSpPr>
        <p:spPr>
          <a:xfrm>
            <a:off x="7532754" y="2662159"/>
            <a:ext cx="10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B9877-2E4A-464A-9485-EB790A081A1D}"/>
              </a:ext>
            </a:extLst>
          </p:cNvPr>
          <p:cNvSpPr txBox="1"/>
          <p:nvPr/>
        </p:nvSpPr>
        <p:spPr>
          <a:xfrm>
            <a:off x="9787631" y="2595401"/>
            <a:ext cx="4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5157-5CD0-484E-936D-4493524DD798}"/>
              </a:ext>
            </a:extLst>
          </p:cNvPr>
          <p:cNvSpPr txBox="1"/>
          <p:nvPr/>
        </p:nvSpPr>
        <p:spPr>
          <a:xfrm>
            <a:off x="8577278" y="4449508"/>
            <a:ext cx="93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M ∩ 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3FAF0-4C6A-4B2B-8679-A56AD3592F29}"/>
              </a:ext>
            </a:extLst>
          </p:cNvPr>
          <p:cNvCxnSpPr>
            <a:cxnSpLocks/>
          </p:cNvCxnSpPr>
          <p:nvPr/>
        </p:nvCxnSpPr>
        <p:spPr>
          <a:xfrm flipV="1">
            <a:off x="8932835" y="3899974"/>
            <a:ext cx="0" cy="5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C44A33-355C-4276-A805-A5950AB75B5A}"/>
                  </a:ext>
                </a:extLst>
              </p:cNvPr>
              <p:cNvSpPr txBox="1"/>
              <p:nvPr/>
            </p:nvSpPr>
            <p:spPr>
              <a:xfrm>
                <a:off x="426507" y="2153852"/>
                <a:ext cx="6098344" cy="2356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i="0" u="none" strike="noStrike" baseline="0" dirty="0">
                    <a:latin typeface="Calibri" panose="020F0502020204030204" pitchFamily="34" charset="0"/>
                  </a:rPr>
                  <a:t>The probability that a randomly selected student studies music-</a:t>
                </a:r>
              </a:p>
              <a:p>
                <a:endParaRPr lang="en-IN" b="0" i="0" u="none" strike="noStrike" baseline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r>
                  <a:rPr lang="en-IN" sz="2400" dirty="0">
                    <a:latin typeface="Calibri" panose="020F0502020204030204" pitchFamily="34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           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C44A33-355C-4276-A805-A5950AB7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7" y="2153852"/>
                <a:ext cx="6098344" cy="2356030"/>
              </a:xfrm>
              <a:prstGeom prst="rect">
                <a:avLst/>
              </a:prstGeom>
              <a:blipFill>
                <a:blip r:embed="rId3"/>
                <a:stretch>
                  <a:fillRect l="-900" t="-1292" r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C5D436-CB03-4653-A754-DF659D686DDF}"/>
                  </a:ext>
                </a:extLst>
              </p:cNvPr>
              <p:cNvSpPr txBox="1"/>
              <p:nvPr/>
            </p:nvSpPr>
            <p:spPr>
              <a:xfrm>
                <a:off x="426507" y="4280696"/>
                <a:ext cx="6098344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1800" b="0" i="0" u="none" strike="noStrike" baseline="0" dirty="0">
                    <a:latin typeface="Calibri" panose="020F0502020204030204" pitchFamily="34" charset="0"/>
                  </a:rPr>
                  <a:t>The probability that a randomly selected student will study music given that he/she plays a sport is</a:t>
                </a:r>
              </a:p>
              <a:p>
                <a:endParaRPr lang="en-IN" sz="1800" b="0" i="0" u="none" strike="noStrike" baseline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dirty="0" smtClean="0">
                            <a:solidFill>
                              <a:sysClr val="windowText" lastClr="00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400" dirty="0" smtClean="0">
                            <a:solidFill>
                              <a:sysClr val="windowText" lastClr="0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 ∩ 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ysClr val="windowText" lastClr="000000"/>
                            </a:solidFill>
                          </a:rPr>
                          <m:t>) </m:t>
                        </m:r>
                      </m:num>
                      <m:den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r>
                  <a:rPr lang="en-IN" sz="2400" dirty="0">
                    <a:latin typeface="Calibri" panose="020F0502020204030204" pitchFamily="34" charset="0"/>
                  </a:rPr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           = </m:t>
                    </m:r>
                    <m:f>
                      <m:fPr>
                        <m:ctrlP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u="none" strike="noStrike" baseline="0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103</m:t>
                        </m:r>
                      </m:den>
                    </m:f>
                  </m:oMath>
                </a14:m>
                <a:r>
                  <a:rPr lang="en-IN" sz="2400" b="0" i="0" u="none" strike="noStrike" baseline="0" dirty="0">
                    <a:latin typeface="Calibri" panose="020F0502020204030204" pitchFamily="34" charset="0"/>
                  </a:rPr>
                  <a:t>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C5D436-CB03-4653-A754-DF659D68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7" y="4280696"/>
                <a:ext cx="6098344" cy="2770695"/>
              </a:xfrm>
              <a:prstGeom prst="rect">
                <a:avLst/>
              </a:prstGeom>
              <a:blipFill>
                <a:blip r:embed="rId4"/>
                <a:stretch>
                  <a:fillRect l="-900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D1429-09D7-467A-B202-E7346F266F7A}"/>
</file>

<file path=customXml/itemProps2.xml><?xml version="1.0" encoding="utf-8"?>
<ds:datastoreItem xmlns:ds="http://schemas.openxmlformats.org/officeDocument/2006/customXml" ds:itemID="{73CBFA17-5C90-4D81-A766-1EAB10198C23}"/>
</file>

<file path=customXml/itemProps3.xml><?xml version="1.0" encoding="utf-8"?>
<ds:datastoreItem xmlns:ds="http://schemas.openxmlformats.org/officeDocument/2006/customXml" ds:itemID="{ACEEC5B9-5492-413C-91F7-9D7BC4769D7F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1191</Words>
  <Application>Microsoft Office PowerPoint</Application>
  <PresentationFormat>Widescreen</PresentationFormat>
  <Paragraphs>159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Times New Roman</vt:lpstr>
      <vt:lpstr>AccentBoxVTI</vt:lpstr>
      <vt:lpstr>Equation</vt:lpstr>
      <vt:lpstr>COST</vt:lpstr>
      <vt:lpstr>Revision</vt:lpstr>
      <vt:lpstr>Conditional Probability</vt:lpstr>
      <vt:lpstr>Conditional Probability</vt:lpstr>
      <vt:lpstr>Question</vt:lpstr>
      <vt:lpstr>Solution:</vt:lpstr>
      <vt:lpstr>Question Nov 18 </vt:lpstr>
      <vt:lpstr>Cont..</vt:lpstr>
      <vt:lpstr>Cont.. </vt:lpstr>
      <vt:lpstr>Dependent Events</vt:lpstr>
      <vt:lpstr>Independent Events</vt:lpstr>
      <vt:lpstr>Dependant and Independent events</vt:lpstr>
      <vt:lpstr>Question April 18</vt:lpstr>
      <vt:lpstr>Cont..</vt:lpstr>
      <vt:lpstr>Cont..</vt:lpstr>
      <vt:lpstr>Question</vt:lpstr>
      <vt:lpstr>Solution</vt:lpstr>
      <vt:lpstr>Cont..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Maitreyi Joglekar</dc:creator>
  <cp:lastModifiedBy>Maitreyi Joglekar</cp:lastModifiedBy>
  <cp:revision>36</cp:revision>
  <dcterms:created xsi:type="dcterms:W3CDTF">2021-02-08T04:01:31Z</dcterms:created>
  <dcterms:modified xsi:type="dcterms:W3CDTF">2021-02-20T10:19:12Z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