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448" r:id="rId3"/>
    <p:sldId id="449" r:id="rId4"/>
    <p:sldId id="450" r:id="rId5"/>
    <p:sldId id="451" r:id="rId6"/>
    <p:sldId id="257" r:id="rId7"/>
    <p:sldId id="439" r:id="rId8"/>
    <p:sldId id="442" r:id="rId9"/>
    <p:sldId id="386" r:id="rId10"/>
    <p:sldId id="440" r:id="rId11"/>
    <p:sldId id="441" r:id="rId12"/>
    <p:sldId id="452" r:id="rId13"/>
    <p:sldId id="446" r:id="rId14"/>
    <p:sldId id="447" r:id="rId15"/>
    <p:sldId id="45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0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01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13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78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46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76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00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44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9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1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8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173E838-C984-4C98-ADF0-62F87E1E2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097" b="250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D1DEE-AB56-4EB5-B132-6B7957035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IN" dirty="0"/>
              <a:t>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3CACE-B34D-46D1-8B78-F789615CA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IN" dirty="0"/>
              <a:t>Probability and Random Variables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41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9172D-5737-407D-A62A-86739E08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Solution-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99B3-E19B-458F-8883-0E3F663B7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6502" y="1944039"/>
                <a:ext cx="10515600" cy="38597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 cap="none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 cap="non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nary>
                      <m:r>
                        <a:rPr lang="en-IN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i="1" cap="non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cap="non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0 + k + 2k + 2K + 3k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(7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cap="none" dirty="0">
                    <a:ea typeface="Cambria Math" panose="02040503050406030204" pitchFamily="18" charset="0"/>
                  </a:rPr>
                  <a:t>) = 1</a:t>
                </a:r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9k + 10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−1=0</m:t>
                      </m:r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−1=0</m:t>
                      </m:r>
                    </m:oMath>
                  </m:oMathPara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cap="non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(10</m:t>
                      </m:r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  <m:d>
                        <m:dPr>
                          <m:ctrlP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cap="non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10 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IN" cap="none" dirty="0">
                    <a:ea typeface="Cambria Math" panose="02040503050406030204" pitchFamily="18" charset="0"/>
                  </a:rPr>
                  <a:t> = -1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99B3-E19B-458F-8883-0E3F663B7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6502" y="1944039"/>
                <a:ext cx="10515600" cy="3859742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43B1D3-F3EC-477A-8225-08AE94A26BEC}"/>
                  </a:ext>
                </a:extLst>
              </p:cNvPr>
              <p:cNvSpPr/>
              <p:nvPr/>
            </p:nvSpPr>
            <p:spPr>
              <a:xfrm>
                <a:off x="5952597" y="5200577"/>
                <a:ext cx="5327206" cy="110494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/>
                  <a:t>Probability cannot be negative</a:t>
                </a:r>
              </a:p>
              <a:p>
                <a:pPr algn="ctr"/>
                <a:r>
                  <a:rPr lang="en-IN" sz="2400" dirty="0"/>
                  <a:t>Hence, k=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10 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= 0.1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43B1D3-F3EC-477A-8225-08AE94A26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597" y="5200577"/>
                <a:ext cx="5327206" cy="1104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2820C34-C62B-451D-8193-C2714CC67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163" y="368696"/>
            <a:ext cx="7316373" cy="12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172D-5737-407D-A62A-86739E08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Solution-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99B3-E19B-458F-8883-0E3F663B7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7431"/>
                <a:ext cx="10657784" cy="479861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6)</m:t>
                    </m:r>
                  </m:oMath>
                </a14:m>
                <a:r>
                  <a:rPr lang="en-IN" dirty="0"/>
                  <a:t> = P(0) + P(1) + P(2) + P(3) + P(4) + P(5)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	       = 0.81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≥6)</m:t>
                    </m:r>
                  </m:oMath>
                </a14:m>
                <a:r>
                  <a:rPr lang="en-IN" dirty="0"/>
                  <a:t> = P(6) + p(7)</a:t>
                </a:r>
              </a:p>
              <a:p>
                <a:pPr marL="0" indent="0">
                  <a:buNone/>
                </a:pPr>
                <a:r>
                  <a:rPr lang="en-IN" dirty="0"/>
                  <a:t>	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       = 0.19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&lt;5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		   = 8k </a:t>
                </a:r>
              </a:p>
              <a:p>
                <a:pPr marL="0" indent="0">
                  <a:buNone/>
                </a:pPr>
                <a:r>
                  <a:rPr lang="en-IN" dirty="0"/>
                  <a:t>		   =0.8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99B3-E19B-458F-8883-0E3F663B7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7431"/>
                <a:ext cx="10657784" cy="4798616"/>
              </a:xfrm>
              <a:blipFill>
                <a:blip r:embed="rId2"/>
                <a:stretch>
                  <a:fillRect l="-801" t="-2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2820C34-C62B-451D-8193-C2714CC67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63" y="368696"/>
            <a:ext cx="7316373" cy="12620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F13277-6DD2-40F0-A4BB-9A24323282E3}"/>
              </a:ext>
            </a:extLst>
          </p:cNvPr>
          <p:cNvSpPr/>
          <p:nvPr/>
        </p:nvSpPr>
        <p:spPr>
          <a:xfrm>
            <a:off x="2423886" y="1937431"/>
            <a:ext cx="5762171" cy="384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A1DE1-3D39-400F-BAE6-C89EE9B6B611}"/>
              </a:ext>
            </a:extLst>
          </p:cNvPr>
          <p:cNvSpPr/>
          <p:nvPr/>
        </p:nvSpPr>
        <p:spPr>
          <a:xfrm>
            <a:off x="2423886" y="3628941"/>
            <a:ext cx="2409371" cy="384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40B91-F2BA-42EF-BC08-C95912DF815B}"/>
              </a:ext>
            </a:extLst>
          </p:cNvPr>
          <p:cNvSpPr/>
          <p:nvPr/>
        </p:nvSpPr>
        <p:spPr>
          <a:xfrm>
            <a:off x="2969734" y="5339076"/>
            <a:ext cx="4185809" cy="384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0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ACA2-D06D-4856-8410-3F2CB411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4FAC4-9371-4E13-8425-85F40A7FB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Find P(8&lt;X&lt;20), P(X &gt;=20) , E(X),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𝐸</m:t>
                    </m:r>
                    <m:r>
                      <a:rPr lang="en-IN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, V(X) and std. deviation for the probability distribution given below. </a:t>
                </a:r>
                <a:endParaRPr lang="en-IN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4FAC4-9371-4E13-8425-85F40A7FB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05D6A6-E96A-494A-8AD2-5173FC25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27345"/>
              </p:ext>
            </p:extLst>
          </p:nvPr>
        </p:nvGraphicFramePr>
        <p:xfrm>
          <a:off x="1916224" y="2950353"/>
          <a:ext cx="6946422" cy="149503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7223">
                  <a:extLst>
                    <a:ext uri="{9D8B030D-6E8A-4147-A177-3AD203B41FA5}">
                      <a16:colId xmlns:a16="http://schemas.microsoft.com/office/drawing/2014/main" val="1364949079"/>
                    </a:ext>
                  </a:extLst>
                </a:gridCol>
                <a:gridCol w="1157223">
                  <a:extLst>
                    <a:ext uri="{9D8B030D-6E8A-4147-A177-3AD203B41FA5}">
                      <a16:colId xmlns:a16="http://schemas.microsoft.com/office/drawing/2014/main" val="2253111760"/>
                    </a:ext>
                  </a:extLst>
                </a:gridCol>
                <a:gridCol w="1157994">
                  <a:extLst>
                    <a:ext uri="{9D8B030D-6E8A-4147-A177-3AD203B41FA5}">
                      <a16:colId xmlns:a16="http://schemas.microsoft.com/office/drawing/2014/main" val="1154720245"/>
                    </a:ext>
                  </a:extLst>
                </a:gridCol>
                <a:gridCol w="1157994">
                  <a:extLst>
                    <a:ext uri="{9D8B030D-6E8A-4147-A177-3AD203B41FA5}">
                      <a16:colId xmlns:a16="http://schemas.microsoft.com/office/drawing/2014/main" val="19503852"/>
                    </a:ext>
                  </a:extLst>
                </a:gridCol>
                <a:gridCol w="1157994">
                  <a:extLst>
                    <a:ext uri="{9D8B030D-6E8A-4147-A177-3AD203B41FA5}">
                      <a16:colId xmlns:a16="http://schemas.microsoft.com/office/drawing/2014/main" val="1334183235"/>
                    </a:ext>
                  </a:extLst>
                </a:gridCol>
                <a:gridCol w="1157994">
                  <a:extLst>
                    <a:ext uri="{9D8B030D-6E8A-4147-A177-3AD203B41FA5}">
                      <a16:colId xmlns:a16="http://schemas.microsoft.com/office/drawing/2014/main" val="2079794408"/>
                    </a:ext>
                  </a:extLst>
                </a:gridCol>
              </a:tblGrid>
              <a:tr h="7472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X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20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24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1104466"/>
                  </a:ext>
                </a:extLst>
              </a:tr>
              <a:tr h="747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P(X)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1/8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1/6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3/8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1/4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1/12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72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5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120F-6170-4406-ACF9-562A77EF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April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307A-9916-438F-B9AF-0310FDE2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cap="none" dirty="0"/>
              <a:t>A pair of fair dice is tossed and let X denote the sum of the points obtained. Find probability Distribution of X. Also find Expectation of X. 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cap="none" dirty="0"/>
              <a:t>S = </a:t>
            </a:r>
          </a:p>
        </p:txBody>
      </p:sp>
      <p:pic>
        <p:nvPicPr>
          <p:cNvPr id="1026" name="Picture 2" descr="Image result for sample space when 2 dice are thrown">
            <a:extLst>
              <a:ext uri="{FF2B5EF4-FFF2-40B4-BE49-F238E27FC236}">
                <a16:creationId xmlns:a16="http://schemas.microsoft.com/office/drawing/2014/main" id="{312B4EBF-EC9A-4E4E-85EA-4C0E274D6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2" t="13726"/>
          <a:stretch/>
        </p:blipFill>
        <p:spPr bwMode="auto">
          <a:xfrm>
            <a:off x="2687071" y="3116339"/>
            <a:ext cx="5162408" cy="256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4D0367-8590-4DEC-A54F-4EE780B267B6}"/>
              </a:ext>
            </a:extLst>
          </p:cNvPr>
          <p:cNvSpPr txBox="1"/>
          <p:nvPr/>
        </p:nvSpPr>
        <p:spPr>
          <a:xfrm>
            <a:off x="1030514" y="6031210"/>
            <a:ext cx="60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X = {2, 3, 4, 5, 6, 7, 8, 9, 10, 11, 12}</a:t>
            </a:r>
          </a:p>
        </p:txBody>
      </p:sp>
    </p:spTree>
    <p:extLst>
      <p:ext uri="{BB962C8B-B14F-4D97-AF65-F5344CB8AC3E}">
        <p14:creationId xmlns:p14="http://schemas.microsoft.com/office/powerpoint/2010/main" val="6963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5D94-07C2-48E0-8735-14AF8174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FAA5B-937D-4F9A-83E6-22CBD2090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3972"/>
                <a:ext cx="10515600" cy="4090698"/>
              </a:xfrm>
            </p:spPr>
            <p:txBody>
              <a:bodyPr/>
              <a:lstStyle/>
              <a:p>
                <a:r>
                  <a:rPr lang="en-IN" dirty="0"/>
                  <a:t>PDF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E(X)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/>
                  <a:t> = 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FAA5B-937D-4F9A-83E6-22CBD2090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3972"/>
                <a:ext cx="10515600" cy="4090698"/>
              </a:xfrm>
              <a:blipFill>
                <a:blip r:embed="rId2"/>
                <a:stretch>
                  <a:fillRect l="-812" t="-2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0208A9C-BB2D-48C3-8CD3-83103D0CAB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066355"/>
                  </p:ext>
                </p:extLst>
              </p:nvPr>
            </p:nvGraphicFramePr>
            <p:xfrm>
              <a:off x="997856" y="3507933"/>
              <a:ext cx="9583056" cy="178026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98588">
                      <a:extLst>
                        <a:ext uri="{9D8B030D-6E8A-4147-A177-3AD203B41FA5}">
                          <a16:colId xmlns:a16="http://schemas.microsoft.com/office/drawing/2014/main" val="127909014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73481446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305733371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67516632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441622196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1161122090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953443085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826360329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4205419507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4052343195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1885257084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008858882"/>
                        </a:ext>
                      </a:extLst>
                    </a:gridCol>
                  </a:tblGrid>
                  <a:tr h="88200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220560"/>
                      </a:ext>
                    </a:extLst>
                  </a:tr>
                  <a:tr h="89825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6775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0208A9C-BB2D-48C3-8CD3-83103D0CAB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066355"/>
                  </p:ext>
                </p:extLst>
              </p:nvPr>
            </p:nvGraphicFramePr>
            <p:xfrm>
              <a:off x="997856" y="3507933"/>
              <a:ext cx="9583056" cy="178026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98588">
                      <a:extLst>
                        <a:ext uri="{9D8B030D-6E8A-4147-A177-3AD203B41FA5}">
                          <a16:colId xmlns:a16="http://schemas.microsoft.com/office/drawing/2014/main" val="127909014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73481446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305733371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67516632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441622196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1161122090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953443085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826360329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4205419507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4052343195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1885257084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008858882"/>
                        </a:ext>
                      </a:extLst>
                    </a:gridCol>
                  </a:tblGrid>
                  <a:tr h="88200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220560"/>
                      </a:ext>
                    </a:extLst>
                  </a:tr>
                  <a:tr h="89825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63" t="-98649" r="-100229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63" t="-98649" r="-90229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763" t="-98649" r="-80229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63" t="-98649" r="-70229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6970" t="-98649" r="-59697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527" t="-98649" r="-50152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527" t="-98649" r="-40152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1527" t="-98649" r="-30152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1527" t="-98649" r="-20152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27" t="-98649" r="-10152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1527" t="-98649" r="-1527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6775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90A2A6A-B46E-4E63-804C-EDE2DFB826CC}"/>
              </a:ext>
            </a:extLst>
          </p:cNvPr>
          <p:cNvSpPr/>
          <p:nvPr/>
        </p:nvSpPr>
        <p:spPr>
          <a:xfrm>
            <a:off x="1973943" y="3715665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E7EE7-723F-4FFF-854C-441797D6E4BC}"/>
              </a:ext>
            </a:extLst>
          </p:cNvPr>
          <p:cNvSpPr/>
          <p:nvPr/>
        </p:nvSpPr>
        <p:spPr>
          <a:xfrm>
            <a:off x="2839357" y="3621322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7878B-9C87-458B-B007-6A6E912B7493}"/>
              </a:ext>
            </a:extLst>
          </p:cNvPr>
          <p:cNvSpPr/>
          <p:nvPr/>
        </p:nvSpPr>
        <p:spPr>
          <a:xfrm>
            <a:off x="3610428" y="3715665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4B6B8-4BAA-4084-A7AD-2CF8F4A7C8B1}"/>
              </a:ext>
            </a:extLst>
          </p:cNvPr>
          <p:cNvSpPr/>
          <p:nvPr/>
        </p:nvSpPr>
        <p:spPr>
          <a:xfrm>
            <a:off x="4294415" y="3715665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B4D27-8017-43C3-B055-374B87CF66D0}"/>
              </a:ext>
            </a:extLst>
          </p:cNvPr>
          <p:cNvSpPr/>
          <p:nvPr/>
        </p:nvSpPr>
        <p:spPr>
          <a:xfrm>
            <a:off x="5117191" y="3715665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ECB5C-F11E-428B-8618-922022F13166}"/>
              </a:ext>
            </a:extLst>
          </p:cNvPr>
          <p:cNvSpPr/>
          <p:nvPr/>
        </p:nvSpPr>
        <p:spPr>
          <a:xfrm>
            <a:off x="5939967" y="3771226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77BF35-F09F-4D97-AB16-FD0B02C62034}"/>
              </a:ext>
            </a:extLst>
          </p:cNvPr>
          <p:cNvSpPr/>
          <p:nvPr/>
        </p:nvSpPr>
        <p:spPr>
          <a:xfrm>
            <a:off x="6623954" y="3771226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D6A2D-B912-4077-8739-FFA605B535A1}"/>
              </a:ext>
            </a:extLst>
          </p:cNvPr>
          <p:cNvSpPr/>
          <p:nvPr/>
        </p:nvSpPr>
        <p:spPr>
          <a:xfrm>
            <a:off x="7450362" y="3715665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4657BD-D849-4760-A613-E1A0A04F968F}"/>
              </a:ext>
            </a:extLst>
          </p:cNvPr>
          <p:cNvSpPr/>
          <p:nvPr/>
        </p:nvSpPr>
        <p:spPr>
          <a:xfrm>
            <a:off x="8362947" y="3771226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3A7F4-6E24-4C51-91CF-7E0FB9147B1F}"/>
              </a:ext>
            </a:extLst>
          </p:cNvPr>
          <p:cNvSpPr/>
          <p:nvPr/>
        </p:nvSpPr>
        <p:spPr>
          <a:xfrm>
            <a:off x="9189355" y="3621322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D91443-3C06-4BA2-AE67-04D5EED2A2FE}"/>
              </a:ext>
            </a:extLst>
          </p:cNvPr>
          <p:cNvSpPr/>
          <p:nvPr/>
        </p:nvSpPr>
        <p:spPr>
          <a:xfrm>
            <a:off x="9905991" y="3715665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A3F5A7-9D50-41AC-977C-FD0CA12FB50C}"/>
              </a:ext>
            </a:extLst>
          </p:cNvPr>
          <p:cNvSpPr/>
          <p:nvPr/>
        </p:nvSpPr>
        <p:spPr>
          <a:xfrm>
            <a:off x="1970315" y="4501931"/>
            <a:ext cx="478971" cy="687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C4A958-F2BE-497D-87BC-FF799F802E2F}"/>
              </a:ext>
            </a:extLst>
          </p:cNvPr>
          <p:cNvSpPr/>
          <p:nvPr/>
        </p:nvSpPr>
        <p:spPr>
          <a:xfrm>
            <a:off x="2839356" y="4601494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4BBEC9-0148-497E-A685-909E7BB1DD6C}"/>
              </a:ext>
            </a:extLst>
          </p:cNvPr>
          <p:cNvSpPr/>
          <p:nvPr/>
        </p:nvSpPr>
        <p:spPr>
          <a:xfrm>
            <a:off x="3610427" y="4601494"/>
            <a:ext cx="478971" cy="53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787CD-207E-48B6-9ECC-5B072F2E30AE}"/>
              </a:ext>
            </a:extLst>
          </p:cNvPr>
          <p:cNvSpPr/>
          <p:nvPr/>
        </p:nvSpPr>
        <p:spPr>
          <a:xfrm>
            <a:off x="4294415" y="4601494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32DA40-8D23-4107-98A8-8F92FE8D1657}"/>
              </a:ext>
            </a:extLst>
          </p:cNvPr>
          <p:cNvSpPr/>
          <p:nvPr/>
        </p:nvSpPr>
        <p:spPr>
          <a:xfrm>
            <a:off x="5216071" y="4601494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FD1882-6841-497A-B547-BAA064BEC198}"/>
              </a:ext>
            </a:extLst>
          </p:cNvPr>
          <p:cNvSpPr/>
          <p:nvPr/>
        </p:nvSpPr>
        <p:spPr>
          <a:xfrm>
            <a:off x="6017989" y="4601494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6F414-1097-4F55-837A-B10C6F150759}"/>
              </a:ext>
            </a:extLst>
          </p:cNvPr>
          <p:cNvSpPr/>
          <p:nvPr/>
        </p:nvSpPr>
        <p:spPr>
          <a:xfrm>
            <a:off x="6669312" y="4567620"/>
            <a:ext cx="478971" cy="621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ED50A5-BF35-4228-AF4D-F3A3FD595036}"/>
              </a:ext>
            </a:extLst>
          </p:cNvPr>
          <p:cNvSpPr/>
          <p:nvPr/>
        </p:nvSpPr>
        <p:spPr>
          <a:xfrm>
            <a:off x="7616368" y="4567619"/>
            <a:ext cx="478971" cy="687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164AE-9A78-4B3C-82E9-0F663F77ACEA}"/>
              </a:ext>
            </a:extLst>
          </p:cNvPr>
          <p:cNvSpPr/>
          <p:nvPr/>
        </p:nvSpPr>
        <p:spPr>
          <a:xfrm>
            <a:off x="8309424" y="4501931"/>
            <a:ext cx="478971" cy="687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D75D6B-9233-43B0-9162-D93D9DC6C754}"/>
              </a:ext>
            </a:extLst>
          </p:cNvPr>
          <p:cNvSpPr/>
          <p:nvPr/>
        </p:nvSpPr>
        <p:spPr>
          <a:xfrm>
            <a:off x="9113158" y="4501930"/>
            <a:ext cx="478971" cy="75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1F698C-2137-4FDE-AA51-8A10B5C8D4C4}"/>
              </a:ext>
            </a:extLst>
          </p:cNvPr>
          <p:cNvSpPr/>
          <p:nvPr/>
        </p:nvSpPr>
        <p:spPr>
          <a:xfrm>
            <a:off x="9936839" y="4601494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7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0F95-1E81-42B9-9F2B-E124F2E6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4FCF-DF51-4886-A1A0-29E50F87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Three marbles are drawn without replacement from an urn containing 4 red and 6 white marbles. If X is a random variable that denotes the total number of red marbles drawn, (a) construct a table showing the probability distribution of X (b) Also find expected value of X.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8167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62E8-D118-443A-942C-E2CAFB5B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C305A-C646-4263-9B55-FD9190EE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8566"/>
          </a:xfrm>
        </p:spPr>
        <p:txBody>
          <a:bodyPr/>
          <a:lstStyle/>
          <a:p>
            <a:r>
              <a:rPr lang="en-IN" dirty="0"/>
              <a:t>A box contains 6 white and 4 black balls. 2 balls are selected at random from the box one after another. Find the probability that both balls are white if the balls are selected</a:t>
            </a:r>
          </a:p>
          <a:p>
            <a:pPr lvl="1"/>
            <a:r>
              <a:rPr lang="en-IN" dirty="0"/>
              <a:t>Without replacement</a:t>
            </a:r>
          </a:p>
          <a:p>
            <a:pPr lvl="1"/>
            <a:r>
              <a:rPr lang="en-IN" dirty="0"/>
              <a:t>With replacement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43BD78-B586-4539-9838-1C719876FD13}"/>
              </a:ext>
            </a:extLst>
          </p:cNvPr>
          <p:cNvSpPr/>
          <p:nvPr/>
        </p:nvSpPr>
        <p:spPr>
          <a:xfrm>
            <a:off x="3024556" y="4049908"/>
            <a:ext cx="2180492" cy="1505243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 - 6</a:t>
            </a:r>
          </a:p>
          <a:p>
            <a:pPr algn="ctr"/>
            <a:r>
              <a:rPr lang="en-IN" sz="2400" dirty="0"/>
              <a:t>B - 4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65DB7-5009-4F69-BD5A-3D8A98B08520}"/>
              </a:ext>
            </a:extLst>
          </p:cNvPr>
          <p:cNvSpPr txBox="1"/>
          <p:nvPr/>
        </p:nvSpPr>
        <p:spPr>
          <a:xfrm>
            <a:off x="6064932" y="4148382"/>
            <a:ext cx="5575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W1 = event of drawing 1</a:t>
            </a:r>
            <a:r>
              <a:rPr lang="en-IN" sz="2400" baseline="30000" dirty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white ball</a:t>
            </a: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W2 = event of drawing 2</a:t>
            </a:r>
            <a:r>
              <a:rPr lang="en-IN" sz="2400" baseline="30000" dirty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white ball</a:t>
            </a: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7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5CBF-8530-41C4-A94F-DDEC33ED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DBCDD-4143-4540-85B1-553C7625F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9129"/>
                <a:ext cx="10515600" cy="3859742"/>
              </a:xfrm>
            </p:spPr>
            <p:txBody>
              <a:bodyPr/>
              <a:lstStyle/>
              <a:p>
                <a:r>
                  <a:rPr lang="en-IN" dirty="0"/>
                  <a:t>Without Replacement-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𝐷𝑒𝑝𝑒𝑛𝑑𝑒𝑛𝑡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𝑒𝑣𝑒𝑛𝑡𝑠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DBCDD-4143-4540-85B1-553C7625F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9129"/>
                <a:ext cx="10515600" cy="3859742"/>
              </a:xfrm>
              <a:blipFill>
                <a:blip r:embed="rId2"/>
                <a:stretch>
                  <a:fillRect l="-812" t="-2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9F33A8-E43C-4EC0-A6AA-D1E9294EC23E}"/>
              </a:ext>
            </a:extLst>
          </p:cNvPr>
          <p:cNvSpPr/>
          <p:nvPr/>
        </p:nvSpPr>
        <p:spPr>
          <a:xfrm>
            <a:off x="1603720" y="2403556"/>
            <a:ext cx="2082015" cy="183081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 - 6</a:t>
            </a:r>
          </a:p>
          <a:p>
            <a:pPr algn="ctr"/>
            <a:r>
              <a:rPr lang="en-IN" sz="2400" dirty="0"/>
              <a:t>B – 4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Total =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886199-3963-4E89-BE31-6E45A1852E0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85735" y="3318966"/>
            <a:ext cx="3123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072F95-5AF3-4AA9-BAFD-A8909B45AC8B}"/>
              </a:ext>
            </a:extLst>
          </p:cNvPr>
          <p:cNvSpPr txBox="1"/>
          <p:nvPr/>
        </p:nvSpPr>
        <p:spPr>
          <a:xfrm>
            <a:off x="3882683" y="2509094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ball drawn is white</a:t>
            </a:r>
          </a:p>
          <a:p>
            <a:pPr algn="ctr"/>
            <a:r>
              <a:rPr lang="en-IN" b="1" dirty="0"/>
              <a:t>W1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57CE6C-8FEA-4F2B-85DB-B4702E2D9FC0}"/>
              </a:ext>
            </a:extLst>
          </p:cNvPr>
          <p:cNvSpPr/>
          <p:nvPr/>
        </p:nvSpPr>
        <p:spPr>
          <a:xfrm>
            <a:off x="6808763" y="2403556"/>
            <a:ext cx="2082015" cy="183081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 - 5</a:t>
            </a:r>
          </a:p>
          <a:p>
            <a:pPr algn="ctr"/>
            <a:r>
              <a:rPr lang="en-IN" sz="2400" dirty="0"/>
              <a:t>B – 4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Total =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AE18F2-CFEF-4593-97E9-008192F14931}"/>
              </a:ext>
            </a:extLst>
          </p:cNvPr>
          <p:cNvSpPr txBox="1"/>
          <p:nvPr/>
        </p:nvSpPr>
        <p:spPr>
          <a:xfrm>
            <a:off x="9036539" y="2658711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ball drawn is white</a:t>
            </a:r>
          </a:p>
          <a:p>
            <a:pPr algn="ctr"/>
            <a:r>
              <a:rPr lang="en-IN" b="1" dirty="0"/>
              <a:t>W2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1EE95D-4036-4F23-BA4C-40B22AD563F8}"/>
                  </a:ext>
                </a:extLst>
              </p:cNvPr>
              <p:cNvSpPr txBox="1"/>
              <p:nvPr/>
            </p:nvSpPr>
            <p:spPr>
              <a:xfrm>
                <a:off x="4065341" y="3631438"/>
                <a:ext cx="2926080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rgbClr val="FF0000"/>
                    </a:solidFill>
                  </a:rPr>
                  <a:t>P(W1)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IN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1EE95D-4036-4F23-BA4C-40B22AD56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341" y="3631438"/>
                <a:ext cx="2926080" cy="704295"/>
              </a:xfrm>
              <a:prstGeom prst="rect">
                <a:avLst/>
              </a:prstGeom>
              <a:blipFill>
                <a:blip r:embed="rId3"/>
                <a:stretch>
                  <a:fillRect l="-4375" b="-9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AF384B9-2E50-4E79-BD3D-6B0BB4FC6B77}"/>
              </a:ext>
            </a:extLst>
          </p:cNvPr>
          <p:cNvSpPr/>
          <p:nvPr/>
        </p:nvSpPr>
        <p:spPr>
          <a:xfrm>
            <a:off x="8026400" y="2535856"/>
            <a:ext cx="401320" cy="454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AB5C0-7955-4C0A-A8A9-AE116924EAF8}"/>
              </a:ext>
            </a:extLst>
          </p:cNvPr>
          <p:cNvSpPr/>
          <p:nvPr/>
        </p:nvSpPr>
        <p:spPr>
          <a:xfrm>
            <a:off x="8026400" y="2981877"/>
            <a:ext cx="401320" cy="454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E826E8-8C68-49BC-9793-6B5846D67B97}"/>
              </a:ext>
            </a:extLst>
          </p:cNvPr>
          <p:cNvSpPr/>
          <p:nvPr/>
        </p:nvSpPr>
        <p:spPr>
          <a:xfrm>
            <a:off x="8264937" y="3702811"/>
            <a:ext cx="401320" cy="454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50369-D559-4201-9D00-5020F6C78FCF}"/>
                  </a:ext>
                </a:extLst>
              </p:cNvPr>
              <p:cNvSpPr txBox="1"/>
              <p:nvPr/>
            </p:nvSpPr>
            <p:spPr>
              <a:xfrm>
                <a:off x="9125240" y="3435964"/>
                <a:ext cx="2926080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rgbClr val="FF0000"/>
                    </a:solidFill>
                  </a:rPr>
                  <a:t>P(W2|W1)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IN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50369-D559-4201-9D00-5020F6C78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240" y="3435964"/>
                <a:ext cx="2926080" cy="704295"/>
              </a:xfrm>
              <a:prstGeom prst="rect">
                <a:avLst/>
              </a:prstGeom>
              <a:blipFill>
                <a:blip r:embed="rId4"/>
                <a:stretch>
                  <a:fillRect l="-4375" b="-104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54C5E71-44CE-4577-B95C-75C76F9F1B9D}"/>
              </a:ext>
            </a:extLst>
          </p:cNvPr>
          <p:cNvSpPr/>
          <p:nvPr/>
        </p:nvSpPr>
        <p:spPr>
          <a:xfrm>
            <a:off x="11117944" y="3435964"/>
            <a:ext cx="698914" cy="649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1F3534-8F73-4720-A102-B53F65FC6933}"/>
              </a:ext>
            </a:extLst>
          </p:cNvPr>
          <p:cNvSpPr/>
          <p:nvPr/>
        </p:nvSpPr>
        <p:spPr>
          <a:xfrm>
            <a:off x="5247249" y="3658804"/>
            <a:ext cx="698914" cy="704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FAE4EB-3025-4E89-A471-3EE13F53F1D1}"/>
                  </a:ext>
                </a:extLst>
              </p:cNvPr>
              <p:cNvSpPr txBox="1"/>
              <p:nvPr/>
            </p:nvSpPr>
            <p:spPr>
              <a:xfrm>
                <a:off x="3031586" y="4546846"/>
                <a:ext cx="7695027" cy="228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b="1" dirty="0">
                    <a:solidFill>
                      <a:srgbClr val="7030A0"/>
                    </a:solidFill>
                  </a:rPr>
                  <a:t>P (W1</a:t>
                </a:r>
                <a:r>
                  <a:rPr lang="pt-BR" sz="2800" b="1" dirty="0">
                    <a:solidFill>
                      <a:srgbClr val="7030A0"/>
                    </a:solidFill>
                  </a:rPr>
                  <a:t> ∩</a:t>
                </a:r>
                <a:r>
                  <a:rPr lang="en-IN" sz="2800" b="1" dirty="0">
                    <a:solidFill>
                      <a:srgbClr val="7030A0"/>
                    </a:solidFill>
                  </a:rPr>
                  <a:t> W2) = P(W1) * P(W2|W1)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800" dirty="0"/>
                  <a:t>	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IN" sz="2800" dirty="0"/>
              </a:p>
              <a:p>
                <a:pPr>
                  <a:lnSpc>
                    <a:spcPct val="150000"/>
                  </a:lnSpc>
                </a:pPr>
                <a:r>
                  <a:rPr lang="en-IN" sz="2800" dirty="0"/>
                  <a:t>		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FAE4EB-3025-4E89-A471-3EE13F53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586" y="4546846"/>
                <a:ext cx="7695027" cy="2289345"/>
              </a:xfrm>
              <a:prstGeom prst="rect">
                <a:avLst/>
              </a:prstGeom>
              <a:blipFill>
                <a:blip r:embed="rId5"/>
                <a:stretch>
                  <a:fillRect l="-1584" t="-2933" b="-2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9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0" grpId="0"/>
      <p:bldP spid="12" grpId="0"/>
      <p:bldP spid="13" grpId="0" animBg="1"/>
      <p:bldP spid="14" grpId="0" animBg="1"/>
      <p:bldP spid="15" grpId="0" animBg="1"/>
      <p:bldP spid="16" grpId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67B1-E990-47E7-AB21-4813FB22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957F-989D-400B-9C5D-30C06B57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replacement- </a:t>
            </a:r>
            <a:r>
              <a:rPr lang="en-IN" i="1" dirty="0">
                <a:solidFill>
                  <a:srgbClr val="FF0000"/>
                </a:solidFill>
              </a:rPr>
              <a:t>Independent Events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5FD69A-B070-429C-882C-E7021C8CD3DB}"/>
              </a:ext>
            </a:extLst>
          </p:cNvPr>
          <p:cNvSpPr/>
          <p:nvPr/>
        </p:nvSpPr>
        <p:spPr>
          <a:xfrm>
            <a:off x="1674058" y="2513590"/>
            <a:ext cx="2082015" cy="183081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 - 6</a:t>
            </a:r>
          </a:p>
          <a:p>
            <a:pPr algn="ctr"/>
            <a:r>
              <a:rPr lang="en-IN" sz="2400" dirty="0"/>
              <a:t>B – 4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Total =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8463A-5400-43C7-9B4A-5089F4127DD2}"/>
              </a:ext>
            </a:extLst>
          </p:cNvPr>
          <p:cNvSpPr txBox="1"/>
          <p:nvPr/>
        </p:nvSpPr>
        <p:spPr>
          <a:xfrm>
            <a:off x="3882683" y="2509094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ball drawn is white</a:t>
            </a:r>
          </a:p>
          <a:p>
            <a:pPr algn="ctr"/>
            <a:r>
              <a:rPr lang="en-IN" b="1" dirty="0"/>
              <a:t>W1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C5328-9CED-40AF-8158-07F8918C684D}"/>
                  </a:ext>
                </a:extLst>
              </p:cNvPr>
              <p:cNvSpPr txBox="1"/>
              <p:nvPr/>
            </p:nvSpPr>
            <p:spPr>
              <a:xfrm>
                <a:off x="4065341" y="3631438"/>
                <a:ext cx="2926080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rgbClr val="FF0000"/>
                    </a:solidFill>
                  </a:rPr>
                  <a:t>P(W1)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IN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C5328-9CED-40AF-8158-07F8918C6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341" y="3631438"/>
                <a:ext cx="2926080" cy="704295"/>
              </a:xfrm>
              <a:prstGeom prst="rect">
                <a:avLst/>
              </a:prstGeom>
              <a:blipFill>
                <a:blip r:embed="rId2"/>
                <a:stretch>
                  <a:fillRect l="-4375" b="-9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D3277C-3BB5-472B-8C42-FE5CEACFE405}"/>
              </a:ext>
            </a:extLst>
          </p:cNvPr>
          <p:cNvCxnSpPr>
            <a:cxnSpLocks/>
          </p:cNvCxnSpPr>
          <p:nvPr/>
        </p:nvCxnSpPr>
        <p:spPr>
          <a:xfrm>
            <a:off x="3685735" y="3318966"/>
            <a:ext cx="3123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FAD30A-D5C4-4B4E-A30D-2FCBC76A2AA1}"/>
              </a:ext>
            </a:extLst>
          </p:cNvPr>
          <p:cNvSpPr/>
          <p:nvPr/>
        </p:nvSpPr>
        <p:spPr>
          <a:xfrm>
            <a:off x="6808763" y="2403556"/>
            <a:ext cx="2082015" cy="183081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 - 6</a:t>
            </a:r>
          </a:p>
          <a:p>
            <a:pPr algn="ctr"/>
            <a:r>
              <a:rPr lang="en-IN" sz="2400" dirty="0"/>
              <a:t>B – 4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Total =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A4653-42FC-4511-97F9-06F6513393F1}"/>
              </a:ext>
            </a:extLst>
          </p:cNvPr>
          <p:cNvSpPr txBox="1"/>
          <p:nvPr/>
        </p:nvSpPr>
        <p:spPr>
          <a:xfrm>
            <a:off x="9000977" y="2591154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ball drawn is white</a:t>
            </a:r>
          </a:p>
          <a:p>
            <a:pPr algn="ctr"/>
            <a:r>
              <a:rPr lang="en-IN" b="1" dirty="0"/>
              <a:t>W2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5081F-AD62-4DDE-985F-609B02C81EB0}"/>
                  </a:ext>
                </a:extLst>
              </p:cNvPr>
              <p:cNvSpPr txBox="1"/>
              <p:nvPr/>
            </p:nvSpPr>
            <p:spPr>
              <a:xfrm>
                <a:off x="9145869" y="3631437"/>
                <a:ext cx="2926080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rgbClr val="FF0000"/>
                    </a:solidFill>
                  </a:rPr>
                  <a:t>P(W2)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IN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5081F-AD62-4DDE-985F-609B02C81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869" y="3631437"/>
                <a:ext cx="2926080" cy="704295"/>
              </a:xfrm>
              <a:prstGeom prst="rect">
                <a:avLst/>
              </a:prstGeom>
              <a:blipFill>
                <a:blip r:embed="rId3"/>
                <a:stretch>
                  <a:fillRect l="-4167" b="-9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EFCD9B-84AF-4291-BEC5-D064188F34BA}"/>
                  </a:ext>
                </a:extLst>
              </p:cNvPr>
              <p:cNvSpPr txBox="1"/>
              <p:nvPr/>
            </p:nvSpPr>
            <p:spPr>
              <a:xfrm>
                <a:off x="3081524" y="4591374"/>
                <a:ext cx="6098344" cy="2289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P (W1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 ∩</a:t>
                </a:r>
                <a:r>
                  <a:rPr kumimoji="0" lang="en-I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 W2) = P(W1) * P(W2)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	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num>
                      <m:den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</m:t>
                        </m:r>
                      </m:den>
                    </m:f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∗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num>
                      <m:den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</m:t>
                        </m:r>
                      </m:den>
                    </m:f>
                  </m:oMath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		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9</m:t>
                        </m:r>
                      </m:num>
                      <m:den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25</m:t>
                        </m:r>
                      </m:den>
                    </m:f>
                  </m:oMath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EFCD9B-84AF-4291-BEC5-D064188F3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524" y="4591374"/>
                <a:ext cx="6098344" cy="2289345"/>
              </a:xfrm>
              <a:prstGeom prst="rect">
                <a:avLst/>
              </a:prstGeom>
              <a:blipFill>
                <a:blip r:embed="rId4"/>
                <a:stretch>
                  <a:fillRect l="-1998" t="-2660" b="-15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98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B32D-77D9-4F95-AD64-CE40489C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8379-0380-4F6A-BCA0-FCD58C7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 box contains 9 tickets numbered from 1 to 9 inclusive. If 3 tickets are drawn from the box one at a time, find the probability that they are alternately either-</a:t>
            </a:r>
          </a:p>
          <a:p>
            <a:pPr marL="0" indent="0"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(1) odd, even, odd </a:t>
            </a:r>
          </a:p>
          <a:p>
            <a:pPr marL="0" indent="0"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(2) even, odd, even.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7247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8B64-7D1D-444A-B0F5-7B633838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E04C8-4101-44EE-97AC-18AE0D70B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600" cap="none" dirty="0"/>
                  <a:t>Let X be a discrete random variable of finite sample space 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600" b="0" i="0" cap="none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sz="2600" b="0" i="0" cap="none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IN" sz="2600" cap="non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600" i="0" cap="none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sz="2600" b="0" i="0" cap="none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600" i="0" cap="none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2600" cap="none" dirty="0"/>
                  <a:t>, ……..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600" i="0" cap="none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600" b="0" i="0" cap="none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 sz="2600" i="0" cap="none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2600" cap="none" dirty="0"/>
                  <a:t>be the values of random variable X with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600" b="0" i="0" cap="none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IN" sz="2600" i="0" cap="none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IN" sz="2600" cap="non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600" b="0" i="0" cap="none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IN" sz="2600" i="0" cap="none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sz="2600" cap="none" dirty="0"/>
                  <a:t>, ……..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600" b="0" i="0" cap="none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600" i="0" cap="none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 sz="2600" i="0" cap="none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2600" cap="none" dirty="0"/>
                  <a:t> then the function P(X= x) or P(X) is called probability distribution(PDF) or probability mass function (PMF) if-  </a:t>
                </a:r>
              </a:p>
              <a:p>
                <a:pPr marL="0" indent="0">
                  <a:buNone/>
                </a:pPr>
                <a:endParaRPr lang="en-IN" sz="3200" cap="none" dirty="0"/>
              </a:p>
              <a:p>
                <a:pPr lvl="1"/>
                <a14:m>
                  <m:oMath xmlns:m="http://schemas.openxmlformats.org/officeDocument/2006/math">
                    <m:r>
                      <a:rPr lang="en-IN" sz="2800" b="0" i="1" cap="none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IN" sz="28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8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8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IN" sz="2800" b="0" cap="none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sz="2800" b="0" cap="none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800" i="1" cap="none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800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nary>
                    <m:r>
                      <a:rPr lang="en-IN" sz="280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i="1" cap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2800" cap="none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E04C8-4101-44EE-97AC-18AE0D70B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4" r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72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2E80-5BE0-4294-B093-E9AED475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A393-3E88-428F-BD22-792FEB238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94679"/>
          </a:xfrm>
        </p:spPr>
        <p:txBody>
          <a:bodyPr/>
          <a:lstStyle/>
          <a:p>
            <a:r>
              <a:rPr lang="en-IN" cap="none" dirty="0">
                <a:solidFill>
                  <a:srgbClr val="FF0000"/>
                </a:solidFill>
              </a:rPr>
              <a:t>Random experiment- </a:t>
            </a:r>
            <a:r>
              <a:rPr lang="en-IN" cap="none" dirty="0"/>
              <a:t>2 coins are tossed </a:t>
            </a:r>
          </a:p>
          <a:p>
            <a:r>
              <a:rPr lang="en-IN" cap="none" dirty="0"/>
              <a:t>Let random variable X – no of Heads</a:t>
            </a:r>
          </a:p>
          <a:p>
            <a:r>
              <a:rPr lang="en-IN" cap="none" dirty="0"/>
              <a:t>S= {HH , TH, HT, TT}</a:t>
            </a:r>
          </a:p>
          <a:p>
            <a:pPr marL="0" indent="0">
              <a:buNone/>
            </a:pPr>
            <a:r>
              <a:rPr lang="en-IN" cap="none" dirty="0"/>
              <a:t>   x- 0, 1, 2</a:t>
            </a:r>
          </a:p>
          <a:p>
            <a:pPr marL="0" indent="0">
              <a:buNone/>
            </a:pPr>
            <a:r>
              <a:rPr lang="en-IN" cap="none" dirty="0"/>
              <a:t>   Probability Distribution of X- </a:t>
            </a:r>
          </a:p>
          <a:p>
            <a:pPr marL="0" indent="0">
              <a:buNone/>
            </a:pPr>
            <a:endParaRPr lang="en-IN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5B2CFB8-8ABA-4446-8CFE-554DEEF39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7975917"/>
                  </p:ext>
                </p:extLst>
              </p:nvPr>
            </p:nvGraphicFramePr>
            <p:xfrm>
              <a:off x="1216073" y="4205457"/>
              <a:ext cx="8128000" cy="18014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2797014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7054351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0774418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11017579"/>
                        </a:ext>
                      </a:extLst>
                    </a:gridCol>
                  </a:tblGrid>
                  <a:tr h="5343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963290"/>
                      </a:ext>
                    </a:extLst>
                  </a:tr>
                  <a:tr h="12670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P(x)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(0)=</m:t>
                                </m:r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(1)=</m:t>
                                </m:r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(2)=</m:t>
                                </m:r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660579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5B2CFB8-8ABA-4446-8CFE-554DEEF39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7975917"/>
                  </p:ext>
                </p:extLst>
              </p:nvPr>
            </p:nvGraphicFramePr>
            <p:xfrm>
              <a:off x="1216073" y="4205457"/>
              <a:ext cx="8128000" cy="18014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2797014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7054351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0774418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11017579"/>
                        </a:ext>
                      </a:extLst>
                    </a:gridCol>
                  </a:tblGrid>
                  <a:tr h="5343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963290"/>
                      </a:ext>
                    </a:extLst>
                  </a:tr>
                  <a:tr h="12670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P(x)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1" t="-44498" r="-200901" b="-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4498" r="-100299" b="-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901" t="-44498" r="-601" b="-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60579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1D88718-F8CD-4E99-BECD-3F392F000E14}"/>
              </a:ext>
            </a:extLst>
          </p:cNvPr>
          <p:cNvSpPr/>
          <p:nvPr/>
        </p:nvSpPr>
        <p:spPr>
          <a:xfrm>
            <a:off x="3868616" y="4247661"/>
            <a:ext cx="661181" cy="3524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960C36-FB79-40BD-998C-730E0C2541C0}"/>
              </a:ext>
            </a:extLst>
          </p:cNvPr>
          <p:cNvSpPr/>
          <p:nvPr/>
        </p:nvSpPr>
        <p:spPr>
          <a:xfrm>
            <a:off x="6096000" y="4247661"/>
            <a:ext cx="661181" cy="3524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95308-F654-43FC-8C77-9D9806353E95}"/>
              </a:ext>
            </a:extLst>
          </p:cNvPr>
          <p:cNvSpPr/>
          <p:nvPr/>
        </p:nvSpPr>
        <p:spPr>
          <a:xfrm>
            <a:off x="8142850" y="4310574"/>
            <a:ext cx="661181" cy="3524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D3AF7A-8C77-415F-B0FC-83CDE3CACB40}"/>
              </a:ext>
            </a:extLst>
          </p:cNvPr>
          <p:cNvSpPr/>
          <p:nvPr/>
        </p:nvSpPr>
        <p:spPr>
          <a:xfrm>
            <a:off x="3622431" y="4976844"/>
            <a:ext cx="661181" cy="3524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630478-653F-44F4-856F-0BD35B07B69E}"/>
              </a:ext>
            </a:extLst>
          </p:cNvPr>
          <p:cNvSpPr/>
          <p:nvPr/>
        </p:nvSpPr>
        <p:spPr>
          <a:xfrm>
            <a:off x="5758375" y="4929943"/>
            <a:ext cx="661181" cy="3524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63100-19A2-4498-8D50-0DDAAD8F1A12}"/>
              </a:ext>
            </a:extLst>
          </p:cNvPr>
          <p:cNvSpPr/>
          <p:nvPr/>
        </p:nvSpPr>
        <p:spPr>
          <a:xfrm>
            <a:off x="7715546" y="4899470"/>
            <a:ext cx="661181" cy="3524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85B0E6-0CC1-4FC3-A99B-697CA34E2EE6}"/>
              </a:ext>
            </a:extLst>
          </p:cNvPr>
          <p:cNvSpPr/>
          <p:nvPr/>
        </p:nvSpPr>
        <p:spPr>
          <a:xfrm>
            <a:off x="4330894" y="4764972"/>
            <a:ext cx="661181" cy="73549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4AAB99-F8EC-47F0-915B-7F22E78A7C96}"/>
              </a:ext>
            </a:extLst>
          </p:cNvPr>
          <p:cNvSpPr/>
          <p:nvPr/>
        </p:nvSpPr>
        <p:spPr>
          <a:xfrm>
            <a:off x="6371885" y="4799564"/>
            <a:ext cx="661181" cy="73549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2D9431-400B-458D-865A-F551090A2B08}"/>
              </a:ext>
            </a:extLst>
          </p:cNvPr>
          <p:cNvSpPr/>
          <p:nvPr/>
        </p:nvSpPr>
        <p:spPr>
          <a:xfrm>
            <a:off x="8426163" y="4806459"/>
            <a:ext cx="661181" cy="73549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1593-AC0D-45B6-A407-EDC93320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Expected value E(x) and Variance V(x)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739E4-508C-4A61-8C9C-D252FBFE7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5814"/>
                <a:ext cx="10515600" cy="4802186"/>
              </a:xfrm>
            </p:spPr>
            <p:txBody>
              <a:bodyPr>
                <a:normAutofit/>
              </a:bodyPr>
              <a:lstStyle/>
              <a:p>
                <a:r>
                  <a:rPr lang="en-IN" sz="2400" cap="none" dirty="0"/>
                  <a:t>Mean of X – E(X)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0" i="1" cap="none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sz="2400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cap="none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400" b="0" i="1" cap="none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b="0" i="1" cap="none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cap="none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 cap="none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cap="none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400" b="0" i="1" cap="none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cap="none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400" cap="none" dirty="0"/>
              </a:p>
              <a:p>
                <a:r>
                  <a:rPr lang="en-IN" sz="2400" cap="none" dirty="0"/>
                  <a:t>Variance of X – V(X) </a:t>
                </a:r>
              </a:p>
              <a:p>
                <a:pPr marL="0" indent="0">
                  <a:buNone/>
                </a:pPr>
                <a:endParaRPr lang="en-IN" sz="2400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cap="none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IN" sz="2400" i="1" cap="none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cap="none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400" i="1" cap="none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 cap="none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400" i="1" cap="none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cap="non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sz="2400" b="0" i="1" cap="none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cap="none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cap="none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sz="2400" b="0" i="1" cap="none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b="0" i="1" cap="none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b="0" i="1" cap="none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cap="none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sz="2400" b="0" i="1" cap="none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400" b="0" i="1" cap="none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2400" b="0" i="1" cap="none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cap="none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i="1" cap="none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IN" sz="2400" i="1" cap="none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cap="none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400" i="1" cap="none" dirty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p>
                          <m:r>
                            <a:rPr lang="en-IN" sz="2400" b="0" i="1" cap="none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cap="none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sz="2400" cap="none" dirty="0"/>
              </a:p>
              <a:p>
                <a:pPr marL="0" indent="0">
                  <a:buNone/>
                </a:pPr>
                <a:r>
                  <a:rPr lang="en-IN" dirty="0"/>
                  <a:t>                                       Where, </a:t>
                </a:r>
                <a14:m>
                  <m:oMath xmlns:m="http://schemas.openxmlformats.org/officeDocument/2006/math">
                    <m:r>
                      <a:rPr lang="en-IN" sz="2400" b="0" i="1" cap="none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2400" b="0" i="1" cap="none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b="0" i="1" cap="none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cap="none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cap="none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sz="2400" b="0" i="1" cap="none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cap="none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IN" sz="2400" cap="non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739E4-508C-4A61-8C9C-D252FBFE7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5814"/>
                <a:ext cx="10515600" cy="4802186"/>
              </a:xfrm>
              <a:blipFill>
                <a:blip r:embed="rId2"/>
                <a:stretch>
                  <a:fillRect l="-812" t="-17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0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4FFE-3E09-4E0B-B52A-A530501E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MU Nov18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FA0D-E43A-4B8C-A724-DD08BAC6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45" y="2280673"/>
            <a:ext cx="11353800" cy="550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cap="none" dirty="0"/>
              <a:t>A random variable X has the following probability distribution values of X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cap="none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cap="none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22C1D-4DCE-4DD0-A173-8FBA39E7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5" y="2803532"/>
            <a:ext cx="8934157" cy="154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2941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2F241A"/>
      </a:dk2>
      <a:lt2>
        <a:srgbClr val="F0F3F2"/>
      </a:lt2>
      <a:accent1>
        <a:srgbClr val="D13E70"/>
      </a:accent1>
      <a:accent2>
        <a:srgbClr val="C02D9B"/>
      </a:accent2>
      <a:accent3>
        <a:srgbClr val="B93ED1"/>
      </a:accent3>
      <a:accent4>
        <a:srgbClr val="6C30C1"/>
      </a:accent4>
      <a:accent5>
        <a:srgbClr val="3E3FD1"/>
      </a:accent5>
      <a:accent6>
        <a:srgbClr val="2D6AC0"/>
      </a:accent6>
      <a:hlink>
        <a:srgbClr val="543FBF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66C6BD-1B16-4E88-A3B4-A1C19944E275}"/>
</file>

<file path=customXml/itemProps2.xml><?xml version="1.0" encoding="utf-8"?>
<ds:datastoreItem xmlns:ds="http://schemas.openxmlformats.org/officeDocument/2006/customXml" ds:itemID="{D2CC5B72-A713-4D3F-9097-C19C901AA631}"/>
</file>

<file path=customXml/itemProps3.xml><?xml version="1.0" encoding="utf-8"?>
<ds:datastoreItem xmlns:ds="http://schemas.openxmlformats.org/officeDocument/2006/customXml" ds:itemID="{3ED14216-0B89-4019-85BF-40038A7415B4}"/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857</Words>
  <Application>Microsoft Office PowerPoint</Application>
  <PresentationFormat>Widescreen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ShapesVTI</vt:lpstr>
      <vt:lpstr>COST</vt:lpstr>
      <vt:lpstr>Question</vt:lpstr>
      <vt:lpstr>Cont.…</vt:lpstr>
      <vt:lpstr>Cont.. </vt:lpstr>
      <vt:lpstr>Practice Question</vt:lpstr>
      <vt:lpstr>Random Variable</vt:lpstr>
      <vt:lpstr>Example</vt:lpstr>
      <vt:lpstr>Expected value E(x) and Variance V(x)</vt:lpstr>
      <vt:lpstr>MU Nov18</vt:lpstr>
      <vt:lpstr>Solution- </vt:lpstr>
      <vt:lpstr>Solution- </vt:lpstr>
      <vt:lpstr>Practice Question</vt:lpstr>
      <vt:lpstr>April 2019</vt:lpstr>
      <vt:lpstr>Cont.. 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</dc:title>
  <dc:creator>Maitreyi Joglekar</dc:creator>
  <cp:lastModifiedBy>Maitreyi Joglekar</cp:lastModifiedBy>
  <cp:revision>13</cp:revision>
  <dcterms:created xsi:type="dcterms:W3CDTF">2021-02-22T04:55:53Z</dcterms:created>
  <dcterms:modified xsi:type="dcterms:W3CDTF">2021-02-25T05:45:45Z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