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386" r:id="rId3"/>
    <p:sldId id="440" r:id="rId4"/>
    <p:sldId id="441" r:id="rId5"/>
    <p:sldId id="452" r:id="rId6"/>
    <p:sldId id="446" r:id="rId7"/>
    <p:sldId id="447" r:id="rId8"/>
    <p:sldId id="4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0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13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78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4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6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0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9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173E838-C984-4C98-ADF0-62F87E1E2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097" b="250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D1DEE-AB56-4EB5-B132-6B795703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IN" dirty="0"/>
              <a:t>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3CACE-B34D-46D1-8B78-F789615C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IN" dirty="0"/>
              <a:t>Probability and Random Variables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1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4FFE-3E09-4E0B-B52A-A530501E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 Nov18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FA0D-E43A-4B8C-A724-DD08BAC6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45" y="2280673"/>
            <a:ext cx="11353800" cy="550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cap="none" dirty="0"/>
              <a:t>A random variable X has the following probability distribution values of 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cap="non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cap="none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2C1D-4DCE-4DD0-A173-8FBA39E7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2803532"/>
            <a:ext cx="8934157" cy="15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172D-5737-407D-A62A-86739E08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Solution-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502" y="1944039"/>
                <a:ext cx="10515600" cy="38597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cap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i="1" cap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cap="non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IN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 cap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cap="non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0 + k + 2k + 2K + 3k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(7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cap="none" dirty="0">
                    <a:ea typeface="Cambria Math" panose="02040503050406030204" pitchFamily="18" charset="0"/>
                  </a:rPr>
                  <a:t>) = 1</a:t>
                </a: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9k + 10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−1=0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−1=0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cap="non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(10</m:t>
                      </m:r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d>
                        <m:dPr>
                          <m:ctrlP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cap="non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IN" cap="none" dirty="0">
                    <a:ea typeface="Cambria Math" panose="02040503050406030204" pitchFamily="18" charset="0"/>
                  </a:rPr>
                  <a:t> = -1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502" y="1944039"/>
                <a:ext cx="10515600" cy="385974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43B1D3-F3EC-477A-8225-08AE94A26BEC}"/>
                  </a:ext>
                </a:extLst>
              </p:cNvPr>
              <p:cNvSpPr/>
              <p:nvPr/>
            </p:nvSpPr>
            <p:spPr>
              <a:xfrm>
                <a:off x="5952597" y="5200577"/>
                <a:ext cx="5327206" cy="11049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/>
                  <a:t>Probability cannot be negative</a:t>
                </a:r>
              </a:p>
              <a:p>
                <a:pPr algn="ctr"/>
                <a:r>
                  <a:rPr lang="en-IN" sz="2400" dirty="0"/>
                  <a:t>Hence, k=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10 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 0.1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43B1D3-F3EC-477A-8225-08AE94A26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97" y="5200577"/>
                <a:ext cx="5327206" cy="1104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2820C34-C62B-451D-8193-C2714CC67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63" y="368696"/>
            <a:ext cx="7316373" cy="12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172D-5737-407D-A62A-86739E08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Solution-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7431"/>
                <a:ext cx="10657784" cy="479861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6)</m:t>
                    </m:r>
                  </m:oMath>
                </a14:m>
                <a:r>
                  <a:rPr lang="en-IN" dirty="0"/>
                  <a:t> = P(0) + P(1) + P(2) + P(3) + P(4) + P(5)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	       = 0.81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≥6)</m:t>
                    </m:r>
                  </m:oMath>
                </a14:m>
                <a:r>
                  <a:rPr lang="en-IN" dirty="0"/>
                  <a:t> = P(6) + p(7)</a:t>
                </a:r>
              </a:p>
              <a:p>
                <a:pPr marL="0" indent="0">
                  <a:buNone/>
                </a:pPr>
                <a:r>
                  <a:rPr lang="en-IN" dirty="0"/>
                  <a:t>	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= 0.19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		   = 8k </a:t>
                </a:r>
              </a:p>
              <a:p>
                <a:pPr marL="0" indent="0">
                  <a:buNone/>
                </a:pPr>
                <a:r>
                  <a:rPr lang="en-IN" dirty="0"/>
                  <a:t>		   =0.8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99B3-E19B-458F-8883-0E3F663B7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7431"/>
                <a:ext cx="10657784" cy="4798616"/>
              </a:xfrm>
              <a:blipFill>
                <a:blip r:embed="rId2"/>
                <a:stretch>
                  <a:fillRect l="-801" t="-2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2820C34-C62B-451D-8193-C2714CC6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63" y="368696"/>
            <a:ext cx="7316373" cy="12620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F13277-6DD2-40F0-A4BB-9A24323282E3}"/>
              </a:ext>
            </a:extLst>
          </p:cNvPr>
          <p:cNvSpPr/>
          <p:nvPr/>
        </p:nvSpPr>
        <p:spPr>
          <a:xfrm>
            <a:off x="2423886" y="1937431"/>
            <a:ext cx="5762171" cy="38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A1DE1-3D39-400F-BAE6-C89EE9B6B611}"/>
              </a:ext>
            </a:extLst>
          </p:cNvPr>
          <p:cNvSpPr/>
          <p:nvPr/>
        </p:nvSpPr>
        <p:spPr>
          <a:xfrm>
            <a:off x="2423886" y="3628941"/>
            <a:ext cx="2409371" cy="38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40B91-F2BA-42EF-BC08-C95912DF815B}"/>
              </a:ext>
            </a:extLst>
          </p:cNvPr>
          <p:cNvSpPr/>
          <p:nvPr/>
        </p:nvSpPr>
        <p:spPr>
          <a:xfrm>
            <a:off x="2969734" y="5339076"/>
            <a:ext cx="4185809" cy="38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CA2-D06D-4856-8410-3F2CB411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4FAC4-9371-4E13-8425-85F40A7FB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Find P(8&lt;X&lt;20), P(X &gt;=20) , E(X),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𝐸</m:t>
                    </m:r>
                    <m:r>
                      <a:rPr lang="en-IN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 V(X) and std. deviation for the probability distribution given below. 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4FAC4-9371-4E13-8425-85F40A7FB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05D6A6-E96A-494A-8AD2-5173FC25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27345"/>
              </p:ext>
            </p:extLst>
          </p:nvPr>
        </p:nvGraphicFramePr>
        <p:xfrm>
          <a:off x="1916224" y="2950353"/>
          <a:ext cx="6946422" cy="14950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7223">
                  <a:extLst>
                    <a:ext uri="{9D8B030D-6E8A-4147-A177-3AD203B41FA5}">
                      <a16:colId xmlns:a16="http://schemas.microsoft.com/office/drawing/2014/main" val="1364949079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2253111760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1154720245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19503852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1334183235"/>
                    </a:ext>
                  </a:extLst>
                </a:gridCol>
                <a:gridCol w="1157994">
                  <a:extLst>
                    <a:ext uri="{9D8B030D-6E8A-4147-A177-3AD203B41FA5}">
                      <a16:colId xmlns:a16="http://schemas.microsoft.com/office/drawing/2014/main" val="2079794408"/>
                    </a:ext>
                  </a:extLst>
                </a:gridCol>
              </a:tblGrid>
              <a:tr h="747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X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24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104466"/>
                  </a:ext>
                </a:extLst>
              </a:tr>
              <a:tr h="747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P(X)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1/8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1/6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3/8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1/4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1/12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2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5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120F-6170-4406-ACF9-562A77EF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307A-9916-438F-B9AF-0310FDE2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cap="none" dirty="0"/>
              <a:t>A pair of fair dice is tossed and let X denote the sum of the points obtained. Find probability Distribution of X. Also find Expectation of X.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cap="none" dirty="0"/>
              <a:t>S = </a:t>
            </a:r>
          </a:p>
        </p:txBody>
      </p:sp>
      <p:pic>
        <p:nvPicPr>
          <p:cNvPr id="1026" name="Picture 2" descr="Image result for sample space when 2 dice are thrown">
            <a:extLst>
              <a:ext uri="{FF2B5EF4-FFF2-40B4-BE49-F238E27FC236}">
                <a16:creationId xmlns:a16="http://schemas.microsoft.com/office/drawing/2014/main" id="{312B4EBF-EC9A-4E4E-85EA-4C0E274D6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2" t="13726"/>
          <a:stretch/>
        </p:blipFill>
        <p:spPr bwMode="auto">
          <a:xfrm>
            <a:off x="2687071" y="3116339"/>
            <a:ext cx="5162408" cy="25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D0367-8590-4DEC-A54F-4EE780B267B6}"/>
              </a:ext>
            </a:extLst>
          </p:cNvPr>
          <p:cNvSpPr txBox="1"/>
          <p:nvPr/>
        </p:nvSpPr>
        <p:spPr>
          <a:xfrm>
            <a:off x="1030514" y="6031210"/>
            <a:ext cx="60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X = {2, 3, 4, 5, 6, 7, 8, 9, 10, 11, 12}</a:t>
            </a:r>
          </a:p>
        </p:txBody>
      </p:sp>
    </p:spTree>
    <p:extLst>
      <p:ext uri="{BB962C8B-B14F-4D97-AF65-F5344CB8AC3E}">
        <p14:creationId xmlns:p14="http://schemas.microsoft.com/office/powerpoint/2010/main" val="696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5D94-07C2-48E0-8735-14AF817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FAA5B-937D-4F9A-83E6-22CBD2090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3972"/>
                <a:ext cx="10515600" cy="4090698"/>
              </a:xfrm>
            </p:spPr>
            <p:txBody>
              <a:bodyPr/>
              <a:lstStyle/>
              <a:p>
                <a:r>
                  <a:rPr lang="en-IN" dirty="0"/>
                  <a:t>PDF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=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FAA5B-937D-4F9A-83E6-22CBD2090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3972"/>
                <a:ext cx="10515600" cy="4090698"/>
              </a:xfrm>
              <a:blipFill>
                <a:blip r:embed="rId2"/>
                <a:stretch>
                  <a:fillRect l="-812" t="-2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0208A9C-BB2D-48C3-8CD3-83103D0CA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066355"/>
                  </p:ext>
                </p:extLst>
              </p:nvPr>
            </p:nvGraphicFramePr>
            <p:xfrm>
              <a:off x="997856" y="3507933"/>
              <a:ext cx="9583056" cy="178026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98588">
                      <a:extLst>
                        <a:ext uri="{9D8B030D-6E8A-4147-A177-3AD203B41FA5}">
                          <a16:colId xmlns:a16="http://schemas.microsoft.com/office/drawing/2014/main" val="127909014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73481446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305733371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67516632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441622196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161122090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95344308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826360329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205419507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05234319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885257084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008858882"/>
                        </a:ext>
                      </a:extLst>
                    </a:gridCol>
                  </a:tblGrid>
                  <a:tr h="88200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220560"/>
                      </a:ext>
                    </a:extLst>
                  </a:tr>
                  <a:tr h="89825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6775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0208A9C-BB2D-48C3-8CD3-83103D0CA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066355"/>
                  </p:ext>
                </p:extLst>
              </p:nvPr>
            </p:nvGraphicFramePr>
            <p:xfrm>
              <a:off x="997856" y="3507933"/>
              <a:ext cx="9583056" cy="178026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98588">
                      <a:extLst>
                        <a:ext uri="{9D8B030D-6E8A-4147-A177-3AD203B41FA5}">
                          <a16:colId xmlns:a16="http://schemas.microsoft.com/office/drawing/2014/main" val="127909014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73481446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305733371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675166323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441622196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161122090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95344308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826360329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205419507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4052343195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1885257084"/>
                        </a:ext>
                      </a:extLst>
                    </a:gridCol>
                    <a:gridCol w="798588">
                      <a:extLst>
                        <a:ext uri="{9D8B030D-6E8A-4147-A177-3AD203B41FA5}">
                          <a16:colId xmlns:a16="http://schemas.microsoft.com/office/drawing/2014/main" val="2008858882"/>
                        </a:ext>
                      </a:extLst>
                    </a:gridCol>
                  </a:tblGrid>
                  <a:tr h="88200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220560"/>
                      </a:ext>
                    </a:extLst>
                  </a:tr>
                  <a:tr h="89825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63" t="-98649" r="-10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63" t="-98649" r="-9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63" t="-98649" r="-8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63" t="-98649" r="-70229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970" t="-98649" r="-59697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527" t="-98649" r="-5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527" t="-98649" r="-4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527" t="-98649" r="-3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1527" t="-98649" r="-2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27" t="-98649" r="-10152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1527" t="-98649" r="-1527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6775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90A2A6A-B46E-4E63-804C-EDE2DFB826CC}"/>
              </a:ext>
            </a:extLst>
          </p:cNvPr>
          <p:cNvSpPr/>
          <p:nvPr/>
        </p:nvSpPr>
        <p:spPr>
          <a:xfrm>
            <a:off x="1973943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E7EE7-723F-4FFF-854C-441797D6E4BC}"/>
              </a:ext>
            </a:extLst>
          </p:cNvPr>
          <p:cNvSpPr/>
          <p:nvPr/>
        </p:nvSpPr>
        <p:spPr>
          <a:xfrm>
            <a:off x="2839357" y="3621322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7878B-9C87-458B-B007-6A6E912B7493}"/>
              </a:ext>
            </a:extLst>
          </p:cNvPr>
          <p:cNvSpPr/>
          <p:nvPr/>
        </p:nvSpPr>
        <p:spPr>
          <a:xfrm>
            <a:off x="3610428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4B6B8-4BAA-4084-A7AD-2CF8F4A7C8B1}"/>
              </a:ext>
            </a:extLst>
          </p:cNvPr>
          <p:cNvSpPr/>
          <p:nvPr/>
        </p:nvSpPr>
        <p:spPr>
          <a:xfrm>
            <a:off x="4294415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B4D27-8017-43C3-B055-374B87CF66D0}"/>
              </a:ext>
            </a:extLst>
          </p:cNvPr>
          <p:cNvSpPr/>
          <p:nvPr/>
        </p:nvSpPr>
        <p:spPr>
          <a:xfrm>
            <a:off x="5117191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ECB5C-F11E-428B-8618-922022F13166}"/>
              </a:ext>
            </a:extLst>
          </p:cNvPr>
          <p:cNvSpPr/>
          <p:nvPr/>
        </p:nvSpPr>
        <p:spPr>
          <a:xfrm>
            <a:off x="5939967" y="3771226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7BF35-F09F-4D97-AB16-FD0B02C62034}"/>
              </a:ext>
            </a:extLst>
          </p:cNvPr>
          <p:cNvSpPr/>
          <p:nvPr/>
        </p:nvSpPr>
        <p:spPr>
          <a:xfrm>
            <a:off x="6623954" y="3771226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D6A2D-B912-4077-8739-FFA605B535A1}"/>
              </a:ext>
            </a:extLst>
          </p:cNvPr>
          <p:cNvSpPr/>
          <p:nvPr/>
        </p:nvSpPr>
        <p:spPr>
          <a:xfrm>
            <a:off x="7450362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657BD-D849-4760-A613-E1A0A04F968F}"/>
              </a:ext>
            </a:extLst>
          </p:cNvPr>
          <p:cNvSpPr/>
          <p:nvPr/>
        </p:nvSpPr>
        <p:spPr>
          <a:xfrm>
            <a:off x="8362947" y="3771226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3A7F4-6E24-4C51-91CF-7E0FB9147B1F}"/>
              </a:ext>
            </a:extLst>
          </p:cNvPr>
          <p:cNvSpPr/>
          <p:nvPr/>
        </p:nvSpPr>
        <p:spPr>
          <a:xfrm>
            <a:off x="9189355" y="3621322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D91443-3C06-4BA2-AE67-04D5EED2A2FE}"/>
              </a:ext>
            </a:extLst>
          </p:cNvPr>
          <p:cNvSpPr/>
          <p:nvPr/>
        </p:nvSpPr>
        <p:spPr>
          <a:xfrm>
            <a:off x="9905991" y="3715665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A3F5A7-9D50-41AC-977C-FD0CA12FB50C}"/>
              </a:ext>
            </a:extLst>
          </p:cNvPr>
          <p:cNvSpPr/>
          <p:nvPr/>
        </p:nvSpPr>
        <p:spPr>
          <a:xfrm>
            <a:off x="1970315" y="4501931"/>
            <a:ext cx="478971" cy="687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4A958-F2BE-497D-87BC-FF799F802E2F}"/>
              </a:ext>
            </a:extLst>
          </p:cNvPr>
          <p:cNvSpPr/>
          <p:nvPr/>
        </p:nvSpPr>
        <p:spPr>
          <a:xfrm>
            <a:off x="2839356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4BBEC9-0148-497E-A685-909E7BB1DD6C}"/>
              </a:ext>
            </a:extLst>
          </p:cNvPr>
          <p:cNvSpPr/>
          <p:nvPr/>
        </p:nvSpPr>
        <p:spPr>
          <a:xfrm>
            <a:off x="3610427" y="4601494"/>
            <a:ext cx="478971" cy="53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787CD-207E-48B6-9ECC-5B072F2E30AE}"/>
              </a:ext>
            </a:extLst>
          </p:cNvPr>
          <p:cNvSpPr/>
          <p:nvPr/>
        </p:nvSpPr>
        <p:spPr>
          <a:xfrm>
            <a:off x="4294415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2DA40-8D23-4107-98A8-8F92FE8D1657}"/>
              </a:ext>
            </a:extLst>
          </p:cNvPr>
          <p:cNvSpPr/>
          <p:nvPr/>
        </p:nvSpPr>
        <p:spPr>
          <a:xfrm>
            <a:off x="5216071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FD1882-6841-497A-B547-BAA064BEC198}"/>
              </a:ext>
            </a:extLst>
          </p:cNvPr>
          <p:cNvSpPr/>
          <p:nvPr/>
        </p:nvSpPr>
        <p:spPr>
          <a:xfrm>
            <a:off x="6017989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6F414-1097-4F55-837A-B10C6F150759}"/>
              </a:ext>
            </a:extLst>
          </p:cNvPr>
          <p:cNvSpPr/>
          <p:nvPr/>
        </p:nvSpPr>
        <p:spPr>
          <a:xfrm>
            <a:off x="6669312" y="4567620"/>
            <a:ext cx="478971" cy="621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ED50A5-BF35-4228-AF4D-F3A3FD595036}"/>
              </a:ext>
            </a:extLst>
          </p:cNvPr>
          <p:cNvSpPr/>
          <p:nvPr/>
        </p:nvSpPr>
        <p:spPr>
          <a:xfrm>
            <a:off x="7616368" y="4567619"/>
            <a:ext cx="478971" cy="687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164AE-9A78-4B3C-82E9-0F663F77ACEA}"/>
              </a:ext>
            </a:extLst>
          </p:cNvPr>
          <p:cNvSpPr/>
          <p:nvPr/>
        </p:nvSpPr>
        <p:spPr>
          <a:xfrm>
            <a:off x="8309424" y="4501931"/>
            <a:ext cx="478971" cy="687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75D6B-9233-43B0-9162-D93D9DC6C754}"/>
              </a:ext>
            </a:extLst>
          </p:cNvPr>
          <p:cNvSpPr/>
          <p:nvPr/>
        </p:nvSpPr>
        <p:spPr>
          <a:xfrm>
            <a:off x="9113158" y="4501930"/>
            <a:ext cx="478971" cy="75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1F698C-2137-4FDE-AA51-8A10B5C8D4C4}"/>
              </a:ext>
            </a:extLst>
          </p:cNvPr>
          <p:cNvSpPr/>
          <p:nvPr/>
        </p:nvSpPr>
        <p:spPr>
          <a:xfrm>
            <a:off x="9936839" y="4601494"/>
            <a:ext cx="478971" cy="49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0F95-1E81-42B9-9F2B-E124F2E6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4FCF-DF51-4886-A1A0-29E50F87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Three marbles are drawn without replacement from an urn containing 4 red and 6 white marbles. If X is a random variable that denotes the total number of red marbles drawn, (a) construct a table showing the probability distribution of X (b) Also find expected value of X.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16731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F241A"/>
      </a:dk2>
      <a:lt2>
        <a:srgbClr val="F0F3F2"/>
      </a:lt2>
      <a:accent1>
        <a:srgbClr val="D13E70"/>
      </a:accent1>
      <a:accent2>
        <a:srgbClr val="C02D9B"/>
      </a:accent2>
      <a:accent3>
        <a:srgbClr val="B93ED1"/>
      </a:accent3>
      <a:accent4>
        <a:srgbClr val="6C30C1"/>
      </a:accent4>
      <a:accent5>
        <a:srgbClr val="3E3FD1"/>
      </a:accent5>
      <a:accent6>
        <a:srgbClr val="2D6AC0"/>
      </a:accent6>
      <a:hlink>
        <a:srgbClr val="543FB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BC7247-E9C8-428A-BEF9-0A86525D5641}"/>
</file>

<file path=customXml/itemProps2.xml><?xml version="1.0" encoding="utf-8"?>
<ds:datastoreItem xmlns:ds="http://schemas.openxmlformats.org/officeDocument/2006/customXml" ds:itemID="{AF6D3BC4-C4DD-4943-9728-EA64DE11C7E5}"/>
</file>

<file path=customXml/itemProps3.xml><?xml version="1.0" encoding="utf-8"?>
<ds:datastoreItem xmlns:ds="http://schemas.openxmlformats.org/officeDocument/2006/customXml" ds:itemID="{3CD32309-2955-4C76-99FA-1B9E049E2ABF}"/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216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Mangal</vt:lpstr>
      <vt:lpstr>Times New Roman</vt:lpstr>
      <vt:lpstr>ShapesVTI</vt:lpstr>
      <vt:lpstr>COST</vt:lpstr>
      <vt:lpstr>MU Nov18</vt:lpstr>
      <vt:lpstr>Solution- </vt:lpstr>
      <vt:lpstr>Solution- </vt:lpstr>
      <vt:lpstr>Practice Question</vt:lpstr>
      <vt:lpstr>April 2019</vt:lpstr>
      <vt:lpstr>Cont.. 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</dc:title>
  <dc:creator>Maitreyi Joglekar</dc:creator>
  <cp:lastModifiedBy>admin</cp:lastModifiedBy>
  <cp:revision>14</cp:revision>
  <dcterms:created xsi:type="dcterms:W3CDTF">2021-02-22T04:55:53Z</dcterms:created>
  <dcterms:modified xsi:type="dcterms:W3CDTF">2021-03-03T06:23:49Z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