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C182C-5BBE-4E7C-BD89-3BD559E2991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36C7-FCD1-4DB8-A32C-E7BB5F1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35690-AD5C-4A64-9C32-7D16DF2CA84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1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Y= -(1/3) + (1/5) x </a:t>
            </a:r>
          </a:p>
          <a:p>
            <a:r>
              <a:rPr lang="en-IN" dirty="0"/>
              <a:t>X= 1 + (9/7)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35690-AD5C-4A64-9C32-7D16DF2CA84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6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18719-5E73-460E-ACF8-760EE5B70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2"/>
                </a:solidFill>
              </a:rPr>
              <a:t>COST-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D174-E6F3-4CE8-9276-2A54C436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2"/>
                </a:solidFill>
              </a:rPr>
              <a:t>Least Square Lines</a:t>
            </a:r>
          </a:p>
        </p:txBody>
      </p:sp>
      <p:pic>
        <p:nvPicPr>
          <p:cNvPr id="19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00139D-05CF-4C4A-BAC0-4468AE1B4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4F0A-41F2-4F8A-8A0F-334D3E35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64108-66A4-4077-AC99-0CBFC5F42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9714" y="2546556"/>
                <a:ext cx="9486901" cy="391809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56=8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+55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0" dirty="0"/>
                  <a:t>           ------- (</a:t>
                </a:r>
                <a:r>
                  <a:rPr lang="en-IN" b="0" dirty="0" err="1"/>
                  <a:t>i</a:t>
                </a:r>
                <a:r>
                  <a:rPr lang="en-IN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483=55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+455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/>
                  <a:t>  ------- (ii)</a:t>
                </a:r>
              </a:p>
              <a:p>
                <a:r>
                  <a:rPr lang="en-IN" dirty="0"/>
                  <a:t>Solve equations simultaneously,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IN" dirty="0"/>
                  <a:t>1.7642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1.2747</a:t>
                </a:r>
              </a:p>
              <a:p>
                <a:r>
                  <a:rPr lang="en-IN" dirty="0"/>
                  <a:t>Final Equation-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IN" sz="2400" dirty="0"/>
                  <a:t>  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1.7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64108-66A4-4077-AC99-0CBFC5F42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9714" y="2546556"/>
                <a:ext cx="9486901" cy="3918098"/>
              </a:xfrm>
              <a:blipFill>
                <a:blip r:embed="rId2"/>
                <a:stretch>
                  <a:fillRect l="-257" t="-1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DF7F1B-3F69-4A65-B93B-FD616C2568AE}"/>
                  </a:ext>
                </a:extLst>
              </p:cNvPr>
              <p:cNvSpPr txBox="1"/>
              <p:nvPr/>
            </p:nvSpPr>
            <p:spPr>
              <a:xfrm>
                <a:off x="5256629" y="545972"/>
                <a:ext cx="6098344" cy="1582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DF7F1B-3F69-4A65-B93B-FD616C25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29" y="545972"/>
                <a:ext cx="6098344" cy="1582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87D1BC0-76CF-4BC0-A107-30EB848D03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1716"/>
                  </p:ext>
                </p:extLst>
              </p:nvPr>
            </p:nvGraphicFramePr>
            <p:xfrm>
              <a:off x="4197420" y="2081154"/>
              <a:ext cx="7801316" cy="375285"/>
            </p:xfrm>
            <a:graphic>
              <a:graphicData uri="http://schemas.openxmlformats.org/drawingml/2006/table">
                <a:tbl>
                  <a:tblPr firstRow="1" lastRow="1">
                    <a:tableStyleId>{21E4AEA4-8DFA-4A89-87EB-49C32662AFE0}</a:tableStyleId>
                  </a:tblPr>
                  <a:tblGrid>
                    <a:gridCol w="1950329">
                      <a:extLst>
                        <a:ext uri="{9D8B030D-6E8A-4147-A177-3AD203B41FA5}">
                          <a16:colId xmlns:a16="http://schemas.microsoft.com/office/drawing/2014/main" val="3352129901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2783522939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3738998976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3188914983"/>
                        </a:ext>
                      </a:extLst>
                    </a:gridCol>
                  </a:tblGrid>
                  <a:tr h="36454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 56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55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455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483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986708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87D1BC0-76CF-4BC0-A107-30EB848D03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1716"/>
                  </p:ext>
                </p:extLst>
              </p:nvPr>
            </p:nvGraphicFramePr>
            <p:xfrm>
              <a:off x="4197420" y="2081154"/>
              <a:ext cx="7801316" cy="375285"/>
            </p:xfrm>
            <a:graphic>
              <a:graphicData uri="http://schemas.openxmlformats.org/drawingml/2006/table">
                <a:tbl>
                  <a:tblPr firstRow="1" lastRow="1">
                    <a:tableStyleId>{21E4AEA4-8DFA-4A89-87EB-49C32662AFE0}</a:tableStyleId>
                  </a:tblPr>
                  <a:tblGrid>
                    <a:gridCol w="1950329">
                      <a:extLst>
                        <a:ext uri="{9D8B030D-6E8A-4147-A177-3AD203B41FA5}">
                          <a16:colId xmlns:a16="http://schemas.microsoft.com/office/drawing/2014/main" val="3352129901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2783522939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3738998976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3188914983"/>
                        </a:ext>
                      </a:extLst>
                    </a:gridCol>
                  </a:tblGrid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13" t="-167742" r="-301563" b="-25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000" t="-167742" r="-200623" b="-25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625" t="-167742" r="-101250" b="-25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0625" t="-167742" r="-1250" b="-25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86708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72DD22E-E675-4EFA-94B7-2656E1731545}"/>
              </a:ext>
            </a:extLst>
          </p:cNvPr>
          <p:cNvSpPr txBox="1"/>
          <p:nvPr/>
        </p:nvSpPr>
        <p:spPr>
          <a:xfrm>
            <a:off x="7410408" y="5610311"/>
            <a:ext cx="611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 Dependent, y- independent</a:t>
            </a:r>
          </a:p>
        </p:txBody>
      </p:sp>
    </p:spTree>
    <p:extLst>
      <p:ext uri="{BB962C8B-B14F-4D97-AF65-F5344CB8AC3E}">
        <p14:creationId xmlns:p14="http://schemas.microsoft.com/office/powerpoint/2010/main" val="578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96C4-53EB-4371-9852-2B4EA3C4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3C4E-1860-4D27-AB37-3A7CA276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Fit a least square line to the data-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romanLcParenR"/>
            </a:pPr>
            <a:r>
              <a:rPr lang="en-IN" dirty="0"/>
              <a:t>By using X as independent variable </a:t>
            </a:r>
          </a:p>
          <a:p>
            <a:pPr marL="514350" indent="-514350">
              <a:buAutoNum type="romanLcParenR"/>
            </a:pPr>
            <a:r>
              <a:rPr lang="en-IN" dirty="0"/>
              <a:t>By using X as dependant variable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4D68B2-46A4-41EB-8504-E9CE0F4D6E4C}"/>
              </a:ext>
            </a:extLst>
          </p:cNvPr>
          <p:cNvGraphicFramePr>
            <a:graphicFrameLocks noGrp="1"/>
          </p:cNvGraphicFramePr>
          <p:nvPr/>
        </p:nvGraphicFramePr>
        <p:xfrm>
          <a:off x="3048002" y="2819400"/>
          <a:ext cx="4741331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85971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65285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05171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54605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99394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82480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2482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4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0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42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694B5C-9079-4EFC-9904-C12F211CD2A5}"/>
                  </a:ext>
                </a:extLst>
              </p:cNvPr>
              <p:cNvSpPr txBox="1"/>
              <p:nvPr/>
            </p:nvSpPr>
            <p:spPr>
              <a:xfrm>
                <a:off x="-154744" y="385783"/>
                <a:ext cx="6250744" cy="1890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IN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Y Dependent, X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694B5C-9079-4EFC-9904-C12F211C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744" y="385783"/>
                <a:ext cx="6250744" cy="1890774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190634-DEB5-4582-9778-48DFAE2C5CA1}"/>
                  </a:ext>
                </a:extLst>
              </p:cNvPr>
              <p:cNvSpPr txBox="1"/>
              <p:nvPr/>
            </p:nvSpPr>
            <p:spPr>
              <a:xfrm>
                <a:off x="6096000" y="385783"/>
                <a:ext cx="6098344" cy="1890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X Dependent, Y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190634-DEB5-4582-9778-48DFAE2C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5783"/>
                <a:ext cx="6098344" cy="1890774"/>
              </a:xfrm>
              <a:prstGeom prst="rect">
                <a:avLst/>
              </a:prstGeom>
              <a:blipFill>
                <a:blip r:embed="rId3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8B7A698-9878-4D47-94DB-FFF2A71053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784163"/>
                  </p:ext>
                </p:extLst>
              </p:nvPr>
            </p:nvGraphicFramePr>
            <p:xfrm>
              <a:off x="2676434" y="2403166"/>
              <a:ext cx="6098345" cy="3969495"/>
            </p:xfrm>
            <a:graphic>
              <a:graphicData uri="http://schemas.openxmlformats.org/drawingml/2006/table">
                <a:tbl>
                  <a:tblPr firstRow="1" lastRow="1">
                    <a:tableStyleId>{616DA210-FB5B-4158-B5E0-FEB733F419BA}</a:tableStyleId>
                  </a:tblPr>
                  <a:tblGrid>
                    <a:gridCol w="1219669">
                      <a:extLst>
                        <a:ext uri="{9D8B030D-6E8A-4147-A177-3AD203B41FA5}">
                          <a16:colId xmlns:a16="http://schemas.microsoft.com/office/drawing/2014/main" val="1728774425"/>
                        </a:ext>
                      </a:extLst>
                    </a:gridCol>
                    <a:gridCol w="1219669">
                      <a:extLst>
                        <a:ext uri="{9D8B030D-6E8A-4147-A177-3AD203B41FA5}">
                          <a16:colId xmlns:a16="http://schemas.microsoft.com/office/drawing/2014/main" val="4047964192"/>
                        </a:ext>
                      </a:extLst>
                    </a:gridCol>
                    <a:gridCol w="1219669">
                      <a:extLst>
                        <a:ext uri="{9D8B030D-6E8A-4147-A177-3AD203B41FA5}">
                          <a16:colId xmlns:a16="http://schemas.microsoft.com/office/drawing/2014/main" val="1546299771"/>
                        </a:ext>
                      </a:extLst>
                    </a:gridCol>
                    <a:gridCol w="1219669">
                      <a:extLst>
                        <a:ext uri="{9D8B030D-6E8A-4147-A177-3AD203B41FA5}">
                          <a16:colId xmlns:a16="http://schemas.microsoft.com/office/drawing/2014/main" val="1712805318"/>
                        </a:ext>
                      </a:extLst>
                    </a:gridCol>
                    <a:gridCol w="1219669">
                      <a:extLst>
                        <a:ext uri="{9D8B030D-6E8A-4147-A177-3AD203B41FA5}">
                          <a16:colId xmlns:a16="http://schemas.microsoft.com/office/drawing/2014/main" val="2791613851"/>
                        </a:ext>
                      </a:extLst>
                    </a:gridCol>
                  </a:tblGrid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X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Y</a:t>
                          </a:r>
                          <a:endParaRPr lang="en-IN" sz="2000" b="1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1" u="none" strike="noStrike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IN" sz="2400" b="0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400" b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b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IN" sz="2400" b="0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2400" b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b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IN" sz="2400" b="0" i="1" u="none" strike="noStrike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1" u="none" strike="noStrike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oMath>
                          </a14:m>
                          <a:endParaRPr lang="en-IN" sz="2400" b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52046342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9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23029327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01697402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42700408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48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80760722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71077589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63755865"/>
                      </a:ext>
                    </a:extLst>
                  </a:tr>
                  <a:tr h="677507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=42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=28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=336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=154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=226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19093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8B7A698-9878-4D47-94DB-FFF2A71053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784163"/>
                  </p:ext>
                </p:extLst>
              </p:nvPr>
            </p:nvGraphicFramePr>
            <p:xfrm>
              <a:off x="2676434" y="2403166"/>
              <a:ext cx="6098345" cy="3969495"/>
            </p:xfrm>
            <a:graphic>
              <a:graphicData uri="http://schemas.openxmlformats.org/drawingml/2006/table">
                <a:tbl>
                  <a:tblPr firstRow="1" lastRow="1">
                    <a:tableStyleId>{616DA210-FB5B-4158-B5E0-FEB733F419BA}</a:tableStyleId>
                  </a:tblPr>
                  <a:tblGrid>
                    <a:gridCol w="1219669">
                      <a:extLst>
                        <a:ext uri="{9D8B030D-6E8A-4147-A177-3AD203B41FA5}">
                          <a16:colId xmlns:a16="http://schemas.microsoft.com/office/drawing/2014/main" val="1728774425"/>
                        </a:ext>
                      </a:extLst>
                    </a:gridCol>
                    <a:gridCol w="1219669">
                      <a:extLst>
                        <a:ext uri="{9D8B030D-6E8A-4147-A177-3AD203B41FA5}">
                          <a16:colId xmlns:a16="http://schemas.microsoft.com/office/drawing/2014/main" val="4047964192"/>
                        </a:ext>
                      </a:extLst>
                    </a:gridCol>
                    <a:gridCol w="1219669">
                      <a:extLst>
                        <a:ext uri="{9D8B030D-6E8A-4147-A177-3AD203B41FA5}">
                          <a16:colId xmlns:a16="http://schemas.microsoft.com/office/drawing/2014/main" val="1546299771"/>
                        </a:ext>
                      </a:extLst>
                    </a:gridCol>
                    <a:gridCol w="1219669">
                      <a:extLst>
                        <a:ext uri="{9D8B030D-6E8A-4147-A177-3AD203B41FA5}">
                          <a16:colId xmlns:a16="http://schemas.microsoft.com/office/drawing/2014/main" val="1712805318"/>
                        </a:ext>
                      </a:extLst>
                    </a:gridCol>
                    <a:gridCol w="1219669">
                      <a:extLst>
                        <a:ext uri="{9D8B030D-6E8A-4147-A177-3AD203B41FA5}">
                          <a16:colId xmlns:a16="http://schemas.microsoft.com/office/drawing/2014/main" val="2791613851"/>
                        </a:ext>
                      </a:extLst>
                    </a:gridCol>
                  </a:tblGrid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X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Y</a:t>
                          </a:r>
                          <a:endParaRPr lang="en-IN" sz="2000" b="1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99502" t="-1299" r="-201493" b="-876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1000" t="-1299" r="-102500" b="-876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1000" t="-1299" r="-2500" b="-876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046342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9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23029327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01697402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42700408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48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80760722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71077589"/>
                      </a:ext>
                    </a:extLst>
                  </a:tr>
                  <a:tr h="470284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Franklin Gothic Book" panose="020B05030201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63755865"/>
                      </a:ext>
                    </a:extLst>
                  </a:tr>
                  <a:tr h="677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00" t="-488288" r="-403000" b="-90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500" t="-488288" r="-303000" b="-90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99502" t="-488288" r="-201493" b="-90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1000" t="-488288" r="-102500" b="-90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1000" t="-488288" r="-2500" b="-900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093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6ED7272-0E67-40CF-83E7-722B9274F10C}"/>
              </a:ext>
            </a:extLst>
          </p:cNvPr>
          <p:cNvSpPr/>
          <p:nvPr/>
        </p:nvSpPr>
        <p:spPr>
          <a:xfrm>
            <a:off x="2676434" y="2897945"/>
            <a:ext cx="6098345" cy="275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35815-364E-4352-83E6-2123C2B81911}"/>
              </a:ext>
            </a:extLst>
          </p:cNvPr>
          <p:cNvSpPr/>
          <p:nvPr/>
        </p:nvSpPr>
        <p:spPr>
          <a:xfrm>
            <a:off x="3418449" y="5809957"/>
            <a:ext cx="281354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D62B3-B412-427B-ACA9-88AFD922F301}"/>
              </a:ext>
            </a:extLst>
          </p:cNvPr>
          <p:cNvSpPr/>
          <p:nvPr/>
        </p:nvSpPr>
        <p:spPr>
          <a:xfrm>
            <a:off x="4605941" y="5742028"/>
            <a:ext cx="281354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47589-E792-4D50-A303-EC42239E9964}"/>
              </a:ext>
            </a:extLst>
          </p:cNvPr>
          <p:cNvSpPr/>
          <p:nvPr/>
        </p:nvSpPr>
        <p:spPr>
          <a:xfrm>
            <a:off x="5814645" y="5809955"/>
            <a:ext cx="459545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224F3-DC17-4058-8F1F-8FB65F5FB4C9}"/>
              </a:ext>
            </a:extLst>
          </p:cNvPr>
          <p:cNvSpPr/>
          <p:nvPr/>
        </p:nvSpPr>
        <p:spPr>
          <a:xfrm>
            <a:off x="7046180" y="5838088"/>
            <a:ext cx="459546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FDD17A-694F-4CEB-84A8-67F9EBE03640}"/>
              </a:ext>
            </a:extLst>
          </p:cNvPr>
          <p:cNvSpPr/>
          <p:nvPr/>
        </p:nvSpPr>
        <p:spPr>
          <a:xfrm>
            <a:off x="8284639" y="5809954"/>
            <a:ext cx="459544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958E62-5831-4EBF-8CBC-91D46E51B928}"/>
                  </a:ext>
                </a:extLst>
              </p:cNvPr>
              <p:cNvSpPr txBox="1"/>
              <p:nvPr/>
            </p:nvSpPr>
            <p:spPr>
              <a:xfrm>
                <a:off x="101991" y="2897945"/>
                <a:ext cx="6393766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28=6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+42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b="0" dirty="0"/>
                  <a:t>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26=42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+336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 </a:t>
                </a:r>
              </a:p>
              <a:p>
                <a:r>
                  <a:rPr lang="en-IN" sz="2000" dirty="0"/>
                  <a:t>a0= - 0.3333</a:t>
                </a:r>
              </a:p>
              <a:p>
                <a:r>
                  <a:rPr lang="en-IN" sz="2000" dirty="0"/>
                  <a:t>a1= 0. 7143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y = -0.3333 + 0.7143 x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958E62-5831-4EBF-8CBC-91D46E51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1" y="2897945"/>
                <a:ext cx="6393766" cy="2246769"/>
              </a:xfrm>
              <a:prstGeom prst="rect">
                <a:avLst/>
              </a:prstGeom>
              <a:blipFill>
                <a:blip r:embed="rId5"/>
                <a:stretch>
                  <a:fillRect l="-1049" b="-37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8B5A13-67C2-4E52-B449-B596880B738F}"/>
                  </a:ext>
                </a:extLst>
              </p:cNvPr>
              <p:cNvSpPr txBox="1"/>
              <p:nvPr/>
            </p:nvSpPr>
            <p:spPr>
              <a:xfrm>
                <a:off x="9145172" y="2897944"/>
                <a:ext cx="3762549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42=6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+28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26=28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+154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r>
                  <a:rPr lang="en-IN" sz="2000" dirty="0"/>
                  <a:t>a0= 1 </a:t>
                </a:r>
              </a:p>
              <a:p>
                <a:r>
                  <a:rPr lang="en-IN" sz="2000" dirty="0"/>
                  <a:t>a1= 1.2857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x= 1 + 1.2857 y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8B5A13-67C2-4E52-B449-B596880B7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172" y="2897944"/>
                <a:ext cx="3762549" cy="2246769"/>
              </a:xfrm>
              <a:prstGeom prst="rect">
                <a:avLst/>
              </a:prstGeom>
              <a:blipFill>
                <a:blip r:embed="rId6"/>
                <a:stretch>
                  <a:fillRect l="-1621" b="-37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4FC94872-A381-49F9-AF48-F9EC5D2E8E31}"/>
              </a:ext>
            </a:extLst>
          </p:cNvPr>
          <p:cNvSpPr/>
          <p:nvPr/>
        </p:nvSpPr>
        <p:spPr>
          <a:xfrm>
            <a:off x="101991" y="4688114"/>
            <a:ext cx="2574443" cy="5805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BB3636-7D64-42A0-8A7B-30FCABB5916A}"/>
              </a:ext>
            </a:extLst>
          </p:cNvPr>
          <p:cNvSpPr/>
          <p:nvPr/>
        </p:nvSpPr>
        <p:spPr>
          <a:xfrm>
            <a:off x="9145172" y="4688114"/>
            <a:ext cx="2574443" cy="5805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6F72-CDC2-4AE2-99EC-8C7A748D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434" y="277837"/>
            <a:ext cx="10135772" cy="1371600"/>
          </a:xfrm>
        </p:spPr>
        <p:txBody>
          <a:bodyPr>
            <a:normAutofit/>
          </a:bodyPr>
          <a:lstStyle/>
          <a:p>
            <a:r>
              <a:rPr lang="en-IN" sz="3000" dirty="0"/>
              <a:t>Curve fitting and Least Square Method-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6CEB9-6478-4478-A131-75C99C6C8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312" y="1902411"/>
                <a:ext cx="9952894" cy="43717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Suppose that from some experiment we got </a:t>
                </a:r>
                <a:r>
                  <a:rPr lang="en-IN" i="1" dirty="0"/>
                  <a:t>N</a:t>
                </a:r>
                <a:r>
                  <a:rPr lang="en-IN" dirty="0"/>
                  <a:t> observations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I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………..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7030A0"/>
                  </a:solidFill>
                </a:endParaRPr>
              </a:p>
              <a:p>
                <a:r>
                  <a:rPr lang="en-IN" dirty="0"/>
                  <a:t>values of a dependent variable y measured at specified values of an independent variable x</a:t>
                </a:r>
              </a:p>
              <a:p>
                <a:r>
                  <a:rPr lang="en-IN" dirty="0">
                    <a:solidFill>
                      <a:schemeClr val="accent5">
                        <a:lumMod val="75000"/>
                      </a:schemeClr>
                    </a:solidFill>
                  </a:rPr>
                  <a:t>Mathematical model </a:t>
                </a:r>
                <a:r>
                  <a:rPr lang="en-IN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IN" dirty="0">
                    <a:solidFill>
                      <a:schemeClr val="accent5">
                        <a:lumMod val="75000"/>
                      </a:schemeClr>
                    </a:solidFill>
                  </a:rPr>
                  <a:t> plot these data points and find equation/relation that connects variables. </a:t>
                </a:r>
              </a:p>
              <a:p>
                <a:r>
                  <a:rPr lang="en-IN" dirty="0"/>
                  <a:t>Commonly used functions to fit data-</a:t>
                </a:r>
              </a:p>
              <a:p>
                <a:pPr lvl="1"/>
                <a:r>
                  <a:rPr lang="en-IN" dirty="0"/>
                  <a:t>Straight Line</a:t>
                </a:r>
              </a:p>
              <a:p>
                <a:pPr lvl="1"/>
                <a:r>
                  <a:rPr lang="en-IN" dirty="0"/>
                  <a:t>Parabola</a:t>
                </a:r>
              </a:p>
              <a:p>
                <a:pPr lvl="1"/>
                <a:r>
                  <a:rPr lang="en-IN" dirty="0"/>
                  <a:t>Exponential</a:t>
                </a:r>
              </a:p>
              <a:p>
                <a:r>
                  <a:rPr lang="en-IN" dirty="0"/>
                  <a:t>Applications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- Weather forecasting, stock market, science and technology, etc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6CEB9-6478-4478-A131-75C99C6C8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312" y="1902411"/>
                <a:ext cx="9952894" cy="4371780"/>
              </a:xfrm>
              <a:blipFill>
                <a:blip r:embed="rId2"/>
                <a:stretch>
                  <a:fillRect l="-184" t="-2650" r="-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A14B-D723-4760-A703-95CFB71C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163285"/>
            <a:ext cx="9486900" cy="1371600"/>
          </a:xfrm>
        </p:spPr>
        <p:txBody>
          <a:bodyPr/>
          <a:lstStyle/>
          <a:p>
            <a:r>
              <a:rPr lang="en-IN" dirty="0"/>
              <a:t>straight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4754C-8399-435D-BA47-4F27F49C3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886" y="1902410"/>
                <a:ext cx="9486901" cy="39180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b="0" i="1" dirty="0">
                    <a:latin typeface="Cambria Math" panose="02040503050406030204" pitchFamily="18" charset="0"/>
                  </a:rPr>
                  <a:t>Equation of a straight Line- </a:t>
                </a:r>
              </a:p>
              <a:p>
                <a:pPr marL="0" indent="0">
                  <a:buNone/>
                </a:pPr>
                <a:r>
                  <a:rPr lang="en-IN" b="0" dirty="0"/>
                  <a:t>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dirty="0"/>
                  <a:t>where, </a:t>
                </a:r>
              </a:p>
              <a:p>
                <a:pPr lvl="1"/>
                <a:r>
                  <a:rPr lang="en-IN" sz="2400" dirty="0"/>
                  <a:t>m = slope of line</a:t>
                </a:r>
              </a:p>
              <a:p>
                <a:pPr lvl="1"/>
                <a:r>
                  <a:rPr lang="en-IN" sz="2400" dirty="0"/>
                  <a:t>c = y intercept (point where line cuts the Y-axis)</a:t>
                </a:r>
              </a:p>
              <a:p>
                <a:pPr lvl="1"/>
                <a:endParaRPr lang="en-IN" sz="2400" dirty="0"/>
              </a:p>
              <a:p>
                <a:r>
                  <a:rPr lang="en-IN" b="0" dirty="0"/>
                  <a:t>E.g. </a:t>
                </a:r>
              </a:p>
              <a:p>
                <a:pPr marL="0" indent="0">
                  <a:buNone/>
                </a:pPr>
                <a:r>
                  <a:rPr lang="en-IN" b="0" dirty="0"/>
                  <a:t>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        m = 3 and c =2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4754C-8399-435D-BA47-4F27F49C3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886" y="1902410"/>
                <a:ext cx="9486901" cy="3918098"/>
              </a:xfrm>
              <a:blipFill>
                <a:blip r:embed="rId2"/>
                <a:stretch>
                  <a:fillRect l="-321" t="-2177" b="-2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1: The Equation of a Straight Line Learning Objective : to be able to find  the equation of a straight line and to express it in different forms. - ppt  download">
            <a:extLst>
              <a:ext uri="{FF2B5EF4-FFF2-40B4-BE49-F238E27FC236}">
                <a16:creationId xmlns:a16="http://schemas.microsoft.com/office/drawing/2014/main" id="{0C9B4E17-6973-4EF6-B5E4-58D19AB34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32869" r="60476" b="12381"/>
          <a:stretch/>
        </p:blipFill>
        <p:spPr bwMode="auto">
          <a:xfrm>
            <a:off x="7953828" y="2254103"/>
            <a:ext cx="3338286" cy="375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07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3739-C23C-4468-AF19-00BC93F7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3" y="165295"/>
            <a:ext cx="9486900" cy="1185203"/>
          </a:xfrm>
        </p:spPr>
        <p:txBody>
          <a:bodyPr/>
          <a:lstStyle/>
          <a:p>
            <a:r>
              <a:rPr lang="en-IN" dirty="0"/>
              <a:t>Least Square Line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82764-3AC4-4C63-840C-53D5EE842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7012" y="1649191"/>
                <a:ext cx="10177975" cy="4723474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Equation of straight line-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2800" dirty="0"/>
              </a:p>
              <a:p>
                <a:r>
                  <a:rPr lang="en-IN" sz="2400" dirty="0"/>
                  <a:t>The least-squares line approximating the set of 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I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………..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Where the constants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/>
                  <a:t> 𝑎𝑛𝑑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are determined by solving the equations (</a:t>
                </a:r>
                <a:r>
                  <a:rPr lang="en-IN" sz="2400" dirty="0" err="1"/>
                  <a:t>i</a:t>
                </a:r>
                <a:r>
                  <a:rPr lang="en-IN" sz="2400" dirty="0"/>
                  <a:t>) and (ii) simultaneously.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82764-3AC4-4C63-840C-53D5EE842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012" y="1649191"/>
                <a:ext cx="10177975" cy="4723474"/>
              </a:xfrm>
              <a:blipFill>
                <a:blip r:embed="rId2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328821-AF2F-47E3-B602-5AFCFC07D3CC}"/>
              </a:ext>
            </a:extLst>
          </p:cNvPr>
          <p:cNvSpPr txBox="1"/>
          <p:nvPr/>
        </p:nvSpPr>
        <p:spPr>
          <a:xfrm>
            <a:off x="738553" y="945847"/>
            <a:ext cx="61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 Dependent, x- independent</a:t>
            </a:r>
          </a:p>
        </p:txBody>
      </p:sp>
    </p:spTree>
    <p:extLst>
      <p:ext uri="{BB962C8B-B14F-4D97-AF65-F5344CB8AC3E}">
        <p14:creationId xmlns:p14="http://schemas.microsoft.com/office/powerpoint/2010/main" val="15732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3739-C23C-4468-AF19-00BC93F7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3" y="165295"/>
            <a:ext cx="9486900" cy="1185203"/>
          </a:xfrm>
        </p:spPr>
        <p:txBody>
          <a:bodyPr/>
          <a:lstStyle/>
          <a:p>
            <a:r>
              <a:rPr lang="en-IN" dirty="0"/>
              <a:t>Least Square Line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82764-3AC4-4C63-840C-53D5EE842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7012" y="1649191"/>
                <a:ext cx="10177975" cy="4723474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Equation of straight line</a:t>
                </a:r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sz="2800" dirty="0"/>
              </a:p>
              <a:p>
                <a:r>
                  <a:rPr lang="en-IN" sz="2400" dirty="0"/>
                  <a:t>The least-squares line approximating the set of 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I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………..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Where the constants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/>
                  <a:t> 𝑎𝑛𝑑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are determined by solving the equations (</a:t>
                </a:r>
                <a:r>
                  <a:rPr lang="en-IN" sz="2400" dirty="0" err="1"/>
                  <a:t>i</a:t>
                </a:r>
                <a:r>
                  <a:rPr lang="en-IN" sz="2400" dirty="0"/>
                  <a:t>) and (ii) simultaneously.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82764-3AC4-4C63-840C-53D5EE842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012" y="1649191"/>
                <a:ext cx="10177975" cy="4723474"/>
              </a:xfrm>
              <a:blipFill>
                <a:blip r:embed="rId2"/>
                <a:stretch>
                  <a:fillRect l="-898" t="-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328821-AF2F-47E3-B602-5AFCFC07D3CC}"/>
              </a:ext>
            </a:extLst>
          </p:cNvPr>
          <p:cNvSpPr txBox="1"/>
          <p:nvPr/>
        </p:nvSpPr>
        <p:spPr>
          <a:xfrm>
            <a:off x="738553" y="945847"/>
            <a:ext cx="61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 Dependent, y- independent</a:t>
            </a:r>
          </a:p>
        </p:txBody>
      </p:sp>
    </p:spTree>
    <p:extLst>
      <p:ext uri="{BB962C8B-B14F-4D97-AF65-F5344CB8AC3E}">
        <p14:creationId xmlns:p14="http://schemas.microsoft.com/office/powerpoint/2010/main" val="19587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96C4-53EB-4371-9852-2B4EA3C4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3C4E-1860-4D27-AB37-3A7CA276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Fit a least square line to the data-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romanLcParenR"/>
            </a:pPr>
            <a:r>
              <a:rPr lang="en-IN" dirty="0"/>
              <a:t>By using X as independent variable </a:t>
            </a:r>
          </a:p>
          <a:p>
            <a:pPr marL="514350" indent="-514350">
              <a:buAutoNum type="romanLcParenR"/>
            </a:pPr>
            <a:r>
              <a:rPr lang="en-IN" dirty="0"/>
              <a:t>By using X as dependant variable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4D68B2-46A4-41EB-8504-E9CE0F4D6E4C}"/>
              </a:ext>
            </a:extLst>
          </p:cNvPr>
          <p:cNvGraphicFramePr>
            <a:graphicFrameLocks noGrp="1"/>
          </p:cNvGraphicFramePr>
          <p:nvPr/>
        </p:nvGraphicFramePr>
        <p:xfrm>
          <a:off x="3048002" y="2819400"/>
          <a:ext cx="6095997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85971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65285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05171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54605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99394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82480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248212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570868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145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4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0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85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F022-7CB0-4E9B-B122-04434FFE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15" y="208686"/>
            <a:ext cx="9486900" cy="882504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64B973-278D-4018-AE76-009A03151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2" y="1985825"/>
            <a:ext cx="9486901" cy="39180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Steps- </a:t>
            </a:r>
          </a:p>
          <a:p>
            <a:r>
              <a:rPr lang="en-IN" dirty="0"/>
              <a:t>Write equations</a:t>
            </a:r>
          </a:p>
          <a:p>
            <a:r>
              <a:rPr lang="en-IN" dirty="0"/>
              <a:t>Prepare a table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5C0B1-A1A3-42CA-8E94-44A16299D766}"/>
              </a:ext>
            </a:extLst>
          </p:cNvPr>
          <p:cNvSpPr txBox="1"/>
          <p:nvPr/>
        </p:nvSpPr>
        <p:spPr>
          <a:xfrm>
            <a:off x="471715" y="1333733"/>
            <a:ext cx="611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 Dependent, x-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68A60-99AD-4A12-9C02-E82C1A93D055}"/>
                  </a:ext>
                </a:extLst>
              </p:cNvPr>
              <p:cNvSpPr txBox="1"/>
              <p:nvPr/>
            </p:nvSpPr>
            <p:spPr>
              <a:xfrm>
                <a:off x="4862733" y="781922"/>
                <a:ext cx="6250744" cy="1582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68A60-99AD-4A12-9C02-E82C1A9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33" y="781922"/>
                <a:ext cx="6250744" cy="1582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utoShape 2">
            <a:extLst>
              <a:ext uri="{FF2B5EF4-FFF2-40B4-BE49-F238E27FC236}">
                <a16:creationId xmlns:a16="http://schemas.microsoft.com/office/drawing/2014/main" id="{3AAF6477-DEB9-4DC5-A9EF-F626F85C468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76600" y="2552700"/>
            <a:ext cx="7837488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16C3AFD-BC0B-4B51-BF89-09BE7C9E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2609850"/>
            <a:ext cx="1951038" cy="527050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4C1D4C9-F044-4F71-8F6F-2AD8650A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2609850"/>
            <a:ext cx="1951038" cy="527050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334CCAD-5AE3-4124-BD67-62C742AF2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2609850"/>
            <a:ext cx="1951038" cy="527050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DE529EDD-DECE-4336-8DBB-5AB1D7CE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2609850"/>
            <a:ext cx="1951038" cy="527050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2F106E8-C890-49FB-BAB9-AC2463FCB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3136900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80DAFFA9-76EE-4165-8A6F-6A1B829A0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3136900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21117CD-4B5E-4975-A018-1D6AD556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3136900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50A5F1F3-7F38-4F13-AE49-A4B703B23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3136900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88A82320-0028-4A42-9B0C-A96826C6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3513138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D52ECDA-D45F-4D55-B08E-EF77CBB4C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3513138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5F2E119F-2796-4957-B215-79D03B302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3513138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D03AEC90-48E7-4F90-9401-EE154C90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3513138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2D7C626-467B-4383-B108-07532401E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3887788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E20483B-878B-480F-AF86-C69B03630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3887788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C590C44-F9D9-44C3-B74B-D9233AD4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3887788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C42BAB75-77B0-438D-A1B6-01A29D14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3887788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1099A5CD-6703-4E33-902A-FC596B6D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4262438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5FB867D8-B0F3-4644-8586-1A68B053C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4262438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5294681B-3619-474A-B476-1CDCB6EF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4262438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4A22F251-565B-4823-927F-2E443DE6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4262438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D838BB1-3F67-4026-89D4-A97CBB6B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4638675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537D701A-E819-49D9-B5D9-DF267F3D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4638675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65D8A6D7-0D79-40B4-8204-EDBA103DA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4638675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9812E9DE-B943-4B8F-8F7E-1EDC75F5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4638675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D31FAB47-FBCF-4B32-94FC-86B878774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5014913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7C91C82F-4925-4C1D-B692-2854801F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5014913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FA1DB4E-B49C-47CE-B3D1-4957D3F2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5014913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FB860D32-367E-4622-97FC-F12CE0C1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5014913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6C228969-9969-43A3-968D-244546E74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5389563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37723269-E1A3-4AAD-ABD3-33FE45968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5389563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74444484-52C3-4BA0-B508-2EA80CAC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5389563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34BDB467-CA0C-4B43-9F98-4C9204136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5389563"/>
            <a:ext cx="1951038" cy="374650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D38BFFFE-E5C2-4525-AD95-52933E45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5764213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Rectangle 37">
            <a:extLst>
              <a:ext uri="{FF2B5EF4-FFF2-40B4-BE49-F238E27FC236}">
                <a16:creationId xmlns:a16="http://schemas.microsoft.com/office/drawing/2014/main" id="{9E6D6706-4264-473E-ABD9-FC547C60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5764213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id="{778FC46E-905B-465D-903C-1FB2A8A6C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5764213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Rectangle 39">
            <a:extLst>
              <a:ext uri="{FF2B5EF4-FFF2-40B4-BE49-F238E27FC236}">
                <a16:creationId xmlns:a16="http://schemas.microsoft.com/office/drawing/2014/main" id="{FB1AEE17-E3AD-416F-A078-AD2A97D4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5764213"/>
            <a:ext cx="1951038" cy="376238"/>
          </a:xfrm>
          <a:prstGeom prst="rect">
            <a:avLst/>
          </a:prstGeom>
          <a:solidFill>
            <a:srgbClr val="F7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69B35C74-5158-4C0B-BB4D-CCED93E5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6140450"/>
            <a:ext cx="1951038" cy="376238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Rectangle 41">
            <a:extLst>
              <a:ext uri="{FF2B5EF4-FFF2-40B4-BE49-F238E27FC236}">
                <a16:creationId xmlns:a16="http://schemas.microsoft.com/office/drawing/2014/main" id="{AD6B33E7-181C-45B5-82A4-816A5C746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6140450"/>
            <a:ext cx="1951038" cy="376238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B314EEBB-D7BC-48C6-96BC-76D1C9C6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6140450"/>
            <a:ext cx="1951038" cy="376238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0DBFF306-631B-4C64-9696-8C50B6AA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6140450"/>
            <a:ext cx="1951038" cy="376238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Line 44">
            <a:extLst>
              <a:ext uri="{FF2B5EF4-FFF2-40B4-BE49-F238E27FC236}">
                <a16:creationId xmlns:a16="http://schemas.microsoft.com/office/drawing/2014/main" id="{3A1310FA-DE6A-432D-999D-05195B846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3988" y="2603500"/>
            <a:ext cx="0" cy="391953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" name="Line 45">
            <a:extLst>
              <a:ext uri="{FF2B5EF4-FFF2-40B4-BE49-F238E27FC236}">
                <a16:creationId xmlns:a16="http://schemas.microsoft.com/office/drawing/2014/main" id="{DAB93161-148C-4E44-A41D-2F30BF2D3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603500"/>
            <a:ext cx="0" cy="391953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" name="Line 46">
            <a:extLst>
              <a:ext uri="{FF2B5EF4-FFF2-40B4-BE49-F238E27FC236}">
                <a16:creationId xmlns:a16="http://schemas.microsoft.com/office/drawing/2014/main" id="{93900F06-8757-4437-8532-8C756C2D9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6063" y="2603500"/>
            <a:ext cx="0" cy="391953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Line 47">
            <a:extLst>
              <a:ext uri="{FF2B5EF4-FFF2-40B4-BE49-F238E27FC236}">
                <a16:creationId xmlns:a16="http://schemas.microsoft.com/office/drawing/2014/main" id="{214EC449-4BC6-4E2F-B0D6-7E114FEF5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136900"/>
            <a:ext cx="7818438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" name="Line 48">
            <a:extLst>
              <a:ext uri="{FF2B5EF4-FFF2-40B4-BE49-F238E27FC236}">
                <a16:creationId xmlns:a16="http://schemas.microsoft.com/office/drawing/2014/main" id="{E2D0DCBB-DB9F-4CFB-96EC-FB4F5CCE1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13138"/>
            <a:ext cx="78184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Line 49">
            <a:extLst>
              <a:ext uri="{FF2B5EF4-FFF2-40B4-BE49-F238E27FC236}">
                <a16:creationId xmlns:a16="http://schemas.microsoft.com/office/drawing/2014/main" id="{CE97C36E-88E9-4EB1-A9A7-D7A06CD5E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87788"/>
            <a:ext cx="78184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" name="Line 50">
            <a:extLst>
              <a:ext uri="{FF2B5EF4-FFF2-40B4-BE49-F238E27FC236}">
                <a16:creationId xmlns:a16="http://schemas.microsoft.com/office/drawing/2014/main" id="{B2445193-136A-442A-9711-DF2FF045E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62438"/>
            <a:ext cx="78184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" name="Line 51">
            <a:extLst>
              <a:ext uri="{FF2B5EF4-FFF2-40B4-BE49-F238E27FC236}">
                <a16:creationId xmlns:a16="http://schemas.microsoft.com/office/drawing/2014/main" id="{F86F4E12-EE03-4F0C-B63B-D74C6FE8D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38675"/>
            <a:ext cx="78184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Line 52">
            <a:extLst>
              <a:ext uri="{FF2B5EF4-FFF2-40B4-BE49-F238E27FC236}">
                <a16:creationId xmlns:a16="http://schemas.microsoft.com/office/drawing/2014/main" id="{AA5ADA5F-61DD-4FCE-90ED-151378913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014913"/>
            <a:ext cx="78184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" name="Line 53">
            <a:extLst>
              <a:ext uri="{FF2B5EF4-FFF2-40B4-BE49-F238E27FC236}">
                <a16:creationId xmlns:a16="http://schemas.microsoft.com/office/drawing/2014/main" id="{C442B224-7979-44F7-9020-F8D07747B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389563"/>
            <a:ext cx="78184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Line 54">
            <a:extLst>
              <a:ext uri="{FF2B5EF4-FFF2-40B4-BE49-F238E27FC236}">
                <a16:creationId xmlns:a16="http://schemas.microsoft.com/office/drawing/2014/main" id="{4ADDE7A0-7444-4DCF-99C3-C6521D8FD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64213"/>
            <a:ext cx="78184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" name="Line 55">
            <a:extLst>
              <a:ext uri="{FF2B5EF4-FFF2-40B4-BE49-F238E27FC236}">
                <a16:creationId xmlns:a16="http://schemas.microsoft.com/office/drawing/2014/main" id="{9196E4B9-B29D-4704-8E08-0F47B39E8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140450"/>
            <a:ext cx="7818438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Line 56">
            <a:extLst>
              <a:ext uri="{FF2B5EF4-FFF2-40B4-BE49-F238E27FC236}">
                <a16:creationId xmlns:a16="http://schemas.microsoft.com/office/drawing/2014/main" id="{81AEE5DC-D9AA-4B3E-B960-F78C17117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950" y="2603500"/>
            <a:ext cx="0" cy="391953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Line 57">
            <a:extLst>
              <a:ext uri="{FF2B5EF4-FFF2-40B4-BE49-F238E27FC236}">
                <a16:creationId xmlns:a16="http://schemas.microsoft.com/office/drawing/2014/main" id="{2720210F-6BEC-4E57-93D8-AB4B3F391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7100" y="2603500"/>
            <a:ext cx="0" cy="391953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Line 58">
            <a:extLst>
              <a:ext uri="{FF2B5EF4-FFF2-40B4-BE49-F238E27FC236}">
                <a16:creationId xmlns:a16="http://schemas.microsoft.com/office/drawing/2014/main" id="{D0994265-B9DC-4D1D-A52F-C019CCFBF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609850"/>
            <a:ext cx="78184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Line 59">
            <a:extLst>
              <a:ext uri="{FF2B5EF4-FFF2-40B4-BE49-F238E27FC236}">
                <a16:creationId xmlns:a16="http://schemas.microsoft.com/office/drawing/2014/main" id="{0FCEA7DF-EA84-4A57-8257-D8A1DB972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516688"/>
            <a:ext cx="78184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Rectangle 60">
            <a:extLst>
              <a:ext uri="{FF2B5EF4-FFF2-40B4-BE49-F238E27FC236}">
                <a16:creationId xmlns:a16="http://schemas.microsoft.com/office/drawing/2014/main" id="{CECCAC5F-D1D3-481B-BFA3-14EF2015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2632075"/>
            <a:ext cx="36353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1">
            <a:extLst>
              <a:ext uri="{FF2B5EF4-FFF2-40B4-BE49-F238E27FC236}">
                <a16:creationId xmlns:a16="http://schemas.microsoft.com/office/drawing/2014/main" id="{4A8508DA-97AB-414A-8840-6097AD524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2632075"/>
            <a:ext cx="34766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23FDF799-9DC4-499B-ACC7-8DA14BAE5130}"/>
              </a:ext>
            </a:extLst>
          </p:cNvPr>
          <p:cNvSpPr>
            <a:spLocks/>
          </p:cNvSpPr>
          <p:nvPr/>
        </p:nvSpPr>
        <p:spPr bwMode="auto">
          <a:xfrm>
            <a:off x="7929563" y="2835275"/>
            <a:ext cx="179388" cy="171450"/>
          </a:xfrm>
          <a:custGeom>
            <a:avLst/>
            <a:gdLst>
              <a:gd name="T0" fmla="*/ 4 w 226"/>
              <a:gd name="T1" fmla="*/ 0 h 217"/>
              <a:gd name="T2" fmla="*/ 109 w 226"/>
              <a:gd name="T3" fmla="*/ 0 h 217"/>
              <a:gd name="T4" fmla="*/ 109 w 226"/>
              <a:gd name="T5" fmla="*/ 16 h 217"/>
              <a:gd name="T6" fmla="*/ 98 w 226"/>
              <a:gd name="T7" fmla="*/ 20 h 217"/>
              <a:gd name="T8" fmla="*/ 94 w 226"/>
              <a:gd name="T9" fmla="*/ 27 h 217"/>
              <a:gd name="T10" fmla="*/ 96 w 226"/>
              <a:gd name="T11" fmla="*/ 35 h 217"/>
              <a:gd name="T12" fmla="*/ 104 w 226"/>
              <a:gd name="T13" fmla="*/ 44 h 217"/>
              <a:gd name="T14" fmla="*/ 125 w 226"/>
              <a:gd name="T15" fmla="*/ 77 h 217"/>
              <a:gd name="T16" fmla="*/ 148 w 226"/>
              <a:gd name="T17" fmla="*/ 50 h 217"/>
              <a:gd name="T18" fmla="*/ 155 w 226"/>
              <a:gd name="T19" fmla="*/ 39 h 217"/>
              <a:gd name="T20" fmla="*/ 157 w 226"/>
              <a:gd name="T21" fmla="*/ 29 h 217"/>
              <a:gd name="T22" fmla="*/ 155 w 226"/>
              <a:gd name="T23" fmla="*/ 23 h 217"/>
              <a:gd name="T24" fmla="*/ 153 w 226"/>
              <a:gd name="T25" fmla="*/ 20 h 217"/>
              <a:gd name="T26" fmla="*/ 140 w 226"/>
              <a:gd name="T27" fmla="*/ 16 h 217"/>
              <a:gd name="T28" fmla="*/ 140 w 226"/>
              <a:gd name="T29" fmla="*/ 0 h 217"/>
              <a:gd name="T30" fmla="*/ 225 w 226"/>
              <a:gd name="T31" fmla="*/ 0 h 217"/>
              <a:gd name="T32" fmla="*/ 225 w 226"/>
              <a:gd name="T33" fmla="*/ 16 h 217"/>
              <a:gd name="T34" fmla="*/ 215 w 226"/>
              <a:gd name="T35" fmla="*/ 20 h 217"/>
              <a:gd name="T36" fmla="*/ 205 w 226"/>
              <a:gd name="T37" fmla="*/ 25 h 217"/>
              <a:gd name="T38" fmla="*/ 196 w 226"/>
              <a:gd name="T39" fmla="*/ 35 h 217"/>
              <a:gd name="T40" fmla="*/ 182 w 226"/>
              <a:gd name="T41" fmla="*/ 50 h 217"/>
              <a:gd name="T42" fmla="*/ 140 w 226"/>
              <a:gd name="T43" fmla="*/ 98 h 217"/>
              <a:gd name="T44" fmla="*/ 190 w 226"/>
              <a:gd name="T45" fmla="*/ 169 h 217"/>
              <a:gd name="T46" fmla="*/ 201 w 226"/>
              <a:gd name="T47" fmla="*/ 185 h 217"/>
              <a:gd name="T48" fmla="*/ 211 w 226"/>
              <a:gd name="T49" fmla="*/ 194 h 217"/>
              <a:gd name="T50" fmla="*/ 219 w 226"/>
              <a:gd name="T51" fmla="*/ 200 h 217"/>
              <a:gd name="T52" fmla="*/ 226 w 226"/>
              <a:gd name="T53" fmla="*/ 204 h 217"/>
              <a:gd name="T54" fmla="*/ 226 w 226"/>
              <a:gd name="T55" fmla="*/ 217 h 217"/>
              <a:gd name="T56" fmla="*/ 121 w 226"/>
              <a:gd name="T57" fmla="*/ 217 h 217"/>
              <a:gd name="T58" fmla="*/ 121 w 226"/>
              <a:gd name="T59" fmla="*/ 204 h 217"/>
              <a:gd name="T60" fmla="*/ 130 w 226"/>
              <a:gd name="T61" fmla="*/ 200 h 217"/>
              <a:gd name="T62" fmla="*/ 134 w 226"/>
              <a:gd name="T63" fmla="*/ 192 h 217"/>
              <a:gd name="T64" fmla="*/ 132 w 226"/>
              <a:gd name="T65" fmla="*/ 185 h 217"/>
              <a:gd name="T66" fmla="*/ 130 w 226"/>
              <a:gd name="T67" fmla="*/ 181 h 217"/>
              <a:gd name="T68" fmla="*/ 125 w 226"/>
              <a:gd name="T69" fmla="*/ 175 h 217"/>
              <a:gd name="T70" fmla="*/ 102 w 226"/>
              <a:gd name="T71" fmla="*/ 139 h 217"/>
              <a:gd name="T72" fmla="*/ 79 w 226"/>
              <a:gd name="T73" fmla="*/ 167 h 217"/>
              <a:gd name="T74" fmla="*/ 73 w 226"/>
              <a:gd name="T75" fmla="*/ 175 h 217"/>
              <a:gd name="T76" fmla="*/ 69 w 226"/>
              <a:gd name="T77" fmla="*/ 181 h 217"/>
              <a:gd name="T78" fmla="*/ 67 w 226"/>
              <a:gd name="T79" fmla="*/ 189 h 217"/>
              <a:gd name="T80" fmla="*/ 67 w 226"/>
              <a:gd name="T81" fmla="*/ 194 h 217"/>
              <a:gd name="T82" fmla="*/ 71 w 226"/>
              <a:gd name="T83" fmla="*/ 198 h 217"/>
              <a:gd name="T84" fmla="*/ 77 w 226"/>
              <a:gd name="T85" fmla="*/ 202 h 217"/>
              <a:gd name="T86" fmla="*/ 82 w 226"/>
              <a:gd name="T87" fmla="*/ 204 h 217"/>
              <a:gd name="T88" fmla="*/ 82 w 226"/>
              <a:gd name="T89" fmla="*/ 217 h 217"/>
              <a:gd name="T90" fmla="*/ 0 w 226"/>
              <a:gd name="T91" fmla="*/ 217 h 217"/>
              <a:gd name="T92" fmla="*/ 0 w 226"/>
              <a:gd name="T93" fmla="*/ 204 h 217"/>
              <a:gd name="T94" fmla="*/ 9 w 226"/>
              <a:gd name="T95" fmla="*/ 200 h 217"/>
              <a:gd name="T96" fmla="*/ 17 w 226"/>
              <a:gd name="T97" fmla="*/ 194 h 217"/>
              <a:gd name="T98" fmla="*/ 29 w 226"/>
              <a:gd name="T99" fmla="*/ 185 h 217"/>
              <a:gd name="T100" fmla="*/ 40 w 226"/>
              <a:gd name="T101" fmla="*/ 169 h 217"/>
              <a:gd name="T102" fmla="*/ 86 w 226"/>
              <a:gd name="T103" fmla="*/ 119 h 217"/>
              <a:gd name="T104" fmla="*/ 34 w 226"/>
              <a:gd name="T105" fmla="*/ 46 h 217"/>
              <a:gd name="T106" fmla="*/ 25 w 226"/>
              <a:gd name="T107" fmla="*/ 31 h 217"/>
              <a:gd name="T108" fmla="*/ 17 w 226"/>
              <a:gd name="T109" fmla="*/ 21 h 217"/>
              <a:gd name="T110" fmla="*/ 9 w 226"/>
              <a:gd name="T111" fmla="*/ 18 h 217"/>
              <a:gd name="T112" fmla="*/ 4 w 226"/>
              <a:gd name="T113" fmla="*/ 16 h 217"/>
              <a:gd name="T114" fmla="*/ 4 w 226"/>
              <a:gd name="T11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6" h="217">
                <a:moveTo>
                  <a:pt x="4" y="0"/>
                </a:moveTo>
                <a:lnTo>
                  <a:pt x="109" y="0"/>
                </a:lnTo>
                <a:lnTo>
                  <a:pt x="109" y="16"/>
                </a:lnTo>
                <a:lnTo>
                  <a:pt x="98" y="20"/>
                </a:lnTo>
                <a:lnTo>
                  <a:pt x="94" y="27"/>
                </a:lnTo>
                <a:lnTo>
                  <a:pt x="96" y="35"/>
                </a:lnTo>
                <a:lnTo>
                  <a:pt x="104" y="44"/>
                </a:lnTo>
                <a:lnTo>
                  <a:pt x="125" y="77"/>
                </a:lnTo>
                <a:lnTo>
                  <a:pt x="148" y="50"/>
                </a:lnTo>
                <a:lnTo>
                  <a:pt x="155" y="39"/>
                </a:lnTo>
                <a:lnTo>
                  <a:pt x="157" y="29"/>
                </a:lnTo>
                <a:lnTo>
                  <a:pt x="155" y="23"/>
                </a:lnTo>
                <a:lnTo>
                  <a:pt x="153" y="20"/>
                </a:lnTo>
                <a:lnTo>
                  <a:pt x="140" y="16"/>
                </a:lnTo>
                <a:lnTo>
                  <a:pt x="140" y="0"/>
                </a:lnTo>
                <a:lnTo>
                  <a:pt x="225" y="0"/>
                </a:lnTo>
                <a:lnTo>
                  <a:pt x="225" y="16"/>
                </a:lnTo>
                <a:lnTo>
                  <a:pt x="215" y="20"/>
                </a:lnTo>
                <a:lnTo>
                  <a:pt x="205" y="25"/>
                </a:lnTo>
                <a:lnTo>
                  <a:pt x="196" y="35"/>
                </a:lnTo>
                <a:lnTo>
                  <a:pt x="182" y="50"/>
                </a:lnTo>
                <a:lnTo>
                  <a:pt x="140" y="98"/>
                </a:lnTo>
                <a:lnTo>
                  <a:pt x="190" y="169"/>
                </a:lnTo>
                <a:lnTo>
                  <a:pt x="201" y="185"/>
                </a:lnTo>
                <a:lnTo>
                  <a:pt x="211" y="194"/>
                </a:lnTo>
                <a:lnTo>
                  <a:pt x="219" y="200"/>
                </a:lnTo>
                <a:lnTo>
                  <a:pt x="226" y="204"/>
                </a:lnTo>
                <a:lnTo>
                  <a:pt x="226" y="217"/>
                </a:lnTo>
                <a:lnTo>
                  <a:pt x="121" y="217"/>
                </a:lnTo>
                <a:lnTo>
                  <a:pt x="121" y="204"/>
                </a:lnTo>
                <a:lnTo>
                  <a:pt x="130" y="200"/>
                </a:lnTo>
                <a:lnTo>
                  <a:pt x="134" y="192"/>
                </a:lnTo>
                <a:lnTo>
                  <a:pt x="132" y="185"/>
                </a:lnTo>
                <a:lnTo>
                  <a:pt x="130" y="181"/>
                </a:lnTo>
                <a:lnTo>
                  <a:pt x="125" y="175"/>
                </a:lnTo>
                <a:lnTo>
                  <a:pt x="102" y="139"/>
                </a:lnTo>
                <a:lnTo>
                  <a:pt x="79" y="167"/>
                </a:lnTo>
                <a:lnTo>
                  <a:pt x="73" y="175"/>
                </a:lnTo>
                <a:lnTo>
                  <a:pt x="69" y="181"/>
                </a:lnTo>
                <a:lnTo>
                  <a:pt x="67" y="189"/>
                </a:lnTo>
                <a:lnTo>
                  <a:pt x="67" y="194"/>
                </a:lnTo>
                <a:lnTo>
                  <a:pt x="71" y="198"/>
                </a:lnTo>
                <a:lnTo>
                  <a:pt x="77" y="202"/>
                </a:lnTo>
                <a:lnTo>
                  <a:pt x="82" y="204"/>
                </a:lnTo>
                <a:lnTo>
                  <a:pt x="82" y="217"/>
                </a:lnTo>
                <a:lnTo>
                  <a:pt x="0" y="217"/>
                </a:lnTo>
                <a:lnTo>
                  <a:pt x="0" y="204"/>
                </a:lnTo>
                <a:lnTo>
                  <a:pt x="9" y="200"/>
                </a:lnTo>
                <a:lnTo>
                  <a:pt x="17" y="194"/>
                </a:lnTo>
                <a:lnTo>
                  <a:pt x="29" y="185"/>
                </a:lnTo>
                <a:lnTo>
                  <a:pt x="40" y="169"/>
                </a:lnTo>
                <a:lnTo>
                  <a:pt x="86" y="119"/>
                </a:lnTo>
                <a:lnTo>
                  <a:pt x="34" y="46"/>
                </a:lnTo>
                <a:lnTo>
                  <a:pt x="25" y="31"/>
                </a:lnTo>
                <a:lnTo>
                  <a:pt x="17" y="21"/>
                </a:lnTo>
                <a:lnTo>
                  <a:pt x="9" y="18"/>
                </a:lnTo>
                <a:lnTo>
                  <a:pt x="4" y="16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Freeform 63">
            <a:extLst>
              <a:ext uri="{FF2B5EF4-FFF2-40B4-BE49-F238E27FC236}">
                <a16:creationId xmlns:a16="http://schemas.microsoft.com/office/drawing/2014/main" id="{2371E5AE-6E40-4D76-A7A1-E02BFF7C6888}"/>
              </a:ext>
            </a:extLst>
          </p:cNvPr>
          <p:cNvSpPr>
            <a:spLocks/>
          </p:cNvSpPr>
          <p:nvPr/>
        </p:nvSpPr>
        <p:spPr bwMode="auto">
          <a:xfrm>
            <a:off x="8139113" y="2701925"/>
            <a:ext cx="119063" cy="176213"/>
          </a:xfrm>
          <a:custGeom>
            <a:avLst/>
            <a:gdLst>
              <a:gd name="T0" fmla="*/ 79 w 150"/>
              <a:gd name="T1" fmla="*/ 0 h 221"/>
              <a:gd name="T2" fmla="*/ 100 w 150"/>
              <a:gd name="T3" fmla="*/ 2 h 221"/>
              <a:gd name="T4" fmla="*/ 117 w 150"/>
              <a:gd name="T5" fmla="*/ 8 h 221"/>
              <a:gd name="T6" fmla="*/ 130 w 150"/>
              <a:gd name="T7" fmla="*/ 16 h 221"/>
              <a:gd name="T8" fmla="*/ 138 w 150"/>
              <a:gd name="T9" fmla="*/ 25 h 221"/>
              <a:gd name="T10" fmla="*/ 144 w 150"/>
              <a:gd name="T11" fmla="*/ 37 h 221"/>
              <a:gd name="T12" fmla="*/ 146 w 150"/>
              <a:gd name="T13" fmla="*/ 50 h 221"/>
              <a:gd name="T14" fmla="*/ 144 w 150"/>
              <a:gd name="T15" fmla="*/ 62 h 221"/>
              <a:gd name="T16" fmla="*/ 140 w 150"/>
              <a:gd name="T17" fmla="*/ 73 h 221"/>
              <a:gd name="T18" fmla="*/ 134 w 150"/>
              <a:gd name="T19" fmla="*/ 85 h 221"/>
              <a:gd name="T20" fmla="*/ 125 w 150"/>
              <a:gd name="T21" fmla="*/ 98 h 221"/>
              <a:gd name="T22" fmla="*/ 117 w 150"/>
              <a:gd name="T23" fmla="*/ 106 h 221"/>
              <a:gd name="T24" fmla="*/ 109 w 150"/>
              <a:gd name="T25" fmla="*/ 115 h 221"/>
              <a:gd name="T26" fmla="*/ 98 w 150"/>
              <a:gd name="T27" fmla="*/ 125 h 221"/>
              <a:gd name="T28" fmla="*/ 86 w 150"/>
              <a:gd name="T29" fmla="*/ 137 h 221"/>
              <a:gd name="T30" fmla="*/ 77 w 150"/>
              <a:gd name="T31" fmla="*/ 146 h 221"/>
              <a:gd name="T32" fmla="*/ 65 w 150"/>
              <a:gd name="T33" fmla="*/ 158 h 221"/>
              <a:gd name="T34" fmla="*/ 56 w 150"/>
              <a:gd name="T35" fmla="*/ 171 h 221"/>
              <a:gd name="T36" fmla="*/ 46 w 150"/>
              <a:gd name="T37" fmla="*/ 181 h 221"/>
              <a:gd name="T38" fmla="*/ 46 w 150"/>
              <a:gd name="T39" fmla="*/ 183 h 221"/>
              <a:gd name="T40" fmla="*/ 104 w 150"/>
              <a:gd name="T41" fmla="*/ 183 h 221"/>
              <a:gd name="T42" fmla="*/ 113 w 150"/>
              <a:gd name="T43" fmla="*/ 183 h 221"/>
              <a:gd name="T44" fmla="*/ 119 w 150"/>
              <a:gd name="T45" fmla="*/ 181 h 221"/>
              <a:gd name="T46" fmla="*/ 127 w 150"/>
              <a:gd name="T47" fmla="*/ 175 h 221"/>
              <a:gd name="T48" fmla="*/ 130 w 150"/>
              <a:gd name="T49" fmla="*/ 171 h 221"/>
              <a:gd name="T50" fmla="*/ 132 w 150"/>
              <a:gd name="T51" fmla="*/ 163 h 221"/>
              <a:gd name="T52" fmla="*/ 150 w 150"/>
              <a:gd name="T53" fmla="*/ 163 h 221"/>
              <a:gd name="T54" fmla="*/ 146 w 150"/>
              <a:gd name="T55" fmla="*/ 221 h 221"/>
              <a:gd name="T56" fmla="*/ 0 w 150"/>
              <a:gd name="T57" fmla="*/ 221 h 221"/>
              <a:gd name="T58" fmla="*/ 0 w 150"/>
              <a:gd name="T59" fmla="*/ 211 h 221"/>
              <a:gd name="T60" fmla="*/ 8 w 150"/>
              <a:gd name="T61" fmla="*/ 196 h 221"/>
              <a:gd name="T62" fmla="*/ 19 w 150"/>
              <a:gd name="T63" fmla="*/ 179 h 221"/>
              <a:gd name="T64" fmla="*/ 32 w 150"/>
              <a:gd name="T65" fmla="*/ 160 h 221"/>
              <a:gd name="T66" fmla="*/ 50 w 150"/>
              <a:gd name="T67" fmla="*/ 138 h 221"/>
              <a:gd name="T68" fmla="*/ 65 w 150"/>
              <a:gd name="T69" fmla="*/ 119 h 221"/>
              <a:gd name="T70" fmla="*/ 77 w 150"/>
              <a:gd name="T71" fmla="*/ 104 h 221"/>
              <a:gd name="T72" fmla="*/ 84 w 150"/>
              <a:gd name="T73" fmla="*/ 92 h 221"/>
              <a:gd name="T74" fmla="*/ 90 w 150"/>
              <a:gd name="T75" fmla="*/ 79 h 221"/>
              <a:gd name="T76" fmla="*/ 94 w 150"/>
              <a:gd name="T77" fmla="*/ 67 h 221"/>
              <a:gd name="T78" fmla="*/ 94 w 150"/>
              <a:gd name="T79" fmla="*/ 56 h 221"/>
              <a:gd name="T80" fmla="*/ 92 w 150"/>
              <a:gd name="T81" fmla="*/ 41 h 221"/>
              <a:gd name="T82" fmla="*/ 86 w 150"/>
              <a:gd name="T83" fmla="*/ 29 h 221"/>
              <a:gd name="T84" fmla="*/ 79 w 150"/>
              <a:gd name="T85" fmla="*/ 21 h 221"/>
              <a:gd name="T86" fmla="*/ 65 w 150"/>
              <a:gd name="T87" fmla="*/ 17 h 221"/>
              <a:gd name="T88" fmla="*/ 54 w 150"/>
              <a:gd name="T89" fmla="*/ 21 h 221"/>
              <a:gd name="T90" fmla="*/ 44 w 150"/>
              <a:gd name="T91" fmla="*/ 27 h 221"/>
              <a:gd name="T92" fmla="*/ 36 w 150"/>
              <a:gd name="T93" fmla="*/ 39 h 221"/>
              <a:gd name="T94" fmla="*/ 32 w 150"/>
              <a:gd name="T95" fmla="*/ 56 h 221"/>
              <a:gd name="T96" fmla="*/ 4 w 150"/>
              <a:gd name="T97" fmla="*/ 56 h 221"/>
              <a:gd name="T98" fmla="*/ 4 w 150"/>
              <a:gd name="T99" fmla="*/ 17 h 221"/>
              <a:gd name="T100" fmla="*/ 27 w 150"/>
              <a:gd name="T101" fmla="*/ 10 h 221"/>
              <a:gd name="T102" fmla="*/ 46 w 150"/>
              <a:gd name="T103" fmla="*/ 4 h 221"/>
              <a:gd name="T104" fmla="*/ 61 w 150"/>
              <a:gd name="T105" fmla="*/ 2 h 221"/>
              <a:gd name="T106" fmla="*/ 79 w 150"/>
              <a:gd name="T107" fmla="*/ 0 h 221"/>
              <a:gd name="T108" fmla="*/ 79 w 150"/>
              <a:gd name="T10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0" h="221">
                <a:moveTo>
                  <a:pt x="79" y="0"/>
                </a:moveTo>
                <a:lnTo>
                  <a:pt x="100" y="2"/>
                </a:lnTo>
                <a:lnTo>
                  <a:pt x="117" y="8"/>
                </a:lnTo>
                <a:lnTo>
                  <a:pt x="130" y="16"/>
                </a:lnTo>
                <a:lnTo>
                  <a:pt x="138" y="25"/>
                </a:lnTo>
                <a:lnTo>
                  <a:pt x="144" y="37"/>
                </a:lnTo>
                <a:lnTo>
                  <a:pt x="146" y="50"/>
                </a:lnTo>
                <a:lnTo>
                  <a:pt x="144" y="62"/>
                </a:lnTo>
                <a:lnTo>
                  <a:pt x="140" y="73"/>
                </a:lnTo>
                <a:lnTo>
                  <a:pt x="134" y="85"/>
                </a:lnTo>
                <a:lnTo>
                  <a:pt x="125" y="98"/>
                </a:lnTo>
                <a:lnTo>
                  <a:pt x="117" y="106"/>
                </a:lnTo>
                <a:lnTo>
                  <a:pt x="109" y="115"/>
                </a:lnTo>
                <a:lnTo>
                  <a:pt x="98" y="125"/>
                </a:lnTo>
                <a:lnTo>
                  <a:pt x="86" y="137"/>
                </a:lnTo>
                <a:lnTo>
                  <a:pt x="77" y="146"/>
                </a:lnTo>
                <a:lnTo>
                  <a:pt x="65" y="158"/>
                </a:lnTo>
                <a:lnTo>
                  <a:pt x="56" y="171"/>
                </a:lnTo>
                <a:lnTo>
                  <a:pt x="46" y="181"/>
                </a:lnTo>
                <a:lnTo>
                  <a:pt x="46" y="183"/>
                </a:lnTo>
                <a:lnTo>
                  <a:pt x="104" y="183"/>
                </a:lnTo>
                <a:lnTo>
                  <a:pt x="113" y="183"/>
                </a:lnTo>
                <a:lnTo>
                  <a:pt x="119" y="181"/>
                </a:lnTo>
                <a:lnTo>
                  <a:pt x="127" y="175"/>
                </a:lnTo>
                <a:lnTo>
                  <a:pt x="130" y="171"/>
                </a:lnTo>
                <a:lnTo>
                  <a:pt x="132" y="163"/>
                </a:lnTo>
                <a:lnTo>
                  <a:pt x="150" y="163"/>
                </a:lnTo>
                <a:lnTo>
                  <a:pt x="146" y="221"/>
                </a:lnTo>
                <a:lnTo>
                  <a:pt x="0" y="221"/>
                </a:lnTo>
                <a:lnTo>
                  <a:pt x="0" y="211"/>
                </a:lnTo>
                <a:lnTo>
                  <a:pt x="8" y="196"/>
                </a:lnTo>
                <a:lnTo>
                  <a:pt x="19" y="179"/>
                </a:lnTo>
                <a:lnTo>
                  <a:pt x="32" y="160"/>
                </a:lnTo>
                <a:lnTo>
                  <a:pt x="50" y="138"/>
                </a:lnTo>
                <a:lnTo>
                  <a:pt x="65" y="119"/>
                </a:lnTo>
                <a:lnTo>
                  <a:pt x="77" y="104"/>
                </a:lnTo>
                <a:lnTo>
                  <a:pt x="84" y="92"/>
                </a:lnTo>
                <a:lnTo>
                  <a:pt x="90" y="79"/>
                </a:lnTo>
                <a:lnTo>
                  <a:pt x="94" y="67"/>
                </a:lnTo>
                <a:lnTo>
                  <a:pt x="94" y="56"/>
                </a:lnTo>
                <a:lnTo>
                  <a:pt x="92" y="41"/>
                </a:lnTo>
                <a:lnTo>
                  <a:pt x="86" y="29"/>
                </a:lnTo>
                <a:lnTo>
                  <a:pt x="79" y="21"/>
                </a:lnTo>
                <a:lnTo>
                  <a:pt x="65" y="17"/>
                </a:lnTo>
                <a:lnTo>
                  <a:pt x="54" y="21"/>
                </a:lnTo>
                <a:lnTo>
                  <a:pt x="44" y="27"/>
                </a:lnTo>
                <a:lnTo>
                  <a:pt x="36" y="39"/>
                </a:lnTo>
                <a:lnTo>
                  <a:pt x="32" y="56"/>
                </a:lnTo>
                <a:lnTo>
                  <a:pt x="4" y="56"/>
                </a:lnTo>
                <a:lnTo>
                  <a:pt x="4" y="17"/>
                </a:lnTo>
                <a:lnTo>
                  <a:pt x="27" y="10"/>
                </a:lnTo>
                <a:lnTo>
                  <a:pt x="46" y="4"/>
                </a:lnTo>
                <a:lnTo>
                  <a:pt x="61" y="2"/>
                </a:lnTo>
                <a:lnTo>
                  <a:pt x="79" y="0"/>
                </a:lnTo>
                <a:lnTo>
                  <a:pt x="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Freeform 64">
            <a:extLst>
              <a:ext uri="{FF2B5EF4-FFF2-40B4-BE49-F238E27FC236}">
                <a16:creationId xmlns:a16="http://schemas.microsoft.com/office/drawing/2014/main" id="{8EBA45C1-4399-4268-9355-30BFD930E7BE}"/>
              </a:ext>
            </a:extLst>
          </p:cNvPr>
          <p:cNvSpPr>
            <a:spLocks/>
          </p:cNvSpPr>
          <p:nvPr/>
        </p:nvSpPr>
        <p:spPr bwMode="auto">
          <a:xfrm>
            <a:off x="9874250" y="2828925"/>
            <a:ext cx="182563" cy="171450"/>
          </a:xfrm>
          <a:custGeom>
            <a:avLst/>
            <a:gdLst>
              <a:gd name="T0" fmla="*/ 3 w 228"/>
              <a:gd name="T1" fmla="*/ 0 h 217"/>
              <a:gd name="T2" fmla="*/ 109 w 228"/>
              <a:gd name="T3" fmla="*/ 0 h 217"/>
              <a:gd name="T4" fmla="*/ 109 w 228"/>
              <a:gd name="T5" fmla="*/ 15 h 217"/>
              <a:gd name="T6" fmla="*/ 99 w 228"/>
              <a:gd name="T7" fmla="*/ 19 h 217"/>
              <a:gd name="T8" fmla="*/ 96 w 228"/>
              <a:gd name="T9" fmla="*/ 27 h 217"/>
              <a:gd name="T10" fmla="*/ 97 w 228"/>
              <a:gd name="T11" fmla="*/ 34 h 217"/>
              <a:gd name="T12" fmla="*/ 101 w 228"/>
              <a:gd name="T13" fmla="*/ 40 h 217"/>
              <a:gd name="T14" fmla="*/ 105 w 228"/>
              <a:gd name="T15" fmla="*/ 46 h 217"/>
              <a:gd name="T16" fmla="*/ 126 w 228"/>
              <a:gd name="T17" fmla="*/ 76 h 217"/>
              <a:gd name="T18" fmla="*/ 149 w 228"/>
              <a:gd name="T19" fmla="*/ 50 h 217"/>
              <a:gd name="T20" fmla="*/ 153 w 228"/>
              <a:gd name="T21" fmla="*/ 44 h 217"/>
              <a:gd name="T22" fmla="*/ 157 w 228"/>
              <a:gd name="T23" fmla="*/ 38 h 217"/>
              <a:gd name="T24" fmla="*/ 159 w 228"/>
              <a:gd name="T25" fmla="*/ 28 h 217"/>
              <a:gd name="T26" fmla="*/ 157 w 228"/>
              <a:gd name="T27" fmla="*/ 25 h 217"/>
              <a:gd name="T28" fmla="*/ 153 w 228"/>
              <a:gd name="T29" fmla="*/ 19 h 217"/>
              <a:gd name="T30" fmla="*/ 149 w 228"/>
              <a:gd name="T31" fmla="*/ 17 h 217"/>
              <a:gd name="T32" fmla="*/ 142 w 228"/>
              <a:gd name="T33" fmla="*/ 15 h 217"/>
              <a:gd name="T34" fmla="*/ 142 w 228"/>
              <a:gd name="T35" fmla="*/ 0 h 217"/>
              <a:gd name="T36" fmla="*/ 226 w 228"/>
              <a:gd name="T37" fmla="*/ 0 h 217"/>
              <a:gd name="T38" fmla="*/ 226 w 228"/>
              <a:gd name="T39" fmla="*/ 15 h 217"/>
              <a:gd name="T40" fmla="*/ 217 w 228"/>
              <a:gd name="T41" fmla="*/ 19 h 217"/>
              <a:gd name="T42" fmla="*/ 207 w 228"/>
              <a:gd name="T43" fmla="*/ 25 h 217"/>
              <a:gd name="T44" fmla="*/ 197 w 228"/>
              <a:gd name="T45" fmla="*/ 34 h 217"/>
              <a:gd name="T46" fmla="*/ 184 w 228"/>
              <a:gd name="T47" fmla="*/ 50 h 217"/>
              <a:gd name="T48" fmla="*/ 142 w 228"/>
              <a:gd name="T49" fmla="*/ 98 h 217"/>
              <a:gd name="T50" fmla="*/ 192 w 228"/>
              <a:gd name="T51" fmla="*/ 171 h 217"/>
              <a:gd name="T52" fmla="*/ 203 w 228"/>
              <a:gd name="T53" fmla="*/ 186 h 217"/>
              <a:gd name="T54" fmla="*/ 213 w 228"/>
              <a:gd name="T55" fmla="*/ 194 h 217"/>
              <a:gd name="T56" fmla="*/ 220 w 228"/>
              <a:gd name="T57" fmla="*/ 199 h 217"/>
              <a:gd name="T58" fmla="*/ 228 w 228"/>
              <a:gd name="T59" fmla="*/ 203 h 217"/>
              <a:gd name="T60" fmla="*/ 228 w 228"/>
              <a:gd name="T61" fmla="*/ 217 h 217"/>
              <a:gd name="T62" fmla="*/ 121 w 228"/>
              <a:gd name="T63" fmla="*/ 217 h 217"/>
              <a:gd name="T64" fmla="*/ 121 w 228"/>
              <a:gd name="T65" fmla="*/ 203 h 217"/>
              <a:gd name="T66" fmla="*/ 132 w 228"/>
              <a:gd name="T67" fmla="*/ 199 h 217"/>
              <a:gd name="T68" fmla="*/ 134 w 228"/>
              <a:gd name="T69" fmla="*/ 192 h 217"/>
              <a:gd name="T70" fmla="*/ 134 w 228"/>
              <a:gd name="T71" fmla="*/ 184 h 217"/>
              <a:gd name="T72" fmla="*/ 132 w 228"/>
              <a:gd name="T73" fmla="*/ 180 h 217"/>
              <a:gd name="T74" fmla="*/ 126 w 228"/>
              <a:gd name="T75" fmla="*/ 174 h 217"/>
              <a:gd name="T76" fmla="*/ 101 w 228"/>
              <a:gd name="T77" fmla="*/ 138 h 217"/>
              <a:gd name="T78" fmla="*/ 80 w 228"/>
              <a:gd name="T79" fmla="*/ 167 h 217"/>
              <a:gd name="T80" fmla="*/ 73 w 228"/>
              <a:gd name="T81" fmla="*/ 174 h 217"/>
              <a:gd name="T82" fmla="*/ 71 w 228"/>
              <a:gd name="T83" fmla="*/ 180 h 217"/>
              <a:gd name="T84" fmla="*/ 69 w 228"/>
              <a:gd name="T85" fmla="*/ 190 h 217"/>
              <a:gd name="T86" fmla="*/ 69 w 228"/>
              <a:gd name="T87" fmla="*/ 194 h 217"/>
              <a:gd name="T88" fmla="*/ 73 w 228"/>
              <a:gd name="T89" fmla="*/ 197 h 217"/>
              <a:gd name="T90" fmla="*/ 78 w 228"/>
              <a:gd name="T91" fmla="*/ 201 h 217"/>
              <a:gd name="T92" fmla="*/ 84 w 228"/>
              <a:gd name="T93" fmla="*/ 203 h 217"/>
              <a:gd name="T94" fmla="*/ 84 w 228"/>
              <a:gd name="T95" fmla="*/ 217 h 217"/>
              <a:gd name="T96" fmla="*/ 0 w 228"/>
              <a:gd name="T97" fmla="*/ 217 h 217"/>
              <a:gd name="T98" fmla="*/ 0 w 228"/>
              <a:gd name="T99" fmla="*/ 203 h 217"/>
              <a:gd name="T100" fmla="*/ 9 w 228"/>
              <a:gd name="T101" fmla="*/ 199 h 217"/>
              <a:gd name="T102" fmla="*/ 19 w 228"/>
              <a:gd name="T103" fmla="*/ 194 h 217"/>
              <a:gd name="T104" fmla="*/ 30 w 228"/>
              <a:gd name="T105" fmla="*/ 184 h 217"/>
              <a:gd name="T106" fmla="*/ 42 w 228"/>
              <a:gd name="T107" fmla="*/ 171 h 217"/>
              <a:gd name="T108" fmla="*/ 88 w 228"/>
              <a:gd name="T109" fmla="*/ 119 h 217"/>
              <a:gd name="T110" fmla="*/ 36 w 228"/>
              <a:gd name="T111" fmla="*/ 46 h 217"/>
              <a:gd name="T112" fmla="*/ 26 w 228"/>
              <a:gd name="T113" fmla="*/ 32 h 217"/>
              <a:gd name="T114" fmla="*/ 17 w 228"/>
              <a:gd name="T115" fmla="*/ 23 h 217"/>
              <a:gd name="T116" fmla="*/ 11 w 228"/>
              <a:gd name="T117" fmla="*/ 17 h 217"/>
              <a:gd name="T118" fmla="*/ 3 w 228"/>
              <a:gd name="T119" fmla="*/ 15 h 217"/>
              <a:gd name="T120" fmla="*/ 3 w 228"/>
              <a:gd name="T121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8" h="217">
                <a:moveTo>
                  <a:pt x="3" y="0"/>
                </a:moveTo>
                <a:lnTo>
                  <a:pt x="109" y="0"/>
                </a:lnTo>
                <a:lnTo>
                  <a:pt x="109" y="15"/>
                </a:lnTo>
                <a:lnTo>
                  <a:pt x="99" y="19"/>
                </a:lnTo>
                <a:lnTo>
                  <a:pt x="96" y="27"/>
                </a:lnTo>
                <a:lnTo>
                  <a:pt x="97" y="34"/>
                </a:lnTo>
                <a:lnTo>
                  <a:pt x="101" y="40"/>
                </a:lnTo>
                <a:lnTo>
                  <a:pt x="105" y="46"/>
                </a:lnTo>
                <a:lnTo>
                  <a:pt x="126" y="76"/>
                </a:lnTo>
                <a:lnTo>
                  <a:pt x="149" y="50"/>
                </a:lnTo>
                <a:lnTo>
                  <a:pt x="153" y="44"/>
                </a:lnTo>
                <a:lnTo>
                  <a:pt x="157" y="38"/>
                </a:lnTo>
                <a:lnTo>
                  <a:pt x="159" y="28"/>
                </a:lnTo>
                <a:lnTo>
                  <a:pt x="157" y="25"/>
                </a:lnTo>
                <a:lnTo>
                  <a:pt x="153" y="19"/>
                </a:lnTo>
                <a:lnTo>
                  <a:pt x="149" y="17"/>
                </a:lnTo>
                <a:lnTo>
                  <a:pt x="142" y="15"/>
                </a:lnTo>
                <a:lnTo>
                  <a:pt x="142" y="0"/>
                </a:lnTo>
                <a:lnTo>
                  <a:pt x="226" y="0"/>
                </a:lnTo>
                <a:lnTo>
                  <a:pt x="226" y="15"/>
                </a:lnTo>
                <a:lnTo>
                  <a:pt x="217" y="19"/>
                </a:lnTo>
                <a:lnTo>
                  <a:pt x="207" y="25"/>
                </a:lnTo>
                <a:lnTo>
                  <a:pt x="197" y="34"/>
                </a:lnTo>
                <a:lnTo>
                  <a:pt x="184" y="50"/>
                </a:lnTo>
                <a:lnTo>
                  <a:pt x="142" y="98"/>
                </a:lnTo>
                <a:lnTo>
                  <a:pt x="192" y="171"/>
                </a:lnTo>
                <a:lnTo>
                  <a:pt x="203" y="186"/>
                </a:lnTo>
                <a:lnTo>
                  <a:pt x="213" y="194"/>
                </a:lnTo>
                <a:lnTo>
                  <a:pt x="220" y="199"/>
                </a:lnTo>
                <a:lnTo>
                  <a:pt x="228" y="203"/>
                </a:lnTo>
                <a:lnTo>
                  <a:pt x="228" y="217"/>
                </a:lnTo>
                <a:lnTo>
                  <a:pt x="121" y="217"/>
                </a:lnTo>
                <a:lnTo>
                  <a:pt x="121" y="203"/>
                </a:lnTo>
                <a:lnTo>
                  <a:pt x="132" y="199"/>
                </a:lnTo>
                <a:lnTo>
                  <a:pt x="134" y="192"/>
                </a:lnTo>
                <a:lnTo>
                  <a:pt x="134" y="184"/>
                </a:lnTo>
                <a:lnTo>
                  <a:pt x="132" y="180"/>
                </a:lnTo>
                <a:lnTo>
                  <a:pt x="126" y="174"/>
                </a:lnTo>
                <a:lnTo>
                  <a:pt x="101" y="138"/>
                </a:lnTo>
                <a:lnTo>
                  <a:pt x="80" y="167"/>
                </a:lnTo>
                <a:lnTo>
                  <a:pt x="73" y="174"/>
                </a:lnTo>
                <a:lnTo>
                  <a:pt x="71" y="180"/>
                </a:lnTo>
                <a:lnTo>
                  <a:pt x="69" y="190"/>
                </a:lnTo>
                <a:lnTo>
                  <a:pt x="69" y="194"/>
                </a:lnTo>
                <a:lnTo>
                  <a:pt x="73" y="197"/>
                </a:lnTo>
                <a:lnTo>
                  <a:pt x="78" y="201"/>
                </a:lnTo>
                <a:lnTo>
                  <a:pt x="84" y="203"/>
                </a:lnTo>
                <a:lnTo>
                  <a:pt x="84" y="217"/>
                </a:lnTo>
                <a:lnTo>
                  <a:pt x="0" y="217"/>
                </a:lnTo>
                <a:lnTo>
                  <a:pt x="0" y="203"/>
                </a:lnTo>
                <a:lnTo>
                  <a:pt x="9" y="199"/>
                </a:lnTo>
                <a:lnTo>
                  <a:pt x="19" y="194"/>
                </a:lnTo>
                <a:lnTo>
                  <a:pt x="30" y="184"/>
                </a:lnTo>
                <a:lnTo>
                  <a:pt x="42" y="171"/>
                </a:lnTo>
                <a:lnTo>
                  <a:pt x="88" y="119"/>
                </a:lnTo>
                <a:lnTo>
                  <a:pt x="36" y="46"/>
                </a:lnTo>
                <a:lnTo>
                  <a:pt x="26" y="32"/>
                </a:lnTo>
                <a:lnTo>
                  <a:pt x="17" y="23"/>
                </a:lnTo>
                <a:lnTo>
                  <a:pt x="11" y="17"/>
                </a:lnTo>
                <a:lnTo>
                  <a:pt x="3" y="15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Freeform 65">
            <a:extLst>
              <a:ext uri="{FF2B5EF4-FFF2-40B4-BE49-F238E27FC236}">
                <a16:creationId xmlns:a16="http://schemas.microsoft.com/office/drawing/2014/main" id="{B167A013-1917-4B23-8AB8-12BB54BC731D}"/>
              </a:ext>
            </a:extLst>
          </p:cNvPr>
          <p:cNvSpPr>
            <a:spLocks/>
          </p:cNvSpPr>
          <p:nvPr/>
        </p:nvSpPr>
        <p:spPr bwMode="auto">
          <a:xfrm>
            <a:off x="10063163" y="2828925"/>
            <a:ext cx="185738" cy="247650"/>
          </a:xfrm>
          <a:custGeom>
            <a:avLst/>
            <a:gdLst>
              <a:gd name="T0" fmla="*/ 0 w 234"/>
              <a:gd name="T1" fmla="*/ 0 h 313"/>
              <a:gd name="T2" fmla="*/ 109 w 234"/>
              <a:gd name="T3" fmla="*/ 0 h 313"/>
              <a:gd name="T4" fmla="*/ 109 w 234"/>
              <a:gd name="T5" fmla="*/ 15 h 313"/>
              <a:gd name="T6" fmla="*/ 100 w 234"/>
              <a:gd name="T7" fmla="*/ 17 h 313"/>
              <a:gd name="T8" fmla="*/ 94 w 234"/>
              <a:gd name="T9" fmla="*/ 21 h 313"/>
              <a:gd name="T10" fmla="*/ 90 w 234"/>
              <a:gd name="T11" fmla="*/ 27 h 313"/>
              <a:gd name="T12" fmla="*/ 88 w 234"/>
              <a:gd name="T13" fmla="*/ 32 h 313"/>
              <a:gd name="T14" fmla="*/ 90 w 234"/>
              <a:gd name="T15" fmla="*/ 46 h 313"/>
              <a:gd name="T16" fmla="*/ 94 w 234"/>
              <a:gd name="T17" fmla="*/ 59 h 313"/>
              <a:gd name="T18" fmla="*/ 126 w 234"/>
              <a:gd name="T19" fmla="*/ 155 h 313"/>
              <a:gd name="T20" fmla="*/ 161 w 234"/>
              <a:gd name="T21" fmla="*/ 73 h 313"/>
              <a:gd name="T22" fmla="*/ 167 w 234"/>
              <a:gd name="T23" fmla="*/ 53 h 313"/>
              <a:gd name="T24" fmla="*/ 169 w 234"/>
              <a:gd name="T25" fmla="*/ 38 h 313"/>
              <a:gd name="T26" fmla="*/ 169 w 234"/>
              <a:gd name="T27" fmla="*/ 28 h 313"/>
              <a:gd name="T28" fmla="*/ 165 w 234"/>
              <a:gd name="T29" fmla="*/ 23 h 313"/>
              <a:gd name="T30" fmla="*/ 157 w 234"/>
              <a:gd name="T31" fmla="*/ 17 h 313"/>
              <a:gd name="T32" fmla="*/ 149 w 234"/>
              <a:gd name="T33" fmla="*/ 15 h 313"/>
              <a:gd name="T34" fmla="*/ 149 w 234"/>
              <a:gd name="T35" fmla="*/ 0 h 313"/>
              <a:gd name="T36" fmla="*/ 234 w 234"/>
              <a:gd name="T37" fmla="*/ 0 h 313"/>
              <a:gd name="T38" fmla="*/ 234 w 234"/>
              <a:gd name="T39" fmla="*/ 15 h 313"/>
              <a:gd name="T40" fmla="*/ 222 w 234"/>
              <a:gd name="T41" fmla="*/ 21 h 313"/>
              <a:gd name="T42" fmla="*/ 217 w 234"/>
              <a:gd name="T43" fmla="*/ 27 h 313"/>
              <a:gd name="T44" fmla="*/ 211 w 234"/>
              <a:gd name="T45" fmla="*/ 34 h 313"/>
              <a:gd name="T46" fmla="*/ 205 w 234"/>
              <a:gd name="T47" fmla="*/ 48 h 313"/>
              <a:gd name="T48" fmla="*/ 196 w 234"/>
              <a:gd name="T49" fmla="*/ 69 h 313"/>
              <a:gd name="T50" fmla="*/ 125 w 234"/>
              <a:gd name="T51" fmla="*/ 226 h 313"/>
              <a:gd name="T52" fmla="*/ 113 w 234"/>
              <a:gd name="T53" fmla="*/ 249 h 313"/>
              <a:gd name="T54" fmla="*/ 103 w 234"/>
              <a:gd name="T55" fmla="*/ 268 h 313"/>
              <a:gd name="T56" fmla="*/ 94 w 234"/>
              <a:gd name="T57" fmla="*/ 282 h 313"/>
              <a:gd name="T58" fmla="*/ 82 w 234"/>
              <a:gd name="T59" fmla="*/ 293 h 313"/>
              <a:gd name="T60" fmla="*/ 73 w 234"/>
              <a:gd name="T61" fmla="*/ 303 h 313"/>
              <a:gd name="T62" fmla="*/ 61 w 234"/>
              <a:gd name="T63" fmla="*/ 309 h 313"/>
              <a:gd name="T64" fmla="*/ 50 w 234"/>
              <a:gd name="T65" fmla="*/ 313 h 313"/>
              <a:gd name="T66" fmla="*/ 34 w 234"/>
              <a:gd name="T67" fmla="*/ 313 h 313"/>
              <a:gd name="T68" fmla="*/ 19 w 234"/>
              <a:gd name="T69" fmla="*/ 313 h 313"/>
              <a:gd name="T70" fmla="*/ 4 w 234"/>
              <a:gd name="T71" fmla="*/ 309 h 313"/>
              <a:gd name="T72" fmla="*/ 4 w 234"/>
              <a:gd name="T73" fmla="*/ 259 h 313"/>
              <a:gd name="T74" fmla="*/ 28 w 234"/>
              <a:gd name="T75" fmla="*/ 259 h 313"/>
              <a:gd name="T76" fmla="*/ 32 w 234"/>
              <a:gd name="T77" fmla="*/ 267 h 313"/>
              <a:gd name="T78" fmla="*/ 36 w 234"/>
              <a:gd name="T79" fmla="*/ 272 h 313"/>
              <a:gd name="T80" fmla="*/ 40 w 234"/>
              <a:gd name="T81" fmla="*/ 276 h 313"/>
              <a:gd name="T82" fmla="*/ 48 w 234"/>
              <a:gd name="T83" fmla="*/ 276 h 313"/>
              <a:gd name="T84" fmla="*/ 55 w 234"/>
              <a:gd name="T85" fmla="*/ 276 h 313"/>
              <a:gd name="T86" fmla="*/ 63 w 234"/>
              <a:gd name="T87" fmla="*/ 272 h 313"/>
              <a:gd name="T88" fmla="*/ 69 w 234"/>
              <a:gd name="T89" fmla="*/ 265 h 313"/>
              <a:gd name="T90" fmla="*/ 77 w 234"/>
              <a:gd name="T91" fmla="*/ 255 h 313"/>
              <a:gd name="T92" fmla="*/ 86 w 234"/>
              <a:gd name="T93" fmla="*/ 240 h 313"/>
              <a:gd name="T94" fmla="*/ 98 w 234"/>
              <a:gd name="T95" fmla="*/ 217 h 313"/>
              <a:gd name="T96" fmla="*/ 86 w 234"/>
              <a:gd name="T97" fmla="*/ 217 h 313"/>
              <a:gd name="T98" fmla="*/ 28 w 234"/>
              <a:gd name="T99" fmla="*/ 53 h 313"/>
              <a:gd name="T100" fmla="*/ 23 w 234"/>
              <a:gd name="T101" fmla="*/ 38 h 313"/>
              <a:gd name="T102" fmla="*/ 19 w 234"/>
              <a:gd name="T103" fmla="*/ 30 h 313"/>
              <a:gd name="T104" fmla="*/ 11 w 234"/>
              <a:gd name="T105" fmla="*/ 19 h 313"/>
              <a:gd name="T106" fmla="*/ 0 w 234"/>
              <a:gd name="T107" fmla="*/ 15 h 313"/>
              <a:gd name="T108" fmla="*/ 0 w 234"/>
              <a:gd name="T10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4" h="313">
                <a:moveTo>
                  <a:pt x="0" y="0"/>
                </a:moveTo>
                <a:lnTo>
                  <a:pt x="109" y="0"/>
                </a:lnTo>
                <a:lnTo>
                  <a:pt x="109" y="15"/>
                </a:lnTo>
                <a:lnTo>
                  <a:pt x="100" y="17"/>
                </a:lnTo>
                <a:lnTo>
                  <a:pt x="94" y="21"/>
                </a:lnTo>
                <a:lnTo>
                  <a:pt x="90" y="27"/>
                </a:lnTo>
                <a:lnTo>
                  <a:pt x="88" y="32"/>
                </a:lnTo>
                <a:lnTo>
                  <a:pt x="90" y="46"/>
                </a:lnTo>
                <a:lnTo>
                  <a:pt x="94" y="59"/>
                </a:lnTo>
                <a:lnTo>
                  <a:pt x="126" y="155"/>
                </a:lnTo>
                <a:lnTo>
                  <a:pt x="161" y="73"/>
                </a:lnTo>
                <a:lnTo>
                  <a:pt x="167" y="53"/>
                </a:lnTo>
                <a:lnTo>
                  <a:pt x="169" y="38"/>
                </a:lnTo>
                <a:lnTo>
                  <a:pt x="169" y="28"/>
                </a:lnTo>
                <a:lnTo>
                  <a:pt x="165" y="23"/>
                </a:lnTo>
                <a:lnTo>
                  <a:pt x="157" y="17"/>
                </a:lnTo>
                <a:lnTo>
                  <a:pt x="149" y="15"/>
                </a:lnTo>
                <a:lnTo>
                  <a:pt x="149" y="0"/>
                </a:lnTo>
                <a:lnTo>
                  <a:pt x="234" y="0"/>
                </a:lnTo>
                <a:lnTo>
                  <a:pt x="234" y="15"/>
                </a:lnTo>
                <a:lnTo>
                  <a:pt x="222" y="21"/>
                </a:lnTo>
                <a:lnTo>
                  <a:pt x="217" y="27"/>
                </a:lnTo>
                <a:lnTo>
                  <a:pt x="211" y="34"/>
                </a:lnTo>
                <a:lnTo>
                  <a:pt x="205" y="48"/>
                </a:lnTo>
                <a:lnTo>
                  <a:pt x="196" y="69"/>
                </a:lnTo>
                <a:lnTo>
                  <a:pt x="125" y="226"/>
                </a:lnTo>
                <a:lnTo>
                  <a:pt x="113" y="249"/>
                </a:lnTo>
                <a:lnTo>
                  <a:pt x="103" y="268"/>
                </a:lnTo>
                <a:lnTo>
                  <a:pt x="94" y="282"/>
                </a:lnTo>
                <a:lnTo>
                  <a:pt x="82" y="293"/>
                </a:lnTo>
                <a:lnTo>
                  <a:pt x="73" y="303"/>
                </a:lnTo>
                <a:lnTo>
                  <a:pt x="61" y="309"/>
                </a:lnTo>
                <a:lnTo>
                  <a:pt x="50" y="313"/>
                </a:lnTo>
                <a:lnTo>
                  <a:pt x="34" y="313"/>
                </a:lnTo>
                <a:lnTo>
                  <a:pt x="19" y="313"/>
                </a:lnTo>
                <a:lnTo>
                  <a:pt x="4" y="309"/>
                </a:lnTo>
                <a:lnTo>
                  <a:pt x="4" y="259"/>
                </a:lnTo>
                <a:lnTo>
                  <a:pt x="28" y="259"/>
                </a:lnTo>
                <a:lnTo>
                  <a:pt x="32" y="267"/>
                </a:lnTo>
                <a:lnTo>
                  <a:pt x="36" y="272"/>
                </a:lnTo>
                <a:lnTo>
                  <a:pt x="40" y="276"/>
                </a:lnTo>
                <a:lnTo>
                  <a:pt x="48" y="276"/>
                </a:lnTo>
                <a:lnTo>
                  <a:pt x="55" y="276"/>
                </a:lnTo>
                <a:lnTo>
                  <a:pt x="63" y="272"/>
                </a:lnTo>
                <a:lnTo>
                  <a:pt x="69" y="265"/>
                </a:lnTo>
                <a:lnTo>
                  <a:pt x="77" y="255"/>
                </a:lnTo>
                <a:lnTo>
                  <a:pt x="86" y="240"/>
                </a:lnTo>
                <a:lnTo>
                  <a:pt x="98" y="217"/>
                </a:lnTo>
                <a:lnTo>
                  <a:pt x="86" y="217"/>
                </a:lnTo>
                <a:lnTo>
                  <a:pt x="28" y="53"/>
                </a:lnTo>
                <a:lnTo>
                  <a:pt x="23" y="38"/>
                </a:lnTo>
                <a:lnTo>
                  <a:pt x="19" y="30"/>
                </a:lnTo>
                <a:lnTo>
                  <a:pt x="11" y="19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Rectangle 66">
            <a:extLst>
              <a:ext uri="{FF2B5EF4-FFF2-40B4-BE49-F238E27FC236}">
                <a16:creationId xmlns:a16="http://schemas.microsoft.com/office/drawing/2014/main" id="{1B6316FD-C884-43E9-B83A-FCE709D03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3117850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67">
            <a:extLst>
              <a:ext uri="{FF2B5EF4-FFF2-40B4-BE49-F238E27FC236}">
                <a16:creationId xmlns:a16="http://schemas.microsoft.com/office/drawing/2014/main" id="{FC33D2BC-2407-4022-A980-8A5845823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117850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68">
            <a:extLst>
              <a:ext uri="{FF2B5EF4-FFF2-40B4-BE49-F238E27FC236}">
                <a16:creationId xmlns:a16="http://schemas.microsoft.com/office/drawing/2014/main" id="{EEE7D679-5FA5-41B3-BA7D-EACC1397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8" y="3119438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69">
            <a:extLst>
              <a:ext uri="{FF2B5EF4-FFF2-40B4-BE49-F238E27FC236}">
                <a16:creationId xmlns:a16="http://schemas.microsoft.com/office/drawing/2014/main" id="{FE542A53-C532-4EEB-95E8-227FB995F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175" y="3119438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70">
            <a:extLst>
              <a:ext uri="{FF2B5EF4-FFF2-40B4-BE49-F238E27FC236}">
                <a16:creationId xmlns:a16="http://schemas.microsoft.com/office/drawing/2014/main" id="{0F5AD938-2F7D-44E6-A81A-BC711560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3492500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71">
            <a:extLst>
              <a:ext uri="{FF2B5EF4-FFF2-40B4-BE49-F238E27FC236}">
                <a16:creationId xmlns:a16="http://schemas.microsoft.com/office/drawing/2014/main" id="{B31B8CBC-686C-43C8-9255-888C7E5A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492500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72">
            <a:extLst>
              <a:ext uri="{FF2B5EF4-FFF2-40B4-BE49-F238E27FC236}">
                <a16:creationId xmlns:a16="http://schemas.microsoft.com/office/drawing/2014/main" id="{B5C556E8-9927-4BCD-8905-89976AFA0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8" y="3494088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73">
            <a:extLst>
              <a:ext uri="{FF2B5EF4-FFF2-40B4-BE49-F238E27FC236}">
                <a16:creationId xmlns:a16="http://schemas.microsoft.com/office/drawing/2014/main" id="{DBD0A5E2-6C51-4107-9DA4-D6BBF91E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975" y="3494088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74">
            <a:extLst>
              <a:ext uri="{FF2B5EF4-FFF2-40B4-BE49-F238E27FC236}">
                <a16:creationId xmlns:a16="http://schemas.microsoft.com/office/drawing/2014/main" id="{1DF4676C-24DE-499B-A0A6-D7DC2ABE3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3868738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75">
            <a:extLst>
              <a:ext uri="{FF2B5EF4-FFF2-40B4-BE49-F238E27FC236}">
                <a16:creationId xmlns:a16="http://schemas.microsoft.com/office/drawing/2014/main" id="{BA631E85-6339-4486-B0D8-3BE800DA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68738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76">
            <a:extLst>
              <a:ext uri="{FF2B5EF4-FFF2-40B4-BE49-F238E27FC236}">
                <a16:creationId xmlns:a16="http://schemas.microsoft.com/office/drawing/2014/main" id="{BDFBB5DC-90C5-4012-BAF6-803D79EB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870325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77">
            <a:extLst>
              <a:ext uri="{FF2B5EF4-FFF2-40B4-BE49-F238E27FC236}">
                <a16:creationId xmlns:a16="http://schemas.microsoft.com/office/drawing/2014/main" id="{A22B6522-465B-4A83-9831-5F00448C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975" y="3870325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78">
            <a:extLst>
              <a:ext uri="{FF2B5EF4-FFF2-40B4-BE49-F238E27FC236}">
                <a16:creationId xmlns:a16="http://schemas.microsoft.com/office/drawing/2014/main" id="{AB7E0E90-915E-47C3-9EF9-BF1DCA918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4244975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79">
            <a:extLst>
              <a:ext uri="{FF2B5EF4-FFF2-40B4-BE49-F238E27FC236}">
                <a16:creationId xmlns:a16="http://schemas.microsoft.com/office/drawing/2014/main" id="{A8745010-2FA3-4225-AFAA-68BB3941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244975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0">
            <a:extLst>
              <a:ext uri="{FF2B5EF4-FFF2-40B4-BE49-F238E27FC236}">
                <a16:creationId xmlns:a16="http://schemas.microsoft.com/office/drawing/2014/main" id="{DB7B0A9A-F099-43F1-9763-2F7C2B21C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4246563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36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1">
            <a:extLst>
              <a:ext uri="{FF2B5EF4-FFF2-40B4-BE49-F238E27FC236}">
                <a16:creationId xmlns:a16="http://schemas.microsoft.com/office/drawing/2014/main" id="{81E55596-787F-42E4-9EE0-B590C93EB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975" y="4246563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36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2">
            <a:extLst>
              <a:ext uri="{FF2B5EF4-FFF2-40B4-BE49-F238E27FC236}">
                <a16:creationId xmlns:a16="http://schemas.microsoft.com/office/drawing/2014/main" id="{BFC6959C-BA55-443A-B367-561A8B17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4619625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3">
            <a:extLst>
              <a:ext uri="{FF2B5EF4-FFF2-40B4-BE49-F238E27FC236}">
                <a16:creationId xmlns:a16="http://schemas.microsoft.com/office/drawing/2014/main" id="{8AF72F18-ADBA-4FF7-BB3A-7440E7ABD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619625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4">
            <a:extLst>
              <a:ext uri="{FF2B5EF4-FFF2-40B4-BE49-F238E27FC236}">
                <a16:creationId xmlns:a16="http://schemas.microsoft.com/office/drawing/2014/main" id="{9B39095D-9748-45C9-B189-E3E99720B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4621213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64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5">
            <a:extLst>
              <a:ext uri="{FF2B5EF4-FFF2-40B4-BE49-F238E27FC236}">
                <a16:creationId xmlns:a16="http://schemas.microsoft.com/office/drawing/2014/main" id="{41EA2B98-D228-4A61-B79D-28A0F243D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975" y="4621213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56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6">
            <a:extLst>
              <a:ext uri="{FF2B5EF4-FFF2-40B4-BE49-F238E27FC236}">
                <a16:creationId xmlns:a16="http://schemas.microsoft.com/office/drawing/2014/main" id="{EE6310BE-5D8A-473B-8B83-F2DE0C95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4994275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7">
            <a:extLst>
              <a:ext uri="{FF2B5EF4-FFF2-40B4-BE49-F238E27FC236}">
                <a16:creationId xmlns:a16="http://schemas.microsoft.com/office/drawing/2014/main" id="{D12502AA-A2F2-42AB-8F0C-B1D5F8AF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4994275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88">
            <a:extLst>
              <a:ext uri="{FF2B5EF4-FFF2-40B4-BE49-F238E27FC236}">
                <a16:creationId xmlns:a16="http://schemas.microsoft.com/office/drawing/2014/main" id="{4943F104-0085-4B57-A06C-7690A319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4995863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81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89">
            <a:extLst>
              <a:ext uri="{FF2B5EF4-FFF2-40B4-BE49-F238E27FC236}">
                <a16:creationId xmlns:a16="http://schemas.microsoft.com/office/drawing/2014/main" id="{5AF87DBF-C73A-4835-8B9F-CA23F6B1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975" y="4995863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90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0">
            <a:extLst>
              <a:ext uri="{FF2B5EF4-FFF2-40B4-BE49-F238E27FC236}">
                <a16:creationId xmlns:a16="http://schemas.microsoft.com/office/drawing/2014/main" id="{AD020D7B-DEDE-4190-AB93-F7FD33B3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5370513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1">
            <a:extLst>
              <a:ext uri="{FF2B5EF4-FFF2-40B4-BE49-F238E27FC236}">
                <a16:creationId xmlns:a16="http://schemas.microsoft.com/office/drawing/2014/main" id="{6E25C43E-0750-475B-98EF-574A1B6C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5370513"/>
            <a:ext cx="27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2">
            <a:extLst>
              <a:ext uri="{FF2B5EF4-FFF2-40B4-BE49-F238E27FC236}">
                <a16:creationId xmlns:a16="http://schemas.microsoft.com/office/drawing/2014/main" id="{C4D0E9EC-8C28-4F95-A268-5BDEE4C1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5372100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121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93">
            <a:extLst>
              <a:ext uri="{FF2B5EF4-FFF2-40B4-BE49-F238E27FC236}">
                <a16:creationId xmlns:a16="http://schemas.microsoft.com/office/drawing/2014/main" id="{66A2F0AA-A062-4193-A042-2491AFCE3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975" y="5372100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99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94">
            <a:extLst>
              <a:ext uri="{FF2B5EF4-FFF2-40B4-BE49-F238E27FC236}">
                <a16:creationId xmlns:a16="http://schemas.microsoft.com/office/drawing/2014/main" id="{23C12671-2BC8-46C9-BE0B-4DEA172E7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5745163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95">
            <a:extLst>
              <a:ext uri="{FF2B5EF4-FFF2-40B4-BE49-F238E27FC236}">
                <a16:creationId xmlns:a16="http://schemas.microsoft.com/office/drawing/2014/main" id="{155A5AF0-17D2-40E9-8E02-303430646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5745163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96">
            <a:extLst>
              <a:ext uri="{FF2B5EF4-FFF2-40B4-BE49-F238E27FC236}">
                <a16:creationId xmlns:a16="http://schemas.microsoft.com/office/drawing/2014/main" id="{C49D6F81-FDD9-4D7A-80DC-E71B1A81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5746750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196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97">
            <a:extLst>
              <a:ext uri="{FF2B5EF4-FFF2-40B4-BE49-F238E27FC236}">
                <a16:creationId xmlns:a16="http://schemas.microsoft.com/office/drawing/2014/main" id="{AAB9F378-E945-484D-8D88-EC99E521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775" y="5746750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168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Freeform 98">
            <a:extLst>
              <a:ext uri="{FF2B5EF4-FFF2-40B4-BE49-F238E27FC236}">
                <a16:creationId xmlns:a16="http://schemas.microsoft.com/office/drawing/2014/main" id="{321F2E74-586A-4337-9FCF-61C4FD7A77EC}"/>
              </a:ext>
            </a:extLst>
          </p:cNvPr>
          <p:cNvSpPr>
            <a:spLocks/>
          </p:cNvSpPr>
          <p:nvPr/>
        </p:nvSpPr>
        <p:spPr bwMode="auto">
          <a:xfrm>
            <a:off x="3678238" y="6216650"/>
            <a:ext cx="193675" cy="277813"/>
          </a:xfrm>
          <a:custGeom>
            <a:avLst/>
            <a:gdLst>
              <a:gd name="T0" fmla="*/ 8 w 244"/>
              <a:gd name="T1" fmla="*/ 0 h 349"/>
              <a:gd name="T2" fmla="*/ 240 w 244"/>
              <a:gd name="T3" fmla="*/ 0 h 349"/>
              <a:gd name="T4" fmla="*/ 240 w 244"/>
              <a:gd name="T5" fmla="*/ 83 h 349"/>
              <a:gd name="T6" fmla="*/ 219 w 244"/>
              <a:gd name="T7" fmla="*/ 83 h 349"/>
              <a:gd name="T8" fmla="*/ 215 w 244"/>
              <a:gd name="T9" fmla="*/ 67 h 349"/>
              <a:gd name="T10" fmla="*/ 211 w 244"/>
              <a:gd name="T11" fmla="*/ 54 h 349"/>
              <a:gd name="T12" fmla="*/ 206 w 244"/>
              <a:gd name="T13" fmla="*/ 44 h 349"/>
              <a:gd name="T14" fmla="*/ 202 w 244"/>
              <a:gd name="T15" fmla="*/ 36 h 349"/>
              <a:gd name="T16" fmla="*/ 192 w 244"/>
              <a:gd name="T17" fmla="*/ 27 h 349"/>
              <a:gd name="T18" fmla="*/ 183 w 244"/>
              <a:gd name="T19" fmla="*/ 21 h 349"/>
              <a:gd name="T20" fmla="*/ 175 w 244"/>
              <a:gd name="T21" fmla="*/ 19 h 349"/>
              <a:gd name="T22" fmla="*/ 167 w 244"/>
              <a:gd name="T23" fmla="*/ 19 h 349"/>
              <a:gd name="T24" fmla="*/ 62 w 244"/>
              <a:gd name="T25" fmla="*/ 19 h 349"/>
              <a:gd name="T26" fmla="*/ 154 w 244"/>
              <a:gd name="T27" fmla="*/ 157 h 349"/>
              <a:gd name="T28" fmla="*/ 154 w 244"/>
              <a:gd name="T29" fmla="*/ 173 h 349"/>
              <a:gd name="T30" fmla="*/ 50 w 244"/>
              <a:gd name="T31" fmla="*/ 313 h 349"/>
              <a:gd name="T32" fmla="*/ 175 w 244"/>
              <a:gd name="T33" fmla="*/ 313 h 349"/>
              <a:gd name="T34" fmla="*/ 185 w 244"/>
              <a:gd name="T35" fmla="*/ 313 h 349"/>
              <a:gd name="T36" fmla="*/ 192 w 244"/>
              <a:gd name="T37" fmla="*/ 311 h 349"/>
              <a:gd name="T38" fmla="*/ 202 w 244"/>
              <a:gd name="T39" fmla="*/ 307 h 349"/>
              <a:gd name="T40" fmla="*/ 209 w 244"/>
              <a:gd name="T41" fmla="*/ 298 h 349"/>
              <a:gd name="T42" fmla="*/ 213 w 244"/>
              <a:gd name="T43" fmla="*/ 292 h 349"/>
              <a:gd name="T44" fmla="*/ 217 w 244"/>
              <a:gd name="T45" fmla="*/ 282 h 349"/>
              <a:gd name="T46" fmla="*/ 219 w 244"/>
              <a:gd name="T47" fmla="*/ 271 h 349"/>
              <a:gd name="T48" fmla="*/ 223 w 244"/>
              <a:gd name="T49" fmla="*/ 257 h 349"/>
              <a:gd name="T50" fmla="*/ 244 w 244"/>
              <a:gd name="T51" fmla="*/ 257 h 349"/>
              <a:gd name="T52" fmla="*/ 238 w 244"/>
              <a:gd name="T53" fmla="*/ 349 h 349"/>
              <a:gd name="T54" fmla="*/ 0 w 244"/>
              <a:gd name="T55" fmla="*/ 349 h 349"/>
              <a:gd name="T56" fmla="*/ 0 w 244"/>
              <a:gd name="T57" fmla="*/ 338 h 349"/>
              <a:gd name="T58" fmla="*/ 117 w 244"/>
              <a:gd name="T59" fmla="*/ 179 h 349"/>
              <a:gd name="T60" fmla="*/ 8 w 244"/>
              <a:gd name="T61" fmla="*/ 10 h 349"/>
              <a:gd name="T62" fmla="*/ 8 w 244"/>
              <a:gd name="T6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4" h="349">
                <a:moveTo>
                  <a:pt x="8" y="0"/>
                </a:moveTo>
                <a:lnTo>
                  <a:pt x="240" y="0"/>
                </a:lnTo>
                <a:lnTo>
                  <a:pt x="240" y="83"/>
                </a:lnTo>
                <a:lnTo>
                  <a:pt x="219" y="83"/>
                </a:lnTo>
                <a:lnTo>
                  <a:pt x="215" y="67"/>
                </a:lnTo>
                <a:lnTo>
                  <a:pt x="211" y="54"/>
                </a:lnTo>
                <a:lnTo>
                  <a:pt x="206" y="44"/>
                </a:lnTo>
                <a:lnTo>
                  <a:pt x="202" y="36"/>
                </a:lnTo>
                <a:lnTo>
                  <a:pt x="192" y="27"/>
                </a:lnTo>
                <a:lnTo>
                  <a:pt x="183" y="21"/>
                </a:lnTo>
                <a:lnTo>
                  <a:pt x="175" y="19"/>
                </a:lnTo>
                <a:lnTo>
                  <a:pt x="167" y="19"/>
                </a:lnTo>
                <a:lnTo>
                  <a:pt x="62" y="19"/>
                </a:lnTo>
                <a:lnTo>
                  <a:pt x="154" y="157"/>
                </a:lnTo>
                <a:lnTo>
                  <a:pt x="154" y="173"/>
                </a:lnTo>
                <a:lnTo>
                  <a:pt x="50" y="313"/>
                </a:lnTo>
                <a:lnTo>
                  <a:pt x="175" y="313"/>
                </a:lnTo>
                <a:lnTo>
                  <a:pt x="185" y="313"/>
                </a:lnTo>
                <a:lnTo>
                  <a:pt x="192" y="311"/>
                </a:lnTo>
                <a:lnTo>
                  <a:pt x="202" y="307"/>
                </a:lnTo>
                <a:lnTo>
                  <a:pt x="209" y="298"/>
                </a:lnTo>
                <a:lnTo>
                  <a:pt x="213" y="292"/>
                </a:lnTo>
                <a:lnTo>
                  <a:pt x="217" y="282"/>
                </a:lnTo>
                <a:lnTo>
                  <a:pt x="219" y="271"/>
                </a:lnTo>
                <a:lnTo>
                  <a:pt x="223" y="257"/>
                </a:lnTo>
                <a:lnTo>
                  <a:pt x="244" y="257"/>
                </a:lnTo>
                <a:lnTo>
                  <a:pt x="238" y="349"/>
                </a:lnTo>
                <a:lnTo>
                  <a:pt x="0" y="349"/>
                </a:lnTo>
                <a:lnTo>
                  <a:pt x="0" y="338"/>
                </a:lnTo>
                <a:lnTo>
                  <a:pt x="117" y="179"/>
                </a:lnTo>
                <a:lnTo>
                  <a:pt x="8" y="1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Freeform 99">
            <a:extLst>
              <a:ext uri="{FF2B5EF4-FFF2-40B4-BE49-F238E27FC236}">
                <a16:creationId xmlns:a16="http://schemas.microsoft.com/office/drawing/2014/main" id="{6A01C241-4D79-4780-A5CF-F2E19E16D524}"/>
              </a:ext>
            </a:extLst>
          </p:cNvPr>
          <p:cNvSpPr>
            <a:spLocks/>
          </p:cNvSpPr>
          <p:nvPr/>
        </p:nvSpPr>
        <p:spPr bwMode="auto">
          <a:xfrm>
            <a:off x="3946525" y="6297613"/>
            <a:ext cx="152400" cy="147638"/>
          </a:xfrm>
          <a:custGeom>
            <a:avLst/>
            <a:gdLst>
              <a:gd name="T0" fmla="*/ 79 w 192"/>
              <a:gd name="T1" fmla="*/ 0 h 184"/>
              <a:gd name="T2" fmla="*/ 92 w 192"/>
              <a:gd name="T3" fmla="*/ 11 h 184"/>
              <a:gd name="T4" fmla="*/ 100 w 192"/>
              <a:gd name="T5" fmla="*/ 32 h 184"/>
              <a:gd name="T6" fmla="*/ 106 w 192"/>
              <a:gd name="T7" fmla="*/ 65 h 184"/>
              <a:gd name="T8" fmla="*/ 123 w 192"/>
              <a:gd name="T9" fmla="*/ 42 h 184"/>
              <a:gd name="T10" fmla="*/ 144 w 192"/>
              <a:gd name="T11" fmla="*/ 17 h 184"/>
              <a:gd name="T12" fmla="*/ 163 w 192"/>
              <a:gd name="T13" fmla="*/ 2 h 184"/>
              <a:gd name="T14" fmla="*/ 179 w 192"/>
              <a:gd name="T15" fmla="*/ 0 h 184"/>
              <a:gd name="T16" fmla="*/ 186 w 192"/>
              <a:gd name="T17" fmla="*/ 36 h 184"/>
              <a:gd name="T18" fmla="*/ 171 w 192"/>
              <a:gd name="T19" fmla="*/ 30 h 184"/>
              <a:gd name="T20" fmla="*/ 161 w 192"/>
              <a:gd name="T21" fmla="*/ 29 h 184"/>
              <a:gd name="T22" fmla="*/ 150 w 192"/>
              <a:gd name="T23" fmla="*/ 38 h 184"/>
              <a:gd name="T24" fmla="*/ 125 w 192"/>
              <a:gd name="T25" fmla="*/ 67 h 184"/>
              <a:gd name="T26" fmla="*/ 115 w 192"/>
              <a:gd name="T27" fmla="*/ 102 h 184"/>
              <a:gd name="T28" fmla="*/ 121 w 192"/>
              <a:gd name="T29" fmla="*/ 126 h 184"/>
              <a:gd name="T30" fmla="*/ 125 w 192"/>
              <a:gd name="T31" fmla="*/ 144 h 184"/>
              <a:gd name="T32" fmla="*/ 131 w 192"/>
              <a:gd name="T33" fmla="*/ 157 h 184"/>
              <a:gd name="T34" fmla="*/ 140 w 192"/>
              <a:gd name="T35" fmla="*/ 163 h 184"/>
              <a:gd name="T36" fmla="*/ 150 w 192"/>
              <a:gd name="T37" fmla="*/ 159 h 184"/>
              <a:gd name="T38" fmla="*/ 163 w 192"/>
              <a:gd name="T39" fmla="*/ 142 h 184"/>
              <a:gd name="T40" fmla="*/ 163 w 192"/>
              <a:gd name="T41" fmla="*/ 165 h 184"/>
              <a:gd name="T42" fmla="*/ 140 w 192"/>
              <a:gd name="T43" fmla="*/ 182 h 184"/>
              <a:gd name="T44" fmla="*/ 113 w 192"/>
              <a:gd name="T45" fmla="*/ 182 h 184"/>
              <a:gd name="T46" fmla="*/ 100 w 192"/>
              <a:gd name="T47" fmla="*/ 165 h 184"/>
              <a:gd name="T48" fmla="*/ 92 w 192"/>
              <a:gd name="T49" fmla="*/ 132 h 184"/>
              <a:gd name="T50" fmla="*/ 89 w 192"/>
              <a:gd name="T51" fmla="*/ 115 h 184"/>
              <a:gd name="T52" fmla="*/ 71 w 192"/>
              <a:gd name="T53" fmla="*/ 140 h 184"/>
              <a:gd name="T54" fmla="*/ 58 w 192"/>
              <a:gd name="T55" fmla="*/ 155 h 184"/>
              <a:gd name="T56" fmla="*/ 42 w 192"/>
              <a:gd name="T57" fmla="*/ 175 h 184"/>
              <a:gd name="T58" fmla="*/ 31 w 192"/>
              <a:gd name="T59" fmla="*/ 182 h 184"/>
              <a:gd name="T60" fmla="*/ 14 w 192"/>
              <a:gd name="T61" fmla="*/ 184 h 184"/>
              <a:gd name="T62" fmla="*/ 8 w 192"/>
              <a:gd name="T63" fmla="*/ 148 h 184"/>
              <a:gd name="T64" fmla="*/ 23 w 192"/>
              <a:gd name="T65" fmla="*/ 153 h 184"/>
              <a:gd name="T66" fmla="*/ 33 w 192"/>
              <a:gd name="T67" fmla="*/ 155 h 184"/>
              <a:gd name="T68" fmla="*/ 40 w 192"/>
              <a:gd name="T69" fmla="*/ 148 h 184"/>
              <a:gd name="T70" fmla="*/ 56 w 192"/>
              <a:gd name="T71" fmla="*/ 130 h 184"/>
              <a:gd name="T72" fmla="*/ 85 w 192"/>
              <a:gd name="T73" fmla="*/ 96 h 184"/>
              <a:gd name="T74" fmla="*/ 71 w 192"/>
              <a:gd name="T75" fmla="*/ 42 h 184"/>
              <a:gd name="T76" fmla="*/ 67 w 192"/>
              <a:gd name="T77" fmla="*/ 27 h 184"/>
              <a:gd name="T78" fmla="*/ 56 w 192"/>
              <a:gd name="T79" fmla="*/ 21 h 184"/>
              <a:gd name="T80" fmla="*/ 42 w 192"/>
              <a:gd name="T81" fmla="*/ 29 h 184"/>
              <a:gd name="T82" fmla="*/ 33 w 192"/>
              <a:gd name="T83" fmla="*/ 42 h 184"/>
              <a:gd name="T84" fmla="*/ 31 w 192"/>
              <a:gd name="T85" fmla="*/ 19 h 184"/>
              <a:gd name="T86" fmla="*/ 54 w 192"/>
              <a:gd name="T87" fmla="*/ 2 h 184"/>
              <a:gd name="T88" fmla="*/ 69 w 192"/>
              <a:gd name="T8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" h="184">
                <a:moveTo>
                  <a:pt x="69" y="0"/>
                </a:moveTo>
                <a:lnTo>
                  <a:pt x="79" y="0"/>
                </a:lnTo>
                <a:lnTo>
                  <a:pt x="87" y="4"/>
                </a:lnTo>
                <a:lnTo>
                  <a:pt x="92" y="11"/>
                </a:lnTo>
                <a:lnTo>
                  <a:pt x="98" y="23"/>
                </a:lnTo>
                <a:lnTo>
                  <a:pt x="100" y="32"/>
                </a:lnTo>
                <a:lnTo>
                  <a:pt x="102" y="42"/>
                </a:lnTo>
                <a:lnTo>
                  <a:pt x="106" y="65"/>
                </a:lnTo>
                <a:lnTo>
                  <a:pt x="108" y="65"/>
                </a:lnTo>
                <a:lnTo>
                  <a:pt x="123" y="42"/>
                </a:lnTo>
                <a:lnTo>
                  <a:pt x="135" y="27"/>
                </a:lnTo>
                <a:lnTo>
                  <a:pt x="144" y="17"/>
                </a:lnTo>
                <a:lnTo>
                  <a:pt x="150" y="9"/>
                </a:lnTo>
                <a:lnTo>
                  <a:pt x="163" y="2"/>
                </a:lnTo>
                <a:lnTo>
                  <a:pt x="169" y="0"/>
                </a:lnTo>
                <a:lnTo>
                  <a:pt x="179" y="0"/>
                </a:lnTo>
                <a:lnTo>
                  <a:pt x="192" y="2"/>
                </a:lnTo>
                <a:lnTo>
                  <a:pt x="186" y="36"/>
                </a:lnTo>
                <a:lnTo>
                  <a:pt x="173" y="36"/>
                </a:lnTo>
                <a:lnTo>
                  <a:pt x="171" y="30"/>
                </a:lnTo>
                <a:lnTo>
                  <a:pt x="165" y="29"/>
                </a:lnTo>
                <a:lnTo>
                  <a:pt x="161" y="29"/>
                </a:lnTo>
                <a:lnTo>
                  <a:pt x="158" y="30"/>
                </a:lnTo>
                <a:lnTo>
                  <a:pt x="150" y="38"/>
                </a:lnTo>
                <a:lnTo>
                  <a:pt x="138" y="52"/>
                </a:lnTo>
                <a:lnTo>
                  <a:pt x="125" y="67"/>
                </a:lnTo>
                <a:lnTo>
                  <a:pt x="112" y="84"/>
                </a:lnTo>
                <a:lnTo>
                  <a:pt x="115" y="102"/>
                </a:lnTo>
                <a:lnTo>
                  <a:pt x="117" y="115"/>
                </a:lnTo>
                <a:lnTo>
                  <a:pt x="121" y="126"/>
                </a:lnTo>
                <a:lnTo>
                  <a:pt x="123" y="136"/>
                </a:lnTo>
                <a:lnTo>
                  <a:pt x="125" y="144"/>
                </a:lnTo>
                <a:lnTo>
                  <a:pt x="127" y="151"/>
                </a:lnTo>
                <a:lnTo>
                  <a:pt x="131" y="157"/>
                </a:lnTo>
                <a:lnTo>
                  <a:pt x="137" y="161"/>
                </a:lnTo>
                <a:lnTo>
                  <a:pt x="140" y="163"/>
                </a:lnTo>
                <a:lnTo>
                  <a:pt x="146" y="161"/>
                </a:lnTo>
                <a:lnTo>
                  <a:pt x="150" y="159"/>
                </a:lnTo>
                <a:lnTo>
                  <a:pt x="156" y="151"/>
                </a:lnTo>
                <a:lnTo>
                  <a:pt x="163" y="142"/>
                </a:lnTo>
                <a:lnTo>
                  <a:pt x="177" y="150"/>
                </a:lnTo>
                <a:lnTo>
                  <a:pt x="163" y="165"/>
                </a:lnTo>
                <a:lnTo>
                  <a:pt x="152" y="176"/>
                </a:lnTo>
                <a:lnTo>
                  <a:pt x="140" y="182"/>
                </a:lnTo>
                <a:lnTo>
                  <a:pt x="127" y="184"/>
                </a:lnTo>
                <a:lnTo>
                  <a:pt x="113" y="182"/>
                </a:lnTo>
                <a:lnTo>
                  <a:pt x="104" y="173"/>
                </a:lnTo>
                <a:lnTo>
                  <a:pt x="100" y="165"/>
                </a:lnTo>
                <a:lnTo>
                  <a:pt x="96" y="151"/>
                </a:lnTo>
                <a:lnTo>
                  <a:pt x="92" y="132"/>
                </a:lnTo>
                <a:lnTo>
                  <a:pt x="90" y="115"/>
                </a:lnTo>
                <a:lnTo>
                  <a:pt x="89" y="115"/>
                </a:lnTo>
                <a:lnTo>
                  <a:pt x="79" y="128"/>
                </a:lnTo>
                <a:lnTo>
                  <a:pt x="71" y="140"/>
                </a:lnTo>
                <a:lnTo>
                  <a:pt x="64" y="150"/>
                </a:lnTo>
                <a:lnTo>
                  <a:pt x="58" y="155"/>
                </a:lnTo>
                <a:lnTo>
                  <a:pt x="50" y="167"/>
                </a:lnTo>
                <a:lnTo>
                  <a:pt x="42" y="175"/>
                </a:lnTo>
                <a:lnTo>
                  <a:pt x="37" y="178"/>
                </a:lnTo>
                <a:lnTo>
                  <a:pt x="31" y="182"/>
                </a:lnTo>
                <a:lnTo>
                  <a:pt x="23" y="184"/>
                </a:lnTo>
                <a:lnTo>
                  <a:pt x="14" y="184"/>
                </a:lnTo>
                <a:lnTo>
                  <a:pt x="0" y="182"/>
                </a:lnTo>
                <a:lnTo>
                  <a:pt x="8" y="148"/>
                </a:lnTo>
                <a:lnTo>
                  <a:pt x="21" y="148"/>
                </a:lnTo>
                <a:lnTo>
                  <a:pt x="23" y="153"/>
                </a:lnTo>
                <a:lnTo>
                  <a:pt x="27" y="155"/>
                </a:lnTo>
                <a:lnTo>
                  <a:pt x="33" y="155"/>
                </a:lnTo>
                <a:lnTo>
                  <a:pt x="37" y="151"/>
                </a:lnTo>
                <a:lnTo>
                  <a:pt x="40" y="148"/>
                </a:lnTo>
                <a:lnTo>
                  <a:pt x="48" y="142"/>
                </a:lnTo>
                <a:lnTo>
                  <a:pt x="56" y="130"/>
                </a:lnTo>
                <a:lnTo>
                  <a:pt x="67" y="117"/>
                </a:lnTo>
                <a:lnTo>
                  <a:pt x="85" y="96"/>
                </a:lnTo>
                <a:lnTo>
                  <a:pt x="79" y="69"/>
                </a:lnTo>
                <a:lnTo>
                  <a:pt x="71" y="42"/>
                </a:lnTo>
                <a:lnTo>
                  <a:pt x="69" y="32"/>
                </a:lnTo>
                <a:lnTo>
                  <a:pt x="67" y="27"/>
                </a:lnTo>
                <a:lnTo>
                  <a:pt x="62" y="23"/>
                </a:lnTo>
                <a:lnTo>
                  <a:pt x="56" y="21"/>
                </a:lnTo>
                <a:lnTo>
                  <a:pt x="48" y="23"/>
                </a:lnTo>
                <a:lnTo>
                  <a:pt x="42" y="29"/>
                </a:lnTo>
                <a:lnTo>
                  <a:pt x="39" y="34"/>
                </a:lnTo>
                <a:lnTo>
                  <a:pt x="33" y="42"/>
                </a:lnTo>
                <a:lnTo>
                  <a:pt x="19" y="34"/>
                </a:lnTo>
                <a:lnTo>
                  <a:pt x="31" y="19"/>
                </a:lnTo>
                <a:lnTo>
                  <a:pt x="42" y="7"/>
                </a:lnTo>
                <a:lnTo>
                  <a:pt x="54" y="2"/>
                </a:lnTo>
                <a:lnTo>
                  <a:pt x="69" y="0"/>
                </a:lnTo>
                <a:lnTo>
                  <a:pt x="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Freeform 100">
            <a:extLst>
              <a:ext uri="{FF2B5EF4-FFF2-40B4-BE49-F238E27FC236}">
                <a16:creationId xmlns:a16="http://schemas.microsoft.com/office/drawing/2014/main" id="{A78E0832-FD23-43C3-9DA8-7E77DF6F883C}"/>
              </a:ext>
            </a:extLst>
          </p:cNvPr>
          <p:cNvSpPr>
            <a:spLocks noEditPoints="1"/>
          </p:cNvSpPr>
          <p:nvPr/>
        </p:nvSpPr>
        <p:spPr bwMode="auto">
          <a:xfrm>
            <a:off x="4217988" y="6315075"/>
            <a:ext cx="185738" cy="80963"/>
          </a:xfrm>
          <a:custGeom>
            <a:avLst/>
            <a:gdLst>
              <a:gd name="T0" fmla="*/ 0 w 232"/>
              <a:gd name="T1" fmla="*/ 77 h 102"/>
              <a:gd name="T2" fmla="*/ 232 w 232"/>
              <a:gd name="T3" fmla="*/ 77 h 102"/>
              <a:gd name="T4" fmla="*/ 232 w 232"/>
              <a:gd name="T5" fmla="*/ 102 h 102"/>
              <a:gd name="T6" fmla="*/ 0 w 232"/>
              <a:gd name="T7" fmla="*/ 102 h 102"/>
              <a:gd name="T8" fmla="*/ 0 w 232"/>
              <a:gd name="T9" fmla="*/ 77 h 102"/>
              <a:gd name="T10" fmla="*/ 0 w 232"/>
              <a:gd name="T11" fmla="*/ 0 h 102"/>
              <a:gd name="T12" fmla="*/ 232 w 232"/>
              <a:gd name="T13" fmla="*/ 0 h 102"/>
              <a:gd name="T14" fmla="*/ 232 w 232"/>
              <a:gd name="T15" fmla="*/ 25 h 102"/>
              <a:gd name="T16" fmla="*/ 0 w 232"/>
              <a:gd name="T17" fmla="*/ 25 h 102"/>
              <a:gd name="T18" fmla="*/ 0 w 232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" h="102">
                <a:moveTo>
                  <a:pt x="0" y="77"/>
                </a:moveTo>
                <a:lnTo>
                  <a:pt x="232" y="77"/>
                </a:lnTo>
                <a:lnTo>
                  <a:pt x="232" y="102"/>
                </a:lnTo>
                <a:lnTo>
                  <a:pt x="0" y="102"/>
                </a:lnTo>
                <a:lnTo>
                  <a:pt x="0" y="77"/>
                </a:lnTo>
                <a:close/>
                <a:moveTo>
                  <a:pt x="0" y="0"/>
                </a:moveTo>
                <a:lnTo>
                  <a:pt x="232" y="0"/>
                </a:lnTo>
                <a:lnTo>
                  <a:pt x="23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Rectangle 101">
            <a:extLst>
              <a:ext uri="{FF2B5EF4-FFF2-40B4-BE49-F238E27FC236}">
                <a16:creationId xmlns:a16="http://schemas.microsoft.com/office/drawing/2014/main" id="{F8285212-6E6E-4D61-966E-1D36AA16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6122988"/>
            <a:ext cx="477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56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Freeform 102">
            <a:extLst>
              <a:ext uri="{FF2B5EF4-FFF2-40B4-BE49-F238E27FC236}">
                <a16:creationId xmlns:a16="http://schemas.microsoft.com/office/drawing/2014/main" id="{1EB85212-26B3-4828-A012-7604D9804FF4}"/>
              </a:ext>
            </a:extLst>
          </p:cNvPr>
          <p:cNvSpPr>
            <a:spLocks/>
          </p:cNvSpPr>
          <p:nvPr/>
        </p:nvSpPr>
        <p:spPr bwMode="auto">
          <a:xfrm>
            <a:off x="5668963" y="6216650"/>
            <a:ext cx="193675" cy="277813"/>
          </a:xfrm>
          <a:custGeom>
            <a:avLst/>
            <a:gdLst>
              <a:gd name="T0" fmla="*/ 8 w 244"/>
              <a:gd name="T1" fmla="*/ 0 h 349"/>
              <a:gd name="T2" fmla="*/ 241 w 244"/>
              <a:gd name="T3" fmla="*/ 0 h 349"/>
              <a:gd name="T4" fmla="*/ 241 w 244"/>
              <a:gd name="T5" fmla="*/ 83 h 349"/>
              <a:gd name="T6" fmla="*/ 219 w 244"/>
              <a:gd name="T7" fmla="*/ 83 h 349"/>
              <a:gd name="T8" fmla="*/ 216 w 244"/>
              <a:gd name="T9" fmla="*/ 67 h 349"/>
              <a:gd name="T10" fmla="*/ 210 w 244"/>
              <a:gd name="T11" fmla="*/ 54 h 349"/>
              <a:gd name="T12" fmla="*/ 206 w 244"/>
              <a:gd name="T13" fmla="*/ 44 h 349"/>
              <a:gd name="T14" fmla="*/ 202 w 244"/>
              <a:gd name="T15" fmla="*/ 36 h 349"/>
              <a:gd name="T16" fmla="*/ 193 w 244"/>
              <a:gd name="T17" fmla="*/ 27 h 349"/>
              <a:gd name="T18" fmla="*/ 183 w 244"/>
              <a:gd name="T19" fmla="*/ 21 h 349"/>
              <a:gd name="T20" fmla="*/ 175 w 244"/>
              <a:gd name="T21" fmla="*/ 19 h 349"/>
              <a:gd name="T22" fmla="*/ 166 w 244"/>
              <a:gd name="T23" fmla="*/ 19 h 349"/>
              <a:gd name="T24" fmla="*/ 62 w 244"/>
              <a:gd name="T25" fmla="*/ 19 h 349"/>
              <a:gd name="T26" fmla="*/ 154 w 244"/>
              <a:gd name="T27" fmla="*/ 157 h 349"/>
              <a:gd name="T28" fmla="*/ 154 w 244"/>
              <a:gd name="T29" fmla="*/ 173 h 349"/>
              <a:gd name="T30" fmla="*/ 50 w 244"/>
              <a:gd name="T31" fmla="*/ 313 h 349"/>
              <a:gd name="T32" fmla="*/ 173 w 244"/>
              <a:gd name="T33" fmla="*/ 313 h 349"/>
              <a:gd name="T34" fmla="*/ 185 w 244"/>
              <a:gd name="T35" fmla="*/ 313 h 349"/>
              <a:gd name="T36" fmla="*/ 193 w 244"/>
              <a:gd name="T37" fmla="*/ 311 h 349"/>
              <a:gd name="T38" fmla="*/ 202 w 244"/>
              <a:gd name="T39" fmla="*/ 307 h 349"/>
              <a:gd name="T40" fmla="*/ 210 w 244"/>
              <a:gd name="T41" fmla="*/ 298 h 349"/>
              <a:gd name="T42" fmla="*/ 214 w 244"/>
              <a:gd name="T43" fmla="*/ 292 h 349"/>
              <a:gd name="T44" fmla="*/ 216 w 244"/>
              <a:gd name="T45" fmla="*/ 282 h 349"/>
              <a:gd name="T46" fmla="*/ 219 w 244"/>
              <a:gd name="T47" fmla="*/ 271 h 349"/>
              <a:gd name="T48" fmla="*/ 221 w 244"/>
              <a:gd name="T49" fmla="*/ 257 h 349"/>
              <a:gd name="T50" fmla="*/ 244 w 244"/>
              <a:gd name="T51" fmla="*/ 257 h 349"/>
              <a:gd name="T52" fmla="*/ 239 w 244"/>
              <a:gd name="T53" fmla="*/ 349 h 349"/>
              <a:gd name="T54" fmla="*/ 0 w 244"/>
              <a:gd name="T55" fmla="*/ 349 h 349"/>
              <a:gd name="T56" fmla="*/ 0 w 244"/>
              <a:gd name="T57" fmla="*/ 338 h 349"/>
              <a:gd name="T58" fmla="*/ 118 w 244"/>
              <a:gd name="T59" fmla="*/ 179 h 349"/>
              <a:gd name="T60" fmla="*/ 8 w 244"/>
              <a:gd name="T61" fmla="*/ 10 h 349"/>
              <a:gd name="T62" fmla="*/ 8 w 244"/>
              <a:gd name="T6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4" h="349">
                <a:moveTo>
                  <a:pt x="8" y="0"/>
                </a:moveTo>
                <a:lnTo>
                  <a:pt x="241" y="0"/>
                </a:lnTo>
                <a:lnTo>
                  <a:pt x="241" y="83"/>
                </a:lnTo>
                <a:lnTo>
                  <a:pt x="219" y="83"/>
                </a:lnTo>
                <a:lnTo>
                  <a:pt x="216" y="67"/>
                </a:lnTo>
                <a:lnTo>
                  <a:pt x="210" y="54"/>
                </a:lnTo>
                <a:lnTo>
                  <a:pt x="206" y="44"/>
                </a:lnTo>
                <a:lnTo>
                  <a:pt x="202" y="36"/>
                </a:lnTo>
                <a:lnTo>
                  <a:pt x="193" y="27"/>
                </a:lnTo>
                <a:lnTo>
                  <a:pt x="183" y="21"/>
                </a:lnTo>
                <a:lnTo>
                  <a:pt x="175" y="19"/>
                </a:lnTo>
                <a:lnTo>
                  <a:pt x="166" y="19"/>
                </a:lnTo>
                <a:lnTo>
                  <a:pt x="62" y="19"/>
                </a:lnTo>
                <a:lnTo>
                  <a:pt x="154" y="157"/>
                </a:lnTo>
                <a:lnTo>
                  <a:pt x="154" y="173"/>
                </a:lnTo>
                <a:lnTo>
                  <a:pt x="50" y="313"/>
                </a:lnTo>
                <a:lnTo>
                  <a:pt x="173" y="313"/>
                </a:lnTo>
                <a:lnTo>
                  <a:pt x="185" y="313"/>
                </a:lnTo>
                <a:lnTo>
                  <a:pt x="193" y="311"/>
                </a:lnTo>
                <a:lnTo>
                  <a:pt x="202" y="307"/>
                </a:lnTo>
                <a:lnTo>
                  <a:pt x="210" y="298"/>
                </a:lnTo>
                <a:lnTo>
                  <a:pt x="214" y="292"/>
                </a:lnTo>
                <a:lnTo>
                  <a:pt x="216" y="282"/>
                </a:lnTo>
                <a:lnTo>
                  <a:pt x="219" y="271"/>
                </a:lnTo>
                <a:lnTo>
                  <a:pt x="221" y="257"/>
                </a:lnTo>
                <a:lnTo>
                  <a:pt x="244" y="257"/>
                </a:lnTo>
                <a:lnTo>
                  <a:pt x="239" y="349"/>
                </a:lnTo>
                <a:lnTo>
                  <a:pt x="0" y="349"/>
                </a:lnTo>
                <a:lnTo>
                  <a:pt x="0" y="338"/>
                </a:lnTo>
                <a:lnTo>
                  <a:pt x="118" y="179"/>
                </a:lnTo>
                <a:lnTo>
                  <a:pt x="8" y="1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Freeform 103">
            <a:extLst>
              <a:ext uri="{FF2B5EF4-FFF2-40B4-BE49-F238E27FC236}">
                <a16:creationId xmlns:a16="http://schemas.microsoft.com/office/drawing/2014/main" id="{F9323FEC-F39B-485D-A3B3-2C3F20449D41}"/>
              </a:ext>
            </a:extLst>
          </p:cNvPr>
          <p:cNvSpPr>
            <a:spLocks/>
          </p:cNvSpPr>
          <p:nvPr/>
        </p:nvSpPr>
        <p:spPr bwMode="auto">
          <a:xfrm>
            <a:off x="5932488" y="6297613"/>
            <a:ext cx="166688" cy="209550"/>
          </a:xfrm>
          <a:custGeom>
            <a:avLst/>
            <a:gdLst>
              <a:gd name="T0" fmla="*/ 75 w 209"/>
              <a:gd name="T1" fmla="*/ 2 h 263"/>
              <a:gd name="T2" fmla="*/ 88 w 209"/>
              <a:gd name="T3" fmla="*/ 15 h 263"/>
              <a:gd name="T4" fmla="*/ 96 w 209"/>
              <a:gd name="T5" fmla="*/ 40 h 263"/>
              <a:gd name="T6" fmla="*/ 107 w 209"/>
              <a:gd name="T7" fmla="*/ 103 h 263"/>
              <a:gd name="T8" fmla="*/ 115 w 209"/>
              <a:gd name="T9" fmla="*/ 151 h 263"/>
              <a:gd name="T10" fmla="*/ 146 w 209"/>
              <a:gd name="T11" fmla="*/ 102 h 263"/>
              <a:gd name="T12" fmla="*/ 163 w 209"/>
              <a:gd name="T13" fmla="*/ 57 h 263"/>
              <a:gd name="T14" fmla="*/ 169 w 209"/>
              <a:gd name="T15" fmla="*/ 27 h 263"/>
              <a:gd name="T16" fmla="*/ 165 w 209"/>
              <a:gd name="T17" fmla="*/ 15 h 263"/>
              <a:gd name="T18" fmla="*/ 151 w 209"/>
              <a:gd name="T19" fmla="*/ 11 h 263"/>
              <a:gd name="T20" fmla="*/ 203 w 209"/>
              <a:gd name="T21" fmla="*/ 2 h 263"/>
              <a:gd name="T22" fmla="*/ 192 w 209"/>
              <a:gd name="T23" fmla="*/ 52 h 263"/>
              <a:gd name="T24" fmla="*/ 144 w 209"/>
              <a:gd name="T25" fmla="*/ 138 h 263"/>
              <a:gd name="T26" fmla="*/ 102 w 209"/>
              <a:gd name="T27" fmla="*/ 201 h 263"/>
              <a:gd name="T28" fmla="*/ 77 w 209"/>
              <a:gd name="T29" fmla="*/ 230 h 263"/>
              <a:gd name="T30" fmla="*/ 52 w 209"/>
              <a:gd name="T31" fmla="*/ 251 h 263"/>
              <a:gd name="T32" fmla="*/ 29 w 209"/>
              <a:gd name="T33" fmla="*/ 263 h 263"/>
              <a:gd name="T34" fmla="*/ 9 w 209"/>
              <a:gd name="T35" fmla="*/ 263 h 263"/>
              <a:gd name="T36" fmla="*/ 9 w 209"/>
              <a:gd name="T37" fmla="*/ 224 h 263"/>
              <a:gd name="T38" fmla="*/ 25 w 209"/>
              <a:gd name="T39" fmla="*/ 234 h 263"/>
              <a:gd name="T40" fmla="*/ 44 w 209"/>
              <a:gd name="T41" fmla="*/ 232 h 263"/>
              <a:gd name="T42" fmla="*/ 73 w 209"/>
              <a:gd name="T43" fmla="*/ 205 h 263"/>
              <a:gd name="T44" fmla="*/ 84 w 209"/>
              <a:gd name="T45" fmla="*/ 146 h 263"/>
              <a:gd name="T46" fmla="*/ 71 w 209"/>
              <a:gd name="T47" fmla="*/ 80 h 263"/>
              <a:gd name="T48" fmla="*/ 65 w 209"/>
              <a:gd name="T49" fmla="*/ 50 h 263"/>
              <a:gd name="T50" fmla="*/ 59 w 209"/>
              <a:gd name="T51" fmla="*/ 30 h 263"/>
              <a:gd name="T52" fmla="*/ 48 w 209"/>
              <a:gd name="T53" fmla="*/ 21 h 263"/>
              <a:gd name="T54" fmla="*/ 36 w 209"/>
              <a:gd name="T55" fmla="*/ 25 h 263"/>
              <a:gd name="T56" fmla="*/ 25 w 209"/>
              <a:gd name="T57" fmla="*/ 42 h 263"/>
              <a:gd name="T58" fmla="*/ 25 w 209"/>
              <a:gd name="T59" fmla="*/ 17 h 263"/>
              <a:gd name="T60" fmla="*/ 48 w 209"/>
              <a:gd name="T61" fmla="*/ 2 h 263"/>
              <a:gd name="T62" fmla="*/ 61 w 209"/>
              <a:gd name="T6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9" h="263">
                <a:moveTo>
                  <a:pt x="61" y="0"/>
                </a:moveTo>
                <a:lnTo>
                  <a:pt x="75" y="2"/>
                </a:lnTo>
                <a:lnTo>
                  <a:pt x="82" y="6"/>
                </a:lnTo>
                <a:lnTo>
                  <a:pt x="88" y="15"/>
                </a:lnTo>
                <a:lnTo>
                  <a:pt x="94" y="30"/>
                </a:lnTo>
                <a:lnTo>
                  <a:pt x="96" y="40"/>
                </a:lnTo>
                <a:lnTo>
                  <a:pt x="98" y="52"/>
                </a:lnTo>
                <a:lnTo>
                  <a:pt x="107" y="103"/>
                </a:lnTo>
                <a:lnTo>
                  <a:pt x="111" y="128"/>
                </a:lnTo>
                <a:lnTo>
                  <a:pt x="115" y="151"/>
                </a:lnTo>
                <a:lnTo>
                  <a:pt x="130" y="126"/>
                </a:lnTo>
                <a:lnTo>
                  <a:pt x="146" y="102"/>
                </a:lnTo>
                <a:lnTo>
                  <a:pt x="155" y="78"/>
                </a:lnTo>
                <a:lnTo>
                  <a:pt x="163" y="57"/>
                </a:lnTo>
                <a:lnTo>
                  <a:pt x="167" y="40"/>
                </a:lnTo>
                <a:lnTo>
                  <a:pt x="169" y="27"/>
                </a:lnTo>
                <a:lnTo>
                  <a:pt x="167" y="19"/>
                </a:lnTo>
                <a:lnTo>
                  <a:pt x="165" y="15"/>
                </a:lnTo>
                <a:lnTo>
                  <a:pt x="159" y="13"/>
                </a:lnTo>
                <a:lnTo>
                  <a:pt x="151" y="11"/>
                </a:lnTo>
                <a:lnTo>
                  <a:pt x="153" y="2"/>
                </a:lnTo>
                <a:lnTo>
                  <a:pt x="203" y="2"/>
                </a:lnTo>
                <a:lnTo>
                  <a:pt x="209" y="11"/>
                </a:lnTo>
                <a:lnTo>
                  <a:pt x="192" y="52"/>
                </a:lnTo>
                <a:lnTo>
                  <a:pt x="171" y="96"/>
                </a:lnTo>
                <a:lnTo>
                  <a:pt x="144" y="138"/>
                </a:lnTo>
                <a:lnTo>
                  <a:pt x="115" y="182"/>
                </a:lnTo>
                <a:lnTo>
                  <a:pt x="102" y="201"/>
                </a:lnTo>
                <a:lnTo>
                  <a:pt x="88" y="217"/>
                </a:lnTo>
                <a:lnTo>
                  <a:pt x="77" y="230"/>
                </a:lnTo>
                <a:lnTo>
                  <a:pt x="65" y="242"/>
                </a:lnTo>
                <a:lnTo>
                  <a:pt x="52" y="251"/>
                </a:lnTo>
                <a:lnTo>
                  <a:pt x="38" y="259"/>
                </a:lnTo>
                <a:lnTo>
                  <a:pt x="29" y="263"/>
                </a:lnTo>
                <a:lnTo>
                  <a:pt x="17" y="263"/>
                </a:lnTo>
                <a:lnTo>
                  <a:pt x="9" y="263"/>
                </a:lnTo>
                <a:lnTo>
                  <a:pt x="0" y="261"/>
                </a:lnTo>
                <a:lnTo>
                  <a:pt x="9" y="224"/>
                </a:lnTo>
                <a:lnTo>
                  <a:pt x="23" y="224"/>
                </a:lnTo>
                <a:lnTo>
                  <a:pt x="25" y="234"/>
                </a:lnTo>
                <a:lnTo>
                  <a:pt x="32" y="236"/>
                </a:lnTo>
                <a:lnTo>
                  <a:pt x="44" y="232"/>
                </a:lnTo>
                <a:lnTo>
                  <a:pt x="57" y="223"/>
                </a:lnTo>
                <a:lnTo>
                  <a:pt x="73" y="205"/>
                </a:lnTo>
                <a:lnTo>
                  <a:pt x="90" y="182"/>
                </a:lnTo>
                <a:lnTo>
                  <a:pt x="84" y="146"/>
                </a:lnTo>
                <a:lnTo>
                  <a:pt x="77" y="103"/>
                </a:lnTo>
                <a:lnTo>
                  <a:pt x="71" y="80"/>
                </a:lnTo>
                <a:lnTo>
                  <a:pt x="67" y="63"/>
                </a:lnTo>
                <a:lnTo>
                  <a:pt x="65" y="50"/>
                </a:lnTo>
                <a:lnTo>
                  <a:pt x="63" y="42"/>
                </a:lnTo>
                <a:lnTo>
                  <a:pt x="59" y="30"/>
                </a:lnTo>
                <a:lnTo>
                  <a:pt x="55" y="23"/>
                </a:lnTo>
                <a:lnTo>
                  <a:pt x="48" y="21"/>
                </a:lnTo>
                <a:lnTo>
                  <a:pt x="42" y="23"/>
                </a:lnTo>
                <a:lnTo>
                  <a:pt x="36" y="25"/>
                </a:lnTo>
                <a:lnTo>
                  <a:pt x="30" y="32"/>
                </a:lnTo>
                <a:lnTo>
                  <a:pt x="25" y="42"/>
                </a:lnTo>
                <a:lnTo>
                  <a:pt x="11" y="34"/>
                </a:lnTo>
                <a:lnTo>
                  <a:pt x="25" y="17"/>
                </a:lnTo>
                <a:lnTo>
                  <a:pt x="36" y="7"/>
                </a:lnTo>
                <a:lnTo>
                  <a:pt x="48" y="2"/>
                </a:lnTo>
                <a:lnTo>
                  <a:pt x="61" y="0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Freeform 104">
            <a:extLst>
              <a:ext uri="{FF2B5EF4-FFF2-40B4-BE49-F238E27FC236}">
                <a16:creationId xmlns:a16="http://schemas.microsoft.com/office/drawing/2014/main" id="{DCB4702C-43EF-4184-8477-0493C4BD73A8}"/>
              </a:ext>
            </a:extLst>
          </p:cNvPr>
          <p:cNvSpPr>
            <a:spLocks noEditPoints="1"/>
          </p:cNvSpPr>
          <p:nvPr/>
        </p:nvSpPr>
        <p:spPr bwMode="auto">
          <a:xfrm>
            <a:off x="6213475" y="6315075"/>
            <a:ext cx="184150" cy="80963"/>
          </a:xfrm>
          <a:custGeom>
            <a:avLst/>
            <a:gdLst>
              <a:gd name="T0" fmla="*/ 0 w 233"/>
              <a:gd name="T1" fmla="*/ 77 h 102"/>
              <a:gd name="T2" fmla="*/ 233 w 233"/>
              <a:gd name="T3" fmla="*/ 77 h 102"/>
              <a:gd name="T4" fmla="*/ 233 w 233"/>
              <a:gd name="T5" fmla="*/ 102 h 102"/>
              <a:gd name="T6" fmla="*/ 0 w 233"/>
              <a:gd name="T7" fmla="*/ 102 h 102"/>
              <a:gd name="T8" fmla="*/ 0 w 233"/>
              <a:gd name="T9" fmla="*/ 77 h 102"/>
              <a:gd name="T10" fmla="*/ 0 w 233"/>
              <a:gd name="T11" fmla="*/ 0 h 102"/>
              <a:gd name="T12" fmla="*/ 233 w 233"/>
              <a:gd name="T13" fmla="*/ 0 h 102"/>
              <a:gd name="T14" fmla="*/ 233 w 233"/>
              <a:gd name="T15" fmla="*/ 25 h 102"/>
              <a:gd name="T16" fmla="*/ 0 w 233"/>
              <a:gd name="T17" fmla="*/ 25 h 102"/>
              <a:gd name="T18" fmla="*/ 0 w 233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102">
                <a:moveTo>
                  <a:pt x="0" y="77"/>
                </a:moveTo>
                <a:lnTo>
                  <a:pt x="233" y="77"/>
                </a:lnTo>
                <a:lnTo>
                  <a:pt x="233" y="102"/>
                </a:lnTo>
                <a:lnTo>
                  <a:pt x="0" y="102"/>
                </a:lnTo>
                <a:lnTo>
                  <a:pt x="0" y="77"/>
                </a:lnTo>
                <a:close/>
                <a:moveTo>
                  <a:pt x="0" y="0"/>
                </a:moveTo>
                <a:lnTo>
                  <a:pt x="233" y="0"/>
                </a:lnTo>
                <a:lnTo>
                  <a:pt x="233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105">
            <a:extLst>
              <a:ext uri="{FF2B5EF4-FFF2-40B4-BE49-F238E27FC236}">
                <a16:creationId xmlns:a16="http://schemas.microsoft.com/office/drawing/2014/main" id="{97D9D3C7-5752-4E30-9A0B-1292D258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6122988"/>
            <a:ext cx="477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55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Freeform 106">
            <a:extLst>
              <a:ext uri="{FF2B5EF4-FFF2-40B4-BE49-F238E27FC236}">
                <a16:creationId xmlns:a16="http://schemas.microsoft.com/office/drawing/2014/main" id="{4DD1C728-0668-4A23-ACE8-512079B351CF}"/>
              </a:ext>
            </a:extLst>
          </p:cNvPr>
          <p:cNvSpPr>
            <a:spLocks/>
          </p:cNvSpPr>
          <p:nvPr/>
        </p:nvSpPr>
        <p:spPr bwMode="auto">
          <a:xfrm>
            <a:off x="7464425" y="6216650"/>
            <a:ext cx="193675" cy="277813"/>
          </a:xfrm>
          <a:custGeom>
            <a:avLst/>
            <a:gdLst>
              <a:gd name="T0" fmla="*/ 8 w 244"/>
              <a:gd name="T1" fmla="*/ 0 h 349"/>
              <a:gd name="T2" fmla="*/ 238 w 244"/>
              <a:gd name="T3" fmla="*/ 0 h 349"/>
              <a:gd name="T4" fmla="*/ 238 w 244"/>
              <a:gd name="T5" fmla="*/ 83 h 349"/>
              <a:gd name="T6" fmla="*/ 219 w 244"/>
              <a:gd name="T7" fmla="*/ 83 h 349"/>
              <a:gd name="T8" fmla="*/ 213 w 244"/>
              <a:gd name="T9" fmla="*/ 67 h 349"/>
              <a:gd name="T10" fmla="*/ 209 w 244"/>
              <a:gd name="T11" fmla="*/ 54 h 349"/>
              <a:gd name="T12" fmla="*/ 206 w 244"/>
              <a:gd name="T13" fmla="*/ 44 h 349"/>
              <a:gd name="T14" fmla="*/ 202 w 244"/>
              <a:gd name="T15" fmla="*/ 36 h 349"/>
              <a:gd name="T16" fmla="*/ 192 w 244"/>
              <a:gd name="T17" fmla="*/ 27 h 349"/>
              <a:gd name="T18" fmla="*/ 181 w 244"/>
              <a:gd name="T19" fmla="*/ 21 h 349"/>
              <a:gd name="T20" fmla="*/ 175 w 244"/>
              <a:gd name="T21" fmla="*/ 19 h 349"/>
              <a:gd name="T22" fmla="*/ 165 w 244"/>
              <a:gd name="T23" fmla="*/ 19 h 349"/>
              <a:gd name="T24" fmla="*/ 61 w 244"/>
              <a:gd name="T25" fmla="*/ 19 h 349"/>
              <a:gd name="T26" fmla="*/ 152 w 244"/>
              <a:gd name="T27" fmla="*/ 157 h 349"/>
              <a:gd name="T28" fmla="*/ 152 w 244"/>
              <a:gd name="T29" fmla="*/ 173 h 349"/>
              <a:gd name="T30" fmla="*/ 50 w 244"/>
              <a:gd name="T31" fmla="*/ 313 h 349"/>
              <a:gd name="T32" fmla="*/ 173 w 244"/>
              <a:gd name="T33" fmla="*/ 313 h 349"/>
              <a:gd name="T34" fmla="*/ 184 w 244"/>
              <a:gd name="T35" fmla="*/ 313 h 349"/>
              <a:gd name="T36" fmla="*/ 190 w 244"/>
              <a:gd name="T37" fmla="*/ 311 h 349"/>
              <a:gd name="T38" fmla="*/ 202 w 244"/>
              <a:gd name="T39" fmla="*/ 307 h 349"/>
              <a:gd name="T40" fmla="*/ 209 w 244"/>
              <a:gd name="T41" fmla="*/ 298 h 349"/>
              <a:gd name="T42" fmla="*/ 211 w 244"/>
              <a:gd name="T43" fmla="*/ 292 h 349"/>
              <a:gd name="T44" fmla="*/ 215 w 244"/>
              <a:gd name="T45" fmla="*/ 282 h 349"/>
              <a:gd name="T46" fmla="*/ 219 w 244"/>
              <a:gd name="T47" fmla="*/ 271 h 349"/>
              <a:gd name="T48" fmla="*/ 221 w 244"/>
              <a:gd name="T49" fmla="*/ 257 h 349"/>
              <a:gd name="T50" fmla="*/ 244 w 244"/>
              <a:gd name="T51" fmla="*/ 257 h 349"/>
              <a:gd name="T52" fmla="*/ 238 w 244"/>
              <a:gd name="T53" fmla="*/ 349 h 349"/>
              <a:gd name="T54" fmla="*/ 0 w 244"/>
              <a:gd name="T55" fmla="*/ 349 h 349"/>
              <a:gd name="T56" fmla="*/ 0 w 244"/>
              <a:gd name="T57" fmla="*/ 338 h 349"/>
              <a:gd name="T58" fmla="*/ 115 w 244"/>
              <a:gd name="T59" fmla="*/ 179 h 349"/>
              <a:gd name="T60" fmla="*/ 8 w 244"/>
              <a:gd name="T61" fmla="*/ 10 h 349"/>
              <a:gd name="T62" fmla="*/ 8 w 244"/>
              <a:gd name="T6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4" h="349">
                <a:moveTo>
                  <a:pt x="8" y="0"/>
                </a:moveTo>
                <a:lnTo>
                  <a:pt x="238" y="0"/>
                </a:lnTo>
                <a:lnTo>
                  <a:pt x="238" y="83"/>
                </a:lnTo>
                <a:lnTo>
                  <a:pt x="219" y="83"/>
                </a:lnTo>
                <a:lnTo>
                  <a:pt x="213" y="67"/>
                </a:lnTo>
                <a:lnTo>
                  <a:pt x="209" y="54"/>
                </a:lnTo>
                <a:lnTo>
                  <a:pt x="206" y="44"/>
                </a:lnTo>
                <a:lnTo>
                  <a:pt x="202" y="36"/>
                </a:lnTo>
                <a:lnTo>
                  <a:pt x="192" y="27"/>
                </a:lnTo>
                <a:lnTo>
                  <a:pt x="181" y="21"/>
                </a:lnTo>
                <a:lnTo>
                  <a:pt x="175" y="19"/>
                </a:lnTo>
                <a:lnTo>
                  <a:pt x="165" y="19"/>
                </a:lnTo>
                <a:lnTo>
                  <a:pt x="61" y="19"/>
                </a:lnTo>
                <a:lnTo>
                  <a:pt x="152" y="157"/>
                </a:lnTo>
                <a:lnTo>
                  <a:pt x="152" y="173"/>
                </a:lnTo>
                <a:lnTo>
                  <a:pt x="50" y="313"/>
                </a:lnTo>
                <a:lnTo>
                  <a:pt x="173" y="313"/>
                </a:lnTo>
                <a:lnTo>
                  <a:pt x="184" y="313"/>
                </a:lnTo>
                <a:lnTo>
                  <a:pt x="190" y="311"/>
                </a:lnTo>
                <a:lnTo>
                  <a:pt x="202" y="307"/>
                </a:lnTo>
                <a:lnTo>
                  <a:pt x="209" y="298"/>
                </a:lnTo>
                <a:lnTo>
                  <a:pt x="211" y="292"/>
                </a:lnTo>
                <a:lnTo>
                  <a:pt x="215" y="282"/>
                </a:lnTo>
                <a:lnTo>
                  <a:pt x="219" y="271"/>
                </a:lnTo>
                <a:lnTo>
                  <a:pt x="221" y="257"/>
                </a:lnTo>
                <a:lnTo>
                  <a:pt x="244" y="257"/>
                </a:lnTo>
                <a:lnTo>
                  <a:pt x="238" y="349"/>
                </a:lnTo>
                <a:lnTo>
                  <a:pt x="0" y="349"/>
                </a:lnTo>
                <a:lnTo>
                  <a:pt x="0" y="338"/>
                </a:lnTo>
                <a:lnTo>
                  <a:pt x="115" y="179"/>
                </a:lnTo>
                <a:lnTo>
                  <a:pt x="8" y="1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Freeform 107">
            <a:extLst>
              <a:ext uri="{FF2B5EF4-FFF2-40B4-BE49-F238E27FC236}">
                <a16:creationId xmlns:a16="http://schemas.microsoft.com/office/drawing/2014/main" id="{A587C830-D0E0-4053-94EF-F74B7C422041}"/>
              </a:ext>
            </a:extLst>
          </p:cNvPr>
          <p:cNvSpPr>
            <a:spLocks/>
          </p:cNvSpPr>
          <p:nvPr/>
        </p:nvSpPr>
        <p:spPr bwMode="auto">
          <a:xfrm>
            <a:off x="7731125" y="6297613"/>
            <a:ext cx="153988" cy="147638"/>
          </a:xfrm>
          <a:custGeom>
            <a:avLst/>
            <a:gdLst>
              <a:gd name="T0" fmla="*/ 79 w 194"/>
              <a:gd name="T1" fmla="*/ 0 h 184"/>
              <a:gd name="T2" fmla="*/ 94 w 194"/>
              <a:gd name="T3" fmla="*/ 11 h 184"/>
              <a:gd name="T4" fmla="*/ 100 w 194"/>
              <a:gd name="T5" fmla="*/ 32 h 184"/>
              <a:gd name="T6" fmla="*/ 108 w 194"/>
              <a:gd name="T7" fmla="*/ 65 h 184"/>
              <a:gd name="T8" fmla="*/ 125 w 194"/>
              <a:gd name="T9" fmla="*/ 42 h 184"/>
              <a:gd name="T10" fmla="*/ 144 w 194"/>
              <a:gd name="T11" fmla="*/ 17 h 184"/>
              <a:gd name="T12" fmla="*/ 163 w 194"/>
              <a:gd name="T13" fmla="*/ 2 h 184"/>
              <a:gd name="T14" fmla="*/ 179 w 194"/>
              <a:gd name="T15" fmla="*/ 0 h 184"/>
              <a:gd name="T16" fmla="*/ 186 w 194"/>
              <a:gd name="T17" fmla="*/ 36 h 184"/>
              <a:gd name="T18" fmla="*/ 171 w 194"/>
              <a:gd name="T19" fmla="*/ 30 h 184"/>
              <a:gd name="T20" fmla="*/ 163 w 194"/>
              <a:gd name="T21" fmla="*/ 29 h 184"/>
              <a:gd name="T22" fmla="*/ 150 w 194"/>
              <a:gd name="T23" fmla="*/ 38 h 184"/>
              <a:gd name="T24" fmla="*/ 125 w 194"/>
              <a:gd name="T25" fmla="*/ 67 h 184"/>
              <a:gd name="T26" fmla="*/ 115 w 194"/>
              <a:gd name="T27" fmla="*/ 102 h 184"/>
              <a:gd name="T28" fmla="*/ 121 w 194"/>
              <a:gd name="T29" fmla="*/ 126 h 184"/>
              <a:gd name="T30" fmla="*/ 127 w 194"/>
              <a:gd name="T31" fmla="*/ 144 h 184"/>
              <a:gd name="T32" fmla="*/ 133 w 194"/>
              <a:gd name="T33" fmla="*/ 157 h 184"/>
              <a:gd name="T34" fmla="*/ 142 w 194"/>
              <a:gd name="T35" fmla="*/ 163 h 184"/>
              <a:gd name="T36" fmla="*/ 152 w 194"/>
              <a:gd name="T37" fmla="*/ 159 h 184"/>
              <a:gd name="T38" fmla="*/ 165 w 194"/>
              <a:gd name="T39" fmla="*/ 142 h 184"/>
              <a:gd name="T40" fmla="*/ 165 w 194"/>
              <a:gd name="T41" fmla="*/ 165 h 184"/>
              <a:gd name="T42" fmla="*/ 142 w 194"/>
              <a:gd name="T43" fmla="*/ 182 h 184"/>
              <a:gd name="T44" fmla="*/ 115 w 194"/>
              <a:gd name="T45" fmla="*/ 182 h 184"/>
              <a:gd name="T46" fmla="*/ 102 w 194"/>
              <a:gd name="T47" fmla="*/ 165 h 184"/>
              <a:gd name="T48" fmla="*/ 92 w 194"/>
              <a:gd name="T49" fmla="*/ 132 h 184"/>
              <a:gd name="T50" fmla="*/ 88 w 194"/>
              <a:gd name="T51" fmla="*/ 115 h 184"/>
              <a:gd name="T52" fmla="*/ 71 w 194"/>
              <a:gd name="T53" fmla="*/ 140 h 184"/>
              <a:gd name="T54" fmla="*/ 60 w 194"/>
              <a:gd name="T55" fmla="*/ 155 h 184"/>
              <a:gd name="T56" fmla="*/ 42 w 194"/>
              <a:gd name="T57" fmla="*/ 175 h 184"/>
              <a:gd name="T58" fmla="*/ 31 w 194"/>
              <a:gd name="T59" fmla="*/ 182 h 184"/>
              <a:gd name="T60" fmla="*/ 15 w 194"/>
              <a:gd name="T61" fmla="*/ 184 h 184"/>
              <a:gd name="T62" fmla="*/ 8 w 194"/>
              <a:gd name="T63" fmla="*/ 148 h 184"/>
              <a:gd name="T64" fmla="*/ 23 w 194"/>
              <a:gd name="T65" fmla="*/ 153 h 184"/>
              <a:gd name="T66" fmla="*/ 33 w 194"/>
              <a:gd name="T67" fmla="*/ 155 h 184"/>
              <a:gd name="T68" fmla="*/ 42 w 194"/>
              <a:gd name="T69" fmla="*/ 148 h 184"/>
              <a:gd name="T70" fmla="*/ 58 w 194"/>
              <a:gd name="T71" fmla="*/ 130 h 184"/>
              <a:gd name="T72" fmla="*/ 85 w 194"/>
              <a:gd name="T73" fmla="*/ 96 h 184"/>
              <a:gd name="T74" fmla="*/ 73 w 194"/>
              <a:gd name="T75" fmla="*/ 42 h 184"/>
              <a:gd name="T76" fmla="*/ 67 w 194"/>
              <a:gd name="T77" fmla="*/ 27 h 184"/>
              <a:gd name="T78" fmla="*/ 58 w 194"/>
              <a:gd name="T79" fmla="*/ 21 h 184"/>
              <a:gd name="T80" fmla="*/ 42 w 194"/>
              <a:gd name="T81" fmla="*/ 29 h 184"/>
              <a:gd name="T82" fmla="*/ 33 w 194"/>
              <a:gd name="T83" fmla="*/ 42 h 184"/>
              <a:gd name="T84" fmla="*/ 33 w 194"/>
              <a:gd name="T85" fmla="*/ 19 h 184"/>
              <a:gd name="T86" fmla="*/ 56 w 194"/>
              <a:gd name="T87" fmla="*/ 2 h 184"/>
              <a:gd name="T88" fmla="*/ 69 w 194"/>
              <a:gd name="T8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184">
                <a:moveTo>
                  <a:pt x="69" y="0"/>
                </a:moveTo>
                <a:lnTo>
                  <a:pt x="79" y="0"/>
                </a:lnTo>
                <a:lnTo>
                  <a:pt x="87" y="4"/>
                </a:lnTo>
                <a:lnTo>
                  <a:pt x="94" y="11"/>
                </a:lnTo>
                <a:lnTo>
                  <a:pt x="98" y="23"/>
                </a:lnTo>
                <a:lnTo>
                  <a:pt x="100" y="32"/>
                </a:lnTo>
                <a:lnTo>
                  <a:pt x="104" y="42"/>
                </a:lnTo>
                <a:lnTo>
                  <a:pt x="108" y="65"/>
                </a:lnTo>
                <a:lnTo>
                  <a:pt x="110" y="65"/>
                </a:lnTo>
                <a:lnTo>
                  <a:pt x="125" y="42"/>
                </a:lnTo>
                <a:lnTo>
                  <a:pt x="136" y="27"/>
                </a:lnTo>
                <a:lnTo>
                  <a:pt x="144" y="17"/>
                </a:lnTo>
                <a:lnTo>
                  <a:pt x="152" y="9"/>
                </a:lnTo>
                <a:lnTo>
                  <a:pt x="163" y="2"/>
                </a:lnTo>
                <a:lnTo>
                  <a:pt x="171" y="0"/>
                </a:lnTo>
                <a:lnTo>
                  <a:pt x="179" y="0"/>
                </a:lnTo>
                <a:lnTo>
                  <a:pt x="194" y="2"/>
                </a:lnTo>
                <a:lnTo>
                  <a:pt x="186" y="36"/>
                </a:lnTo>
                <a:lnTo>
                  <a:pt x="173" y="36"/>
                </a:lnTo>
                <a:lnTo>
                  <a:pt x="171" y="30"/>
                </a:lnTo>
                <a:lnTo>
                  <a:pt x="167" y="29"/>
                </a:lnTo>
                <a:lnTo>
                  <a:pt x="163" y="29"/>
                </a:lnTo>
                <a:lnTo>
                  <a:pt x="160" y="30"/>
                </a:lnTo>
                <a:lnTo>
                  <a:pt x="150" y="38"/>
                </a:lnTo>
                <a:lnTo>
                  <a:pt x="138" y="52"/>
                </a:lnTo>
                <a:lnTo>
                  <a:pt x="125" y="67"/>
                </a:lnTo>
                <a:lnTo>
                  <a:pt x="113" y="84"/>
                </a:lnTo>
                <a:lnTo>
                  <a:pt x="115" y="102"/>
                </a:lnTo>
                <a:lnTo>
                  <a:pt x="119" y="115"/>
                </a:lnTo>
                <a:lnTo>
                  <a:pt x="121" y="126"/>
                </a:lnTo>
                <a:lnTo>
                  <a:pt x="125" y="136"/>
                </a:lnTo>
                <a:lnTo>
                  <a:pt x="127" y="144"/>
                </a:lnTo>
                <a:lnTo>
                  <a:pt x="129" y="151"/>
                </a:lnTo>
                <a:lnTo>
                  <a:pt x="133" y="157"/>
                </a:lnTo>
                <a:lnTo>
                  <a:pt x="136" y="161"/>
                </a:lnTo>
                <a:lnTo>
                  <a:pt x="142" y="163"/>
                </a:lnTo>
                <a:lnTo>
                  <a:pt x="146" y="161"/>
                </a:lnTo>
                <a:lnTo>
                  <a:pt x="152" y="159"/>
                </a:lnTo>
                <a:lnTo>
                  <a:pt x="158" y="151"/>
                </a:lnTo>
                <a:lnTo>
                  <a:pt x="165" y="142"/>
                </a:lnTo>
                <a:lnTo>
                  <a:pt x="177" y="150"/>
                </a:lnTo>
                <a:lnTo>
                  <a:pt x="165" y="165"/>
                </a:lnTo>
                <a:lnTo>
                  <a:pt x="154" y="176"/>
                </a:lnTo>
                <a:lnTo>
                  <a:pt x="142" y="182"/>
                </a:lnTo>
                <a:lnTo>
                  <a:pt x="129" y="184"/>
                </a:lnTo>
                <a:lnTo>
                  <a:pt x="115" y="182"/>
                </a:lnTo>
                <a:lnTo>
                  <a:pt x="106" y="173"/>
                </a:lnTo>
                <a:lnTo>
                  <a:pt x="102" y="165"/>
                </a:lnTo>
                <a:lnTo>
                  <a:pt x="98" y="151"/>
                </a:lnTo>
                <a:lnTo>
                  <a:pt x="92" y="132"/>
                </a:lnTo>
                <a:lnTo>
                  <a:pt x="90" y="115"/>
                </a:lnTo>
                <a:lnTo>
                  <a:pt x="88" y="115"/>
                </a:lnTo>
                <a:lnTo>
                  <a:pt x="79" y="128"/>
                </a:lnTo>
                <a:lnTo>
                  <a:pt x="71" y="140"/>
                </a:lnTo>
                <a:lnTo>
                  <a:pt x="65" y="150"/>
                </a:lnTo>
                <a:lnTo>
                  <a:pt x="60" y="155"/>
                </a:lnTo>
                <a:lnTo>
                  <a:pt x="50" y="167"/>
                </a:lnTo>
                <a:lnTo>
                  <a:pt x="42" y="175"/>
                </a:lnTo>
                <a:lnTo>
                  <a:pt x="37" y="178"/>
                </a:lnTo>
                <a:lnTo>
                  <a:pt x="31" y="182"/>
                </a:lnTo>
                <a:lnTo>
                  <a:pt x="25" y="184"/>
                </a:lnTo>
                <a:lnTo>
                  <a:pt x="15" y="184"/>
                </a:lnTo>
                <a:lnTo>
                  <a:pt x="0" y="182"/>
                </a:lnTo>
                <a:lnTo>
                  <a:pt x="8" y="148"/>
                </a:lnTo>
                <a:lnTo>
                  <a:pt x="21" y="148"/>
                </a:lnTo>
                <a:lnTo>
                  <a:pt x="23" y="153"/>
                </a:lnTo>
                <a:lnTo>
                  <a:pt x="29" y="155"/>
                </a:lnTo>
                <a:lnTo>
                  <a:pt x="33" y="155"/>
                </a:lnTo>
                <a:lnTo>
                  <a:pt x="37" y="151"/>
                </a:lnTo>
                <a:lnTo>
                  <a:pt x="42" y="148"/>
                </a:lnTo>
                <a:lnTo>
                  <a:pt x="48" y="142"/>
                </a:lnTo>
                <a:lnTo>
                  <a:pt x="58" y="130"/>
                </a:lnTo>
                <a:lnTo>
                  <a:pt x="69" y="117"/>
                </a:lnTo>
                <a:lnTo>
                  <a:pt x="85" y="96"/>
                </a:lnTo>
                <a:lnTo>
                  <a:pt x="79" y="69"/>
                </a:lnTo>
                <a:lnTo>
                  <a:pt x="73" y="42"/>
                </a:lnTo>
                <a:lnTo>
                  <a:pt x="69" y="32"/>
                </a:lnTo>
                <a:lnTo>
                  <a:pt x="67" y="27"/>
                </a:lnTo>
                <a:lnTo>
                  <a:pt x="63" y="23"/>
                </a:lnTo>
                <a:lnTo>
                  <a:pt x="58" y="21"/>
                </a:lnTo>
                <a:lnTo>
                  <a:pt x="50" y="23"/>
                </a:lnTo>
                <a:lnTo>
                  <a:pt x="42" y="29"/>
                </a:lnTo>
                <a:lnTo>
                  <a:pt x="39" y="34"/>
                </a:lnTo>
                <a:lnTo>
                  <a:pt x="33" y="42"/>
                </a:lnTo>
                <a:lnTo>
                  <a:pt x="21" y="34"/>
                </a:lnTo>
                <a:lnTo>
                  <a:pt x="33" y="19"/>
                </a:lnTo>
                <a:lnTo>
                  <a:pt x="44" y="7"/>
                </a:lnTo>
                <a:lnTo>
                  <a:pt x="56" y="2"/>
                </a:lnTo>
                <a:lnTo>
                  <a:pt x="69" y="0"/>
                </a:lnTo>
                <a:lnTo>
                  <a:pt x="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Freeform 108">
            <a:extLst>
              <a:ext uri="{FF2B5EF4-FFF2-40B4-BE49-F238E27FC236}">
                <a16:creationId xmlns:a16="http://schemas.microsoft.com/office/drawing/2014/main" id="{0FF3AC63-BE64-4BF6-9E3E-9D702740303D}"/>
              </a:ext>
            </a:extLst>
          </p:cNvPr>
          <p:cNvSpPr>
            <a:spLocks/>
          </p:cNvSpPr>
          <p:nvPr/>
        </p:nvSpPr>
        <p:spPr bwMode="auto">
          <a:xfrm>
            <a:off x="7920038" y="6189663"/>
            <a:ext cx="95250" cy="141288"/>
          </a:xfrm>
          <a:custGeom>
            <a:avLst/>
            <a:gdLst>
              <a:gd name="T0" fmla="*/ 64 w 119"/>
              <a:gd name="T1" fmla="*/ 0 h 179"/>
              <a:gd name="T2" fmla="*/ 77 w 119"/>
              <a:gd name="T3" fmla="*/ 2 h 179"/>
              <a:gd name="T4" fmla="*/ 89 w 119"/>
              <a:gd name="T5" fmla="*/ 4 h 179"/>
              <a:gd name="T6" fmla="*/ 96 w 119"/>
              <a:gd name="T7" fmla="*/ 8 h 179"/>
              <a:gd name="T8" fmla="*/ 104 w 119"/>
              <a:gd name="T9" fmla="*/ 14 h 179"/>
              <a:gd name="T10" fmla="*/ 114 w 119"/>
              <a:gd name="T11" fmla="*/ 25 h 179"/>
              <a:gd name="T12" fmla="*/ 116 w 119"/>
              <a:gd name="T13" fmla="*/ 43 h 179"/>
              <a:gd name="T14" fmla="*/ 116 w 119"/>
              <a:gd name="T15" fmla="*/ 52 h 179"/>
              <a:gd name="T16" fmla="*/ 114 w 119"/>
              <a:gd name="T17" fmla="*/ 62 h 179"/>
              <a:gd name="T18" fmla="*/ 108 w 119"/>
              <a:gd name="T19" fmla="*/ 71 h 179"/>
              <a:gd name="T20" fmla="*/ 100 w 119"/>
              <a:gd name="T21" fmla="*/ 81 h 179"/>
              <a:gd name="T22" fmla="*/ 92 w 119"/>
              <a:gd name="T23" fmla="*/ 91 h 179"/>
              <a:gd name="T24" fmla="*/ 79 w 119"/>
              <a:gd name="T25" fmla="*/ 102 h 179"/>
              <a:gd name="T26" fmla="*/ 66 w 119"/>
              <a:gd name="T27" fmla="*/ 116 h 179"/>
              <a:gd name="T28" fmla="*/ 52 w 119"/>
              <a:gd name="T29" fmla="*/ 131 h 179"/>
              <a:gd name="T30" fmla="*/ 41 w 119"/>
              <a:gd name="T31" fmla="*/ 144 h 179"/>
              <a:gd name="T32" fmla="*/ 31 w 119"/>
              <a:gd name="T33" fmla="*/ 156 h 179"/>
              <a:gd name="T34" fmla="*/ 81 w 119"/>
              <a:gd name="T35" fmla="*/ 156 h 179"/>
              <a:gd name="T36" fmla="*/ 92 w 119"/>
              <a:gd name="T37" fmla="*/ 156 h 179"/>
              <a:gd name="T38" fmla="*/ 98 w 119"/>
              <a:gd name="T39" fmla="*/ 154 h 179"/>
              <a:gd name="T40" fmla="*/ 102 w 119"/>
              <a:gd name="T41" fmla="*/ 148 h 179"/>
              <a:gd name="T42" fmla="*/ 106 w 119"/>
              <a:gd name="T43" fmla="*/ 139 h 179"/>
              <a:gd name="T44" fmla="*/ 119 w 119"/>
              <a:gd name="T45" fmla="*/ 139 h 179"/>
              <a:gd name="T46" fmla="*/ 117 w 119"/>
              <a:gd name="T47" fmla="*/ 158 h 179"/>
              <a:gd name="T48" fmla="*/ 117 w 119"/>
              <a:gd name="T49" fmla="*/ 179 h 179"/>
              <a:gd name="T50" fmla="*/ 0 w 119"/>
              <a:gd name="T51" fmla="*/ 179 h 179"/>
              <a:gd name="T52" fmla="*/ 0 w 119"/>
              <a:gd name="T53" fmla="*/ 171 h 179"/>
              <a:gd name="T54" fmla="*/ 8 w 119"/>
              <a:gd name="T55" fmla="*/ 156 h 179"/>
              <a:gd name="T56" fmla="*/ 18 w 119"/>
              <a:gd name="T57" fmla="*/ 143 h 179"/>
              <a:gd name="T58" fmla="*/ 31 w 119"/>
              <a:gd name="T59" fmla="*/ 127 h 179"/>
              <a:gd name="T60" fmla="*/ 46 w 119"/>
              <a:gd name="T61" fmla="*/ 110 h 179"/>
              <a:gd name="T62" fmla="*/ 58 w 119"/>
              <a:gd name="T63" fmla="*/ 98 h 179"/>
              <a:gd name="T64" fmla="*/ 67 w 119"/>
              <a:gd name="T65" fmla="*/ 89 h 179"/>
              <a:gd name="T66" fmla="*/ 75 w 119"/>
              <a:gd name="T67" fmla="*/ 79 h 179"/>
              <a:gd name="T68" fmla="*/ 79 w 119"/>
              <a:gd name="T69" fmla="*/ 71 h 179"/>
              <a:gd name="T70" fmla="*/ 87 w 119"/>
              <a:gd name="T71" fmla="*/ 60 h 179"/>
              <a:gd name="T72" fmla="*/ 89 w 119"/>
              <a:gd name="T73" fmla="*/ 46 h 179"/>
              <a:gd name="T74" fmla="*/ 87 w 119"/>
              <a:gd name="T75" fmla="*/ 33 h 179"/>
              <a:gd name="T76" fmla="*/ 81 w 119"/>
              <a:gd name="T77" fmla="*/ 23 h 179"/>
              <a:gd name="T78" fmla="*/ 71 w 119"/>
              <a:gd name="T79" fmla="*/ 18 h 179"/>
              <a:gd name="T80" fmla="*/ 58 w 119"/>
              <a:gd name="T81" fmla="*/ 14 h 179"/>
              <a:gd name="T82" fmla="*/ 46 w 119"/>
              <a:gd name="T83" fmla="*/ 16 h 179"/>
              <a:gd name="T84" fmla="*/ 37 w 119"/>
              <a:gd name="T85" fmla="*/ 22 h 179"/>
              <a:gd name="T86" fmla="*/ 29 w 119"/>
              <a:gd name="T87" fmla="*/ 29 h 179"/>
              <a:gd name="T88" fmla="*/ 23 w 119"/>
              <a:gd name="T89" fmla="*/ 41 h 179"/>
              <a:gd name="T90" fmla="*/ 4 w 119"/>
              <a:gd name="T91" fmla="*/ 41 h 179"/>
              <a:gd name="T92" fmla="*/ 4 w 119"/>
              <a:gd name="T93" fmla="*/ 16 h 179"/>
              <a:gd name="T94" fmla="*/ 21 w 119"/>
              <a:gd name="T95" fmla="*/ 8 h 179"/>
              <a:gd name="T96" fmla="*/ 37 w 119"/>
              <a:gd name="T97" fmla="*/ 4 h 179"/>
              <a:gd name="T98" fmla="*/ 52 w 119"/>
              <a:gd name="T99" fmla="*/ 2 h 179"/>
              <a:gd name="T100" fmla="*/ 64 w 119"/>
              <a:gd name="T101" fmla="*/ 0 h 179"/>
              <a:gd name="T102" fmla="*/ 64 w 119"/>
              <a:gd name="T103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9" h="179">
                <a:moveTo>
                  <a:pt x="64" y="0"/>
                </a:moveTo>
                <a:lnTo>
                  <a:pt x="77" y="2"/>
                </a:lnTo>
                <a:lnTo>
                  <a:pt x="89" y="4"/>
                </a:lnTo>
                <a:lnTo>
                  <a:pt x="96" y="8"/>
                </a:lnTo>
                <a:lnTo>
                  <a:pt x="104" y="14"/>
                </a:lnTo>
                <a:lnTo>
                  <a:pt x="114" y="25"/>
                </a:lnTo>
                <a:lnTo>
                  <a:pt x="116" y="43"/>
                </a:lnTo>
                <a:lnTo>
                  <a:pt x="116" y="52"/>
                </a:lnTo>
                <a:lnTo>
                  <a:pt x="114" y="62"/>
                </a:lnTo>
                <a:lnTo>
                  <a:pt x="108" y="71"/>
                </a:lnTo>
                <a:lnTo>
                  <a:pt x="100" y="81"/>
                </a:lnTo>
                <a:lnTo>
                  <a:pt x="92" y="91"/>
                </a:lnTo>
                <a:lnTo>
                  <a:pt x="79" y="102"/>
                </a:lnTo>
                <a:lnTo>
                  <a:pt x="66" y="116"/>
                </a:lnTo>
                <a:lnTo>
                  <a:pt x="52" y="131"/>
                </a:lnTo>
                <a:lnTo>
                  <a:pt x="41" y="144"/>
                </a:lnTo>
                <a:lnTo>
                  <a:pt x="31" y="156"/>
                </a:lnTo>
                <a:lnTo>
                  <a:pt x="81" y="156"/>
                </a:lnTo>
                <a:lnTo>
                  <a:pt x="92" y="156"/>
                </a:lnTo>
                <a:lnTo>
                  <a:pt x="98" y="154"/>
                </a:lnTo>
                <a:lnTo>
                  <a:pt x="102" y="148"/>
                </a:lnTo>
                <a:lnTo>
                  <a:pt x="106" y="139"/>
                </a:lnTo>
                <a:lnTo>
                  <a:pt x="119" y="139"/>
                </a:lnTo>
                <a:lnTo>
                  <a:pt x="117" y="158"/>
                </a:lnTo>
                <a:lnTo>
                  <a:pt x="117" y="179"/>
                </a:lnTo>
                <a:lnTo>
                  <a:pt x="0" y="179"/>
                </a:lnTo>
                <a:lnTo>
                  <a:pt x="0" y="171"/>
                </a:lnTo>
                <a:lnTo>
                  <a:pt x="8" y="156"/>
                </a:lnTo>
                <a:lnTo>
                  <a:pt x="18" y="143"/>
                </a:lnTo>
                <a:lnTo>
                  <a:pt x="31" y="127"/>
                </a:lnTo>
                <a:lnTo>
                  <a:pt x="46" y="110"/>
                </a:lnTo>
                <a:lnTo>
                  <a:pt x="58" y="98"/>
                </a:lnTo>
                <a:lnTo>
                  <a:pt x="67" y="89"/>
                </a:lnTo>
                <a:lnTo>
                  <a:pt x="75" y="79"/>
                </a:lnTo>
                <a:lnTo>
                  <a:pt x="79" y="71"/>
                </a:lnTo>
                <a:lnTo>
                  <a:pt x="87" y="60"/>
                </a:lnTo>
                <a:lnTo>
                  <a:pt x="89" y="46"/>
                </a:lnTo>
                <a:lnTo>
                  <a:pt x="87" y="33"/>
                </a:lnTo>
                <a:lnTo>
                  <a:pt x="81" y="23"/>
                </a:lnTo>
                <a:lnTo>
                  <a:pt x="71" y="18"/>
                </a:lnTo>
                <a:lnTo>
                  <a:pt x="58" y="14"/>
                </a:lnTo>
                <a:lnTo>
                  <a:pt x="46" y="16"/>
                </a:lnTo>
                <a:lnTo>
                  <a:pt x="37" y="22"/>
                </a:lnTo>
                <a:lnTo>
                  <a:pt x="29" y="29"/>
                </a:lnTo>
                <a:lnTo>
                  <a:pt x="23" y="41"/>
                </a:lnTo>
                <a:lnTo>
                  <a:pt x="4" y="41"/>
                </a:lnTo>
                <a:lnTo>
                  <a:pt x="4" y="16"/>
                </a:lnTo>
                <a:lnTo>
                  <a:pt x="21" y="8"/>
                </a:lnTo>
                <a:lnTo>
                  <a:pt x="37" y="4"/>
                </a:lnTo>
                <a:lnTo>
                  <a:pt x="52" y="2"/>
                </a:lnTo>
                <a:lnTo>
                  <a:pt x="64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Freeform 109">
            <a:extLst>
              <a:ext uri="{FF2B5EF4-FFF2-40B4-BE49-F238E27FC236}">
                <a16:creationId xmlns:a16="http://schemas.microsoft.com/office/drawing/2014/main" id="{C272E212-4CBF-4FC8-B9BA-DE6794CAC7E6}"/>
              </a:ext>
            </a:extLst>
          </p:cNvPr>
          <p:cNvSpPr>
            <a:spLocks noEditPoints="1"/>
          </p:cNvSpPr>
          <p:nvPr/>
        </p:nvSpPr>
        <p:spPr bwMode="auto">
          <a:xfrm>
            <a:off x="8153400" y="6315075"/>
            <a:ext cx="182563" cy="80963"/>
          </a:xfrm>
          <a:custGeom>
            <a:avLst/>
            <a:gdLst>
              <a:gd name="T0" fmla="*/ 0 w 231"/>
              <a:gd name="T1" fmla="*/ 77 h 102"/>
              <a:gd name="T2" fmla="*/ 231 w 231"/>
              <a:gd name="T3" fmla="*/ 77 h 102"/>
              <a:gd name="T4" fmla="*/ 231 w 231"/>
              <a:gd name="T5" fmla="*/ 102 h 102"/>
              <a:gd name="T6" fmla="*/ 0 w 231"/>
              <a:gd name="T7" fmla="*/ 102 h 102"/>
              <a:gd name="T8" fmla="*/ 0 w 231"/>
              <a:gd name="T9" fmla="*/ 77 h 102"/>
              <a:gd name="T10" fmla="*/ 0 w 231"/>
              <a:gd name="T11" fmla="*/ 0 h 102"/>
              <a:gd name="T12" fmla="*/ 231 w 231"/>
              <a:gd name="T13" fmla="*/ 0 h 102"/>
              <a:gd name="T14" fmla="*/ 231 w 231"/>
              <a:gd name="T15" fmla="*/ 25 h 102"/>
              <a:gd name="T16" fmla="*/ 0 w 231"/>
              <a:gd name="T17" fmla="*/ 25 h 102"/>
              <a:gd name="T18" fmla="*/ 0 w 231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1" h="102">
                <a:moveTo>
                  <a:pt x="0" y="77"/>
                </a:moveTo>
                <a:lnTo>
                  <a:pt x="231" y="77"/>
                </a:lnTo>
                <a:lnTo>
                  <a:pt x="231" y="102"/>
                </a:lnTo>
                <a:lnTo>
                  <a:pt x="0" y="102"/>
                </a:lnTo>
                <a:lnTo>
                  <a:pt x="0" y="77"/>
                </a:lnTo>
                <a:close/>
                <a:moveTo>
                  <a:pt x="0" y="0"/>
                </a:moveTo>
                <a:lnTo>
                  <a:pt x="231" y="0"/>
                </a:lnTo>
                <a:lnTo>
                  <a:pt x="231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110">
            <a:extLst>
              <a:ext uri="{FF2B5EF4-FFF2-40B4-BE49-F238E27FC236}">
                <a16:creationId xmlns:a16="http://schemas.microsoft.com/office/drawing/2014/main" id="{DE49F10B-1995-416D-A461-10AC15B0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75" y="6122988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524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Freeform 111">
            <a:extLst>
              <a:ext uri="{FF2B5EF4-FFF2-40B4-BE49-F238E27FC236}">
                <a16:creationId xmlns:a16="http://schemas.microsoft.com/office/drawing/2014/main" id="{D274DA8E-2B76-44A5-B95C-90660BACAB0C}"/>
              </a:ext>
            </a:extLst>
          </p:cNvPr>
          <p:cNvSpPr>
            <a:spLocks/>
          </p:cNvSpPr>
          <p:nvPr/>
        </p:nvSpPr>
        <p:spPr bwMode="auto">
          <a:xfrm>
            <a:off x="9405938" y="6216650"/>
            <a:ext cx="192088" cy="277813"/>
          </a:xfrm>
          <a:custGeom>
            <a:avLst/>
            <a:gdLst>
              <a:gd name="T0" fmla="*/ 8 w 242"/>
              <a:gd name="T1" fmla="*/ 0 h 349"/>
              <a:gd name="T2" fmla="*/ 238 w 242"/>
              <a:gd name="T3" fmla="*/ 0 h 349"/>
              <a:gd name="T4" fmla="*/ 238 w 242"/>
              <a:gd name="T5" fmla="*/ 83 h 349"/>
              <a:gd name="T6" fmla="*/ 219 w 242"/>
              <a:gd name="T7" fmla="*/ 83 h 349"/>
              <a:gd name="T8" fmla="*/ 213 w 242"/>
              <a:gd name="T9" fmla="*/ 67 h 349"/>
              <a:gd name="T10" fmla="*/ 209 w 242"/>
              <a:gd name="T11" fmla="*/ 54 h 349"/>
              <a:gd name="T12" fmla="*/ 205 w 242"/>
              <a:gd name="T13" fmla="*/ 44 h 349"/>
              <a:gd name="T14" fmla="*/ 200 w 242"/>
              <a:gd name="T15" fmla="*/ 36 h 349"/>
              <a:gd name="T16" fmla="*/ 192 w 242"/>
              <a:gd name="T17" fmla="*/ 27 h 349"/>
              <a:gd name="T18" fmla="*/ 180 w 242"/>
              <a:gd name="T19" fmla="*/ 21 h 349"/>
              <a:gd name="T20" fmla="*/ 175 w 242"/>
              <a:gd name="T21" fmla="*/ 19 h 349"/>
              <a:gd name="T22" fmla="*/ 165 w 242"/>
              <a:gd name="T23" fmla="*/ 19 h 349"/>
              <a:gd name="T24" fmla="*/ 61 w 242"/>
              <a:gd name="T25" fmla="*/ 19 h 349"/>
              <a:gd name="T26" fmla="*/ 152 w 242"/>
              <a:gd name="T27" fmla="*/ 157 h 349"/>
              <a:gd name="T28" fmla="*/ 152 w 242"/>
              <a:gd name="T29" fmla="*/ 173 h 349"/>
              <a:gd name="T30" fmla="*/ 50 w 242"/>
              <a:gd name="T31" fmla="*/ 313 h 349"/>
              <a:gd name="T32" fmla="*/ 173 w 242"/>
              <a:gd name="T33" fmla="*/ 313 h 349"/>
              <a:gd name="T34" fmla="*/ 182 w 242"/>
              <a:gd name="T35" fmla="*/ 313 h 349"/>
              <a:gd name="T36" fmla="*/ 190 w 242"/>
              <a:gd name="T37" fmla="*/ 311 h 349"/>
              <a:gd name="T38" fmla="*/ 200 w 242"/>
              <a:gd name="T39" fmla="*/ 307 h 349"/>
              <a:gd name="T40" fmla="*/ 207 w 242"/>
              <a:gd name="T41" fmla="*/ 298 h 349"/>
              <a:gd name="T42" fmla="*/ 211 w 242"/>
              <a:gd name="T43" fmla="*/ 292 h 349"/>
              <a:gd name="T44" fmla="*/ 215 w 242"/>
              <a:gd name="T45" fmla="*/ 282 h 349"/>
              <a:gd name="T46" fmla="*/ 219 w 242"/>
              <a:gd name="T47" fmla="*/ 273 h 349"/>
              <a:gd name="T48" fmla="*/ 221 w 242"/>
              <a:gd name="T49" fmla="*/ 257 h 349"/>
              <a:gd name="T50" fmla="*/ 242 w 242"/>
              <a:gd name="T51" fmla="*/ 257 h 349"/>
              <a:gd name="T52" fmla="*/ 238 w 242"/>
              <a:gd name="T53" fmla="*/ 349 h 349"/>
              <a:gd name="T54" fmla="*/ 0 w 242"/>
              <a:gd name="T55" fmla="*/ 349 h 349"/>
              <a:gd name="T56" fmla="*/ 0 w 242"/>
              <a:gd name="T57" fmla="*/ 338 h 349"/>
              <a:gd name="T58" fmla="*/ 115 w 242"/>
              <a:gd name="T59" fmla="*/ 179 h 349"/>
              <a:gd name="T60" fmla="*/ 8 w 242"/>
              <a:gd name="T61" fmla="*/ 11 h 349"/>
              <a:gd name="T62" fmla="*/ 8 w 242"/>
              <a:gd name="T6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2" h="349">
                <a:moveTo>
                  <a:pt x="8" y="0"/>
                </a:moveTo>
                <a:lnTo>
                  <a:pt x="238" y="0"/>
                </a:lnTo>
                <a:lnTo>
                  <a:pt x="238" y="83"/>
                </a:lnTo>
                <a:lnTo>
                  <a:pt x="219" y="83"/>
                </a:lnTo>
                <a:lnTo>
                  <a:pt x="213" y="67"/>
                </a:lnTo>
                <a:lnTo>
                  <a:pt x="209" y="54"/>
                </a:lnTo>
                <a:lnTo>
                  <a:pt x="205" y="44"/>
                </a:lnTo>
                <a:lnTo>
                  <a:pt x="200" y="36"/>
                </a:lnTo>
                <a:lnTo>
                  <a:pt x="192" y="27"/>
                </a:lnTo>
                <a:lnTo>
                  <a:pt x="180" y="21"/>
                </a:lnTo>
                <a:lnTo>
                  <a:pt x="175" y="19"/>
                </a:lnTo>
                <a:lnTo>
                  <a:pt x="165" y="19"/>
                </a:lnTo>
                <a:lnTo>
                  <a:pt x="61" y="19"/>
                </a:lnTo>
                <a:lnTo>
                  <a:pt x="152" y="157"/>
                </a:lnTo>
                <a:lnTo>
                  <a:pt x="152" y="173"/>
                </a:lnTo>
                <a:lnTo>
                  <a:pt x="50" y="313"/>
                </a:lnTo>
                <a:lnTo>
                  <a:pt x="173" y="313"/>
                </a:lnTo>
                <a:lnTo>
                  <a:pt x="182" y="313"/>
                </a:lnTo>
                <a:lnTo>
                  <a:pt x="190" y="311"/>
                </a:lnTo>
                <a:lnTo>
                  <a:pt x="200" y="307"/>
                </a:lnTo>
                <a:lnTo>
                  <a:pt x="207" y="298"/>
                </a:lnTo>
                <a:lnTo>
                  <a:pt x="211" y="292"/>
                </a:lnTo>
                <a:lnTo>
                  <a:pt x="215" y="282"/>
                </a:lnTo>
                <a:lnTo>
                  <a:pt x="219" y="273"/>
                </a:lnTo>
                <a:lnTo>
                  <a:pt x="221" y="257"/>
                </a:lnTo>
                <a:lnTo>
                  <a:pt x="242" y="257"/>
                </a:lnTo>
                <a:lnTo>
                  <a:pt x="238" y="349"/>
                </a:lnTo>
                <a:lnTo>
                  <a:pt x="0" y="349"/>
                </a:lnTo>
                <a:lnTo>
                  <a:pt x="0" y="338"/>
                </a:lnTo>
                <a:lnTo>
                  <a:pt x="115" y="179"/>
                </a:lnTo>
                <a:lnTo>
                  <a:pt x="8" y="11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Freeform 112">
            <a:extLst>
              <a:ext uri="{FF2B5EF4-FFF2-40B4-BE49-F238E27FC236}">
                <a16:creationId xmlns:a16="http://schemas.microsoft.com/office/drawing/2014/main" id="{1029174F-F2A4-4E50-8365-45477CDDBEB9}"/>
              </a:ext>
            </a:extLst>
          </p:cNvPr>
          <p:cNvSpPr>
            <a:spLocks/>
          </p:cNvSpPr>
          <p:nvPr/>
        </p:nvSpPr>
        <p:spPr bwMode="auto">
          <a:xfrm>
            <a:off x="9672638" y="6297613"/>
            <a:ext cx="153988" cy="147638"/>
          </a:xfrm>
          <a:custGeom>
            <a:avLst/>
            <a:gdLst>
              <a:gd name="T0" fmla="*/ 79 w 194"/>
              <a:gd name="T1" fmla="*/ 0 h 184"/>
              <a:gd name="T2" fmla="*/ 92 w 194"/>
              <a:gd name="T3" fmla="*/ 11 h 184"/>
              <a:gd name="T4" fmla="*/ 98 w 194"/>
              <a:gd name="T5" fmla="*/ 23 h 184"/>
              <a:gd name="T6" fmla="*/ 102 w 194"/>
              <a:gd name="T7" fmla="*/ 42 h 184"/>
              <a:gd name="T8" fmla="*/ 108 w 194"/>
              <a:gd name="T9" fmla="*/ 65 h 184"/>
              <a:gd name="T10" fmla="*/ 136 w 194"/>
              <a:gd name="T11" fmla="*/ 27 h 184"/>
              <a:gd name="T12" fmla="*/ 152 w 194"/>
              <a:gd name="T13" fmla="*/ 9 h 184"/>
              <a:gd name="T14" fmla="*/ 163 w 194"/>
              <a:gd name="T15" fmla="*/ 2 h 184"/>
              <a:gd name="T16" fmla="*/ 179 w 194"/>
              <a:gd name="T17" fmla="*/ 0 h 184"/>
              <a:gd name="T18" fmla="*/ 186 w 194"/>
              <a:gd name="T19" fmla="*/ 36 h 184"/>
              <a:gd name="T20" fmla="*/ 171 w 194"/>
              <a:gd name="T21" fmla="*/ 30 h 184"/>
              <a:gd name="T22" fmla="*/ 163 w 194"/>
              <a:gd name="T23" fmla="*/ 29 h 184"/>
              <a:gd name="T24" fmla="*/ 156 w 194"/>
              <a:gd name="T25" fmla="*/ 34 h 184"/>
              <a:gd name="T26" fmla="*/ 138 w 194"/>
              <a:gd name="T27" fmla="*/ 52 h 184"/>
              <a:gd name="T28" fmla="*/ 111 w 194"/>
              <a:gd name="T29" fmla="*/ 84 h 184"/>
              <a:gd name="T30" fmla="*/ 119 w 194"/>
              <a:gd name="T31" fmla="*/ 115 h 184"/>
              <a:gd name="T32" fmla="*/ 125 w 194"/>
              <a:gd name="T33" fmla="*/ 136 h 184"/>
              <a:gd name="T34" fmla="*/ 129 w 194"/>
              <a:gd name="T35" fmla="*/ 151 h 184"/>
              <a:gd name="T36" fmla="*/ 136 w 194"/>
              <a:gd name="T37" fmla="*/ 161 h 184"/>
              <a:gd name="T38" fmla="*/ 146 w 194"/>
              <a:gd name="T39" fmla="*/ 161 h 184"/>
              <a:gd name="T40" fmla="*/ 157 w 194"/>
              <a:gd name="T41" fmla="*/ 153 h 184"/>
              <a:gd name="T42" fmla="*/ 177 w 194"/>
              <a:gd name="T43" fmla="*/ 150 h 184"/>
              <a:gd name="T44" fmla="*/ 154 w 194"/>
              <a:gd name="T45" fmla="*/ 176 h 184"/>
              <a:gd name="T46" fmla="*/ 129 w 194"/>
              <a:gd name="T47" fmla="*/ 184 h 184"/>
              <a:gd name="T48" fmla="*/ 109 w 194"/>
              <a:gd name="T49" fmla="*/ 178 h 184"/>
              <a:gd name="T50" fmla="*/ 100 w 194"/>
              <a:gd name="T51" fmla="*/ 165 h 184"/>
              <a:gd name="T52" fmla="*/ 92 w 194"/>
              <a:gd name="T53" fmla="*/ 132 h 184"/>
              <a:gd name="T54" fmla="*/ 88 w 194"/>
              <a:gd name="T55" fmla="*/ 115 h 184"/>
              <a:gd name="T56" fmla="*/ 71 w 194"/>
              <a:gd name="T57" fmla="*/ 140 h 184"/>
              <a:gd name="T58" fmla="*/ 60 w 194"/>
              <a:gd name="T59" fmla="*/ 155 h 184"/>
              <a:gd name="T60" fmla="*/ 42 w 194"/>
              <a:gd name="T61" fmla="*/ 175 h 184"/>
              <a:gd name="T62" fmla="*/ 31 w 194"/>
              <a:gd name="T63" fmla="*/ 182 h 184"/>
              <a:gd name="T64" fmla="*/ 15 w 194"/>
              <a:gd name="T65" fmla="*/ 184 h 184"/>
              <a:gd name="T66" fmla="*/ 8 w 194"/>
              <a:gd name="T67" fmla="*/ 148 h 184"/>
              <a:gd name="T68" fmla="*/ 23 w 194"/>
              <a:gd name="T69" fmla="*/ 153 h 184"/>
              <a:gd name="T70" fmla="*/ 33 w 194"/>
              <a:gd name="T71" fmla="*/ 155 h 184"/>
              <a:gd name="T72" fmla="*/ 42 w 194"/>
              <a:gd name="T73" fmla="*/ 148 h 184"/>
              <a:gd name="T74" fmla="*/ 56 w 194"/>
              <a:gd name="T75" fmla="*/ 130 h 184"/>
              <a:gd name="T76" fmla="*/ 85 w 194"/>
              <a:gd name="T77" fmla="*/ 98 h 184"/>
              <a:gd name="T78" fmla="*/ 73 w 194"/>
              <a:gd name="T79" fmla="*/ 42 h 184"/>
              <a:gd name="T80" fmla="*/ 67 w 194"/>
              <a:gd name="T81" fmla="*/ 27 h 184"/>
              <a:gd name="T82" fmla="*/ 58 w 194"/>
              <a:gd name="T83" fmla="*/ 21 h 184"/>
              <a:gd name="T84" fmla="*/ 42 w 194"/>
              <a:gd name="T85" fmla="*/ 29 h 184"/>
              <a:gd name="T86" fmla="*/ 33 w 194"/>
              <a:gd name="T87" fmla="*/ 42 h 184"/>
              <a:gd name="T88" fmla="*/ 33 w 194"/>
              <a:gd name="T89" fmla="*/ 19 h 184"/>
              <a:gd name="T90" fmla="*/ 56 w 194"/>
              <a:gd name="T91" fmla="*/ 2 h 184"/>
              <a:gd name="T92" fmla="*/ 69 w 194"/>
              <a:gd name="T9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4" h="184">
                <a:moveTo>
                  <a:pt x="69" y="0"/>
                </a:moveTo>
                <a:lnTo>
                  <a:pt x="79" y="0"/>
                </a:lnTo>
                <a:lnTo>
                  <a:pt x="86" y="6"/>
                </a:lnTo>
                <a:lnTo>
                  <a:pt x="92" y="11"/>
                </a:lnTo>
                <a:lnTo>
                  <a:pt x="96" y="17"/>
                </a:lnTo>
                <a:lnTo>
                  <a:pt x="98" y="23"/>
                </a:lnTo>
                <a:lnTo>
                  <a:pt x="100" y="32"/>
                </a:lnTo>
                <a:lnTo>
                  <a:pt x="102" y="42"/>
                </a:lnTo>
                <a:lnTo>
                  <a:pt x="106" y="65"/>
                </a:lnTo>
                <a:lnTo>
                  <a:pt x="108" y="65"/>
                </a:lnTo>
                <a:lnTo>
                  <a:pt x="125" y="42"/>
                </a:lnTo>
                <a:lnTo>
                  <a:pt x="136" y="27"/>
                </a:lnTo>
                <a:lnTo>
                  <a:pt x="144" y="17"/>
                </a:lnTo>
                <a:lnTo>
                  <a:pt x="152" y="9"/>
                </a:lnTo>
                <a:lnTo>
                  <a:pt x="157" y="6"/>
                </a:lnTo>
                <a:lnTo>
                  <a:pt x="163" y="2"/>
                </a:lnTo>
                <a:lnTo>
                  <a:pt x="171" y="0"/>
                </a:lnTo>
                <a:lnTo>
                  <a:pt x="179" y="0"/>
                </a:lnTo>
                <a:lnTo>
                  <a:pt x="194" y="2"/>
                </a:lnTo>
                <a:lnTo>
                  <a:pt x="186" y="36"/>
                </a:lnTo>
                <a:lnTo>
                  <a:pt x="173" y="36"/>
                </a:lnTo>
                <a:lnTo>
                  <a:pt x="171" y="30"/>
                </a:lnTo>
                <a:lnTo>
                  <a:pt x="167" y="29"/>
                </a:lnTo>
                <a:lnTo>
                  <a:pt x="163" y="29"/>
                </a:lnTo>
                <a:lnTo>
                  <a:pt x="157" y="30"/>
                </a:lnTo>
                <a:lnTo>
                  <a:pt x="156" y="34"/>
                </a:lnTo>
                <a:lnTo>
                  <a:pt x="150" y="38"/>
                </a:lnTo>
                <a:lnTo>
                  <a:pt x="138" y="52"/>
                </a:lnTo>
                <a:lnTo>
                  <a:pt x="125" y="69"/>
                </a:lnTo>
                <a:lnTo>
                  <a:pt x="111" y="84"/>
                </a:lnTo>
                <a:lnTo>
                  <a:pt x="115" y="102"/>
                </a:lnTo>
                <a:lnTo>
                  <a:pt x="119" y="115"/>
                </a:lnTo>
                <a:lnTo>
                  <a:pt x="121" y="126"/>
                </a:lnTo>
                <a:lnTo>
                  <a:pt x="125" y="136"/>
                </a:lnTo>
                <a:lnTo>
                  <a:pt x="127" y="146"/>
                </a:lnTo>
                <a:lnTo>
                  <a:pt x="129" y="151"/>
                </a:lnTo>
                <a:lnTo>
                  <a:pt x="133" y="159"/>
                </a:lnTo>
                <a:lnTo>
                  <a:pt x="136" y="161"/>
                </a:lnTo>
                <a:lnTo>
                  <a:pt x="140" y="163"/>
                </a:lnTo>
                <a:lnTo>
                  <a:pt x="146" y="161"/>
                </a:lnTo>
                <a:lnTo>
                  <a:pt x="152" y="159"/>
                </a:lnTo>
                <a:lnTo>
                  <a:pt x="157" y="153"/>
                </a:lnTo>
                <a:lnTo>
                  <a:pt x="165" y="142"/>
                </a:lnTo>
                <a:lnTo>
                  <a:pt x="177" y="150"/>
                </a:lnTo>
                <a:lnTo>
                  <a:pt x="165" y="167"/>
                </a:lnTo>
                <a:lnTo>
                  <a:pt x="154" y="176"/>
                </a:lnTo>
                <a:lnTo>
                  <a:pt x="142" y="182"/>
                </a:lnTo>
                <a:lnTo>
                  <a:pt x="129" y="184"/>
                </a:lnTo>
                <a:lnTo>
                  <a:pt x="113" y="182"/>
                </a:lnTo>
                <a:lnTo>
                  <a:pt x="109" y="178"/>
                </a:lnTo>
                <a:lnTo>
                  <a:pt x="104" y="173"/>
                </a:lnTo>
                <a:lnTo>
                  <a:pt x="100" y="165"/>
                </a:lnTo>
                <a:lnTo>
                  <a:pt x="98" y="153"/>
                </a:lnTo>
                <a:lnTo>
                  <a:pt x="92" y="132"/>
                </a:lnTo>
                <a:lnTo>
                  <a:pt x="90" y="115"/>
                </a:lnTo>
                <a:lnTo>
                  <a:pt x="88" y="115"/>
                </a:lnTo>
                <a:lnTo>
                  <a:pt x="79" y="128"/>
                </a:lnTo>
                <a:lnTo>
                  <a:pt x="71" y="140"/>
                </a:lnTo>
                <a:lnTo>
                  <a:pt x="63" y="150"/>
                </a:lnTo>
                <a:lnTo>
                  <a:pt x="60" y="155"/>
                </a:lnTo>
                <a:lnTo>
                  <a:pt x="50" y="167"/>
                </a:lnTo>
                <a:lnTo>
                  <a:pt x="42" y="175"/>
                </a:lnTo>
                <a:lnTo>
                  <a:pt x="36" y="178"/>
                </a:lnTo>
                <a:lnTo>
                  <a:pt x="31" y="182"/>
                </a:lnTo>
                <a:lnTo>
                  <a:pt x="23" y="184"/>
                </a:lnTo>
                <a:lnTo>
                  <a:pt x="15" y="184"/>
                </a:lnTo>
                <a:lnTo>
                  <a:pt x="0" y="182"/>
                </a:lnTo>
                <a:lnTo>
                  <a:pt x="8" y="148"/>
                </a:lnTo>
                <a:lnTo>
                  <a:pt x="21" y="148"/>
                </a:lnTo>
                <a:lnTo>
                  <a:pt x="23" y="153"/>
                </a:lnTo>
                <a:lnTo>
                  <a:pt x="27" y="155"/>
                </a:lnTo>
                <a:lnTo>
                  <a:pt x="33" y="155"/>
                </a:lnTo>
                <a:lnTo>
                  <a:pt x="36" y="151"/>
                </a:lnTo>
                <a:lnTo>
                  <a:pt x="42" y="148"/>
                </a:lnTo>
                <a:lnTo>
                  <a:pt x="48" y="142"/>
                </a:lnTo>
                <a:lnTo>
                  <a:pt x="56" y="130"/>
                </a:lnTo>
                <a:lnTo>
                  <a:pt x="69" y="117"/>
                </a:lnTo>
                <a:lnTo>
                  <a:pt x="85" y="98"/>
                </a:lnTo>
                <a:lnTo>
                  <a:pt x="79" y="69"/>
                </a:lnTo>
                <a:lnTo>
                  <a:pt x="73" y="42"/>
                </a:lnTo>
                <a:lnTo>
                  <a:pt x="69" y="32"/>
                </a:lnTo>
                <a:lnTo>
                  <a:pt x="67" y="27"/>
                </a:lnTo>
                <a:lnTo>
                  <a:pt x="63" y="23"/>
                </a:lnTo>
                <a:lnTo>
                  <a:pt x="58" y="21"/>
                </a:lnTo>
                <a:lnTo>
                  <a:pt x="50" y="23"/>
                </a:lnTo>
                <a:lnTo>
                  <a:pt x="42" y="29"/>
                </a:lnTo>
                <a:lnTo>
                  <a:pt x="38" y="34"/>
                </a:lnTo>
                <a:lnTo>
                  <a:pt x="33" y="42"/>
                </a:lnTo>
                <a:lnTo>
                  <a:pt x="21" y="34"/>
                </a:lnTo>
                <a:lnTo>
                  <a:pt x="33" y="19"/>
                </a:lnTo>
                <a:lnTo>
                  <a:pt x="42" y="7"/>
                </a:lnTo>
                <a:lnTo>
                  <a:pt x="56" y="2"/>
                </a:lnTo>
                <a:lnTo>
                  <a:pt x="69" y="0"/>
                </a:lnTo>
                <a:lnTo>
                  <a:pt x="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Freeform 113">
            <a:extLst>
              <a:ext uri="{FF2B5EF4-FFF2-40B4-BE49-F238E27FC236}">
                <a16:creationId xmlns:a16="http://schemas.microsoft.com/office/drawing/2014/main" id="{D50598B4-F95C-4385-9D27-3E17428947F6}"/>
              </a:ext>
            </a:extLst>
          </p:cNvPr>
          <p:cNvSpPr>
            <a:spLocks/>
          </p:cNvSpPr>
          <p:nvPr/>
        </p:nvSpPr>
        <p:spPr bwMode="auto">
          <a:xfrm>
            <a:off x="9831388" y="6297613"/>
            <a:ext cx="165100" cy="209550"/>
          </a:xfrm>
          <a:custGeom>
            <a:avLst/>
            <a:gdLst>
              <a:gd name="T0" fmla="*/ 73 w 207"/>
              <a:gd name="T1" fmla="*/ 2 h 263"/>
              <a:gd name="T2" fmla="*/ 88 w 207"/>
              <a:gd name="T3" fmla="*/ 17 h 263"/>
              <a:gd name="T4" fmla="*/ 96 w 207"/>
              <a:gd name="T5" fmla="*/ 40 h 263"/>
              <a:gd name="T6" fmla="*/ 102 w 207"/>
              <a:gd name="T7" fmla="*/ 77 h 263"/>
              <a:gd name="T8" fmla="*/ 109 w 207"/>
              <a:gd name="T9" fmla="*/ 128 h 263"/>
              <a:gd name="T10" fmla="*/ 130 w 207"/>
              <a:gd name="T11" fmla="*/ 126 h 263"/>
              <a:gd name="T12" fmla="*/ 155 w 207"/>
              <a:gd name="T13" fmla="*/ 78 h 263"/>
              <a:gd name="T14" fmla="*/ 167 w 207"/>
              <a:gd name="T15" fmla="*/ 40 h 263"/>
              <a:gd name="T16" fmla="*/ 167 w 207"/>
              <a:gd name="T17" fmla="*/ 21 h 263"/>
              <a:gd name="T18" fmla="*/ 159 w 207"/>
              <a:gd name="T19" fmla="*/ 13 h 263"/>
              <a:gd name="T20" fmla="*/ 153 w 207"/>
              <a:gd name="T21" fmla="*/ 2 h 263"/>
              <a:gd name="T22" fmla="*/ 207 w 207"/>
              <a:gd name="T23" fmla="*/ 11 h 263"/>
              <a:gd name="T24" fmla="*/ 169 w 207"/>
              <a:gd name="T25" fmla="*/ 96 h 263"/>
              <a:gd name="T26" fmla="*/ 115 w 207"/>
              <a:gd name="T27" fmla="*/ 182 h 263"/>
              <a:gd name="T28" fmla="*/ 86 w 207"/>
              <a:gd name="T29" fmla="*/ 217 h 263"/>
              <a:gd name="T30" fmla="*/ 65 w 207"/>
              <a:gd name="T31" fmla="*/ 242 h 263"/>
              <a:gd name="T32" fmla="*/ 38 w 207"/>
              <a:gd name="T33" fmla="*/ 259 h 263"/>
              <a:gd name="T34" fmla="*/ 17 w 207"/>
              <a:gd name="T35" fmla="*/ 263 h 263"/>
              <a:gd name="T36" fmla="*/ 0 w 207"/>
              <a:gd name="T37" fmla="*/ 261 h 263"/>
              <a:gd name="T38" fmla="*/ 23 w 207"/>
              <a:gd name="T39" fmla="*/ 224 h 263"/>
              <a:gd name="T40" fmla="*/ 30 w 207"/>
              <a:gd name="T41" fmla="*/ 236 h 263"/>
              <a:gd name="T42" fmla="*/ 55 w 207"/>
              <a:gd name="T43" fmla="*/ 223 h 263"/>
              <a:gd name="T44" fmla="*/ 90 w 207"/>
              <a:gd name="T45" fmla="*/ 182 h 263"/>
              <a:gd name="T46" fmla="*/ 75 w 207"/>
              <a:gd name="T47" fmla="*/ 103 h 263"/>
              <a:gd name="T48" fmla="*/ 67 w 207"/>
              <a:gd name="T49" fmla="*/ 63 h 263"/>
              <a:gd name="T50" fmla="*/ 61 w 207"/>
              <a:gd name="T51" fmla="*/ 42 h 263"/>
              <a:gd name="T52" fmla="*/ 54 w 207"/>
              <a:gd name="T53" fmla="*/ 23 h 263"/>
              <a:gd name="T54" fmla="*/ 48 w 207"/>
              <a:gd name="T55" fmla="*/ 21 h 263"/>
              <a:gd name="T56" fmla="*/ 36 w 207"/>
              <a:gd name="T57" fmla="*/ 27 h 263"/>
              <a:gd name="T58" fmla="*/ 23 w 207"/>
              <a:gd name="T59" fmla="*/ 42 h 263"/>
              <a:gd name="T60" fmla="*/ 23 w 207"/>
              <a:gd name="T61" fmla="*/ 19 h 263"/>
              <a:gd name="T62" fmla="*/ 48 w 207"/>
              <a:gd name="T63" fmla="*/ 2 h 263"/>
              <a:gd name="T64" fmla="*/ 61 w 207"/>
              <a:gd name="T65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7" h="263">
                <a:moveTo>
                  <a:pt x="61" y="0"/>
                </a:moveTo>
                <a:lnTo>
                  <a:pt x="73" y="2"/>
                </a:lnTo>
                <a:lnTo>
                  <a:pt x="80" y="6"/>
                </a:lnTo>
                <a:lnTo>
                  <a:pt x="88" y="17"/>
                </a:lnTo>
                <a:lnTo>
                  <a:pt x="92" y="30"/>
                </a:lnTo>
                <a:lnTo>
                  <a:pt x="96" y="40"/>
                </a:lnTo>
                <a:lnTo>
                  <a:pt x="98" y="52"/>
                </a:lnTo>
                <a:lnTo>
                  <a:pt x="102" y="77"/>
                </a:lnTo>
                <a:lnTo>
                  <a:pt x="105" y="103"/>
                </a:lnTo>
                <a:lnTo>
                  <a:pt x="109" y="128"/>
                </a:lnTo>
                <a:lnTo>
                  <a:pt x="113" y="153"/>
                </a:lnTo>
                <a:lnTo>
                  <a:pt x="130" y="126"/>
                </a:lnTo>
                <a:lnTo>
                  <a:pt x="144" y="102"/>
                </a:lnTo>
                <a:lnTo>
                  <a:pt x="155" y="78"/>
                </a:lnTo>
                <a:lnTo>
                  <a:pt x="163" y="57"/>
                </a:lnTo>
                <a:lnTo>
                  <a:pt x="167" y="40"/>
                </a:lnTo>
                <a:lnTo>
                  <a:pt x="169" y="27"/>
                </a:lnTo>
                <a:lnTo>
                  <a:pt x="167" y="21"/>
                </a:lnTo>
                <a:lnTo>
                  <a:pt x="165" y="15"/>
                </a:lnTo>
                <a:lnTo>
                  <a:pt x="159" y="13"/>
                </a:lnTo>
                <a:lnTo>
                  <a:pt x="151" y="11"/>
                </a:lnTo>
                <a:lnTo>
                  <a:pt x="153" y="2"/>
                </a:lnTo>
                <a:lnTo>
                  <a:pt x="203" y="2"/>
                </a:lnTo>
                <a:lnTo>
                  <a:pt x="207" y="11"/>
                </a:lnTo>
                <a:lnTo>
                  <a:pt x="192" y="52"/>
                </a:lnTo>
                <a:lnTo>
                  <a:pt x="169" y="96"/>
                </a:lnTo>
                <a:lnTo>
                  <a:pt x="144" y="138"/>
                </a:lnTo>
                <a:lnTo>
                  <a:pt x="115" y="182"/>
                </a:lnTo>
                <a:lnTo>
                  <a:pt x="100" y="201"/>
                </a:lnTo>
                <a:lnTo>
                  <a:pt x="86" y="217"/>
                </a:lnTo>
                <a:lnTo>
                  <a:pt x="75" y="230"/>
                </a:lnTo>
                <a:lnTo>
                  <a:pt x="65" y="242"/>
                </a:lnTo>
                <a:lnTo>
                  <a:pt x="52" y="251"/>
                </a:lnTo>
                <a:lnTo>
                  <a:pt x="38" y="259"/>
                </a:lnTo>
                <a:lnTo>
                  <a:pt x="29" y="263"/>
                </a:lnTo>
                <a:lnTo>
                  <a:pt x="17" y="263"/>
                </a:lnTo>
                <a:lnTo>
                  <a:pt x="7" y="263"/>
                </a:lnTo>
                <a:lnTo>
                  <a:pt x="0" y="261"/>
                </a:lnTo>
                <a:lnTo>
                  <a:pt x="7" y="224"/>
                </a:lnTo>
                <a:lnTo>
                  <a:pt x="23" y="224"/>
                </a:lnTo>
                <a:lnTo>
                  <a:pt x="25" y="234"/>
                </a:lnTo>
                <a:lnTo>
                  <a:pt x="30" y="236"/>
                </a:lnTo>
                <a:lnTo>
                  <a:pt x="42" y="234"/>
                </a:lnTo>
                <a:lnTo>
                  <a:pt x="55" y="223"/>
                </a:lnTo>
                <a:lnTo>
                  <a:pt x="73" y="205"/>
                </a:lnTo>
                <a:lnTo>
                  <a:pt x="90" y="182"/>
                </a:lnTo>
                <a:lnTo>
                  <a:pt x="84" y="146"/>
                </a:lnTo>
                <a:lnTo>
                  <a:pt x="75" y="103"/>
                </a:lnTo>
                <a:lnTo>
                  <a:pt x="71" y="80"/>
                </a:lnTo>
                <a:lnTo>
                  <a:pt x="67" y="63"/>
                </a:lnTo>
                <a:lnTo>
                  <a:pt x="65" y="50"/>
                </a:lnTo>
                <a:lnTo>
                  <a:pt x="61" y="42"/>
                </a:lnTo>
                <a:lnTo>
                  <a:pt x="57" y="30"/>
                </a:lnTo>
                <a:lnTo>
                  <a:pt x="54" y="23"/>
                </a:lnTo>
                <a:lnTo>
                  <a:pt x="52" y="21"/>
                </a:lnTo>
                <a:lnTo>
                  <a:pt x="48" y="21"/>
                </a:lnTo>
                <a:lnTo>
                  <a:pt x="42" y="23"/>
                </a:lnTo>
                <a:lnTo>
                  <a:pt x="36" y="27"/>
                </a:lnTo>
                <a:lnTo>
                  <a:pt x="30" y="32"/>
                </a:lnTo>
                <a:lnTo>
                  <a:pt x="23" y="42"/>
                </a:lnTo>
                <a:lnTo>
                  <a:pt x="11" y="34"/>
                </a:lnTo>
                <a:lnTo>
                  <a:pt x="23" y="19"/>
                </a:lnTo>
                <a:lnTo>
                  <a:pt x="34" y="7"/>
                </a:lnTo>
                <a:lnTo>
                  <a:pt x="48" y="2"/>
                </a:lnTo>
                <a:lnTo>
                  <a:pt x="61" y="0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Freeform 114">
            <a:extLst>
              <a:ext uri="{FF2B5EF4-FFF2-40B4-BE49-F238E27FC236}">
                <a16:creationId xmlns:a16="http://schemas.microsoft.com/office/drawing/2014/main" id="{ADE66240-5741-4E56-8A34-DB5729C393B0}"/>
              </a:ext>
            </a:extLst>
          </p:cNvPr>
          <p:cNvSpPr>
            <a:spLocks noEditPoints="1"/>
          </p:cNvSpPr>
          <p:nvPr/>
        </p:nvSpPr>
        <p:spPr bwMode="auto">
          <a:xfrm>
            <a:off x="10113963" y="6315075"/>
            <a:ext cx="182563" cy="80963"/>
          </a:xfrm>
          <a:custGeom>
            <a:avLst/>
            <a:gdLst>
              <a:gd name="T0" fmla="*/ 0 w 231"/>
              <a:gd name="T1" fmla="*/ 77 h 102"/>
              <a:gd name="T2" fmla="*/ 231 w 231"/>
              <a:gd name="T3" fmla="*/ 77 h 102"/>
              <a:gd name="T4" fmla="*/ 231 w 231"/>
              <a:gd name="T5" fmla="*/ 102 h 102"/>
              <a:gd name="T6" fmla="*/ 0 w 231"/>
              <a:gd name="T7" fmla="*/ 102 h 102"/>
              <a:gd name="T8" fmla="*/ 0 w 231"/>
              <a:gd name="T9" fmla="*/ 77 h 102"/>
              <a:gd name="T10" fmla="*/ 0 w 231"/>
              <a:gd name="T11" fmla="*/ 0 h 102"/>
              <a:gd name="T12" fmla="*/ 231 w 231"/>
              <a:gd name="T13" fmla="*/ 0 h 102"/>
              <a:gd name="T14" fmla="*/ 231 w 231"/>
              <a:gd name="T15" fmla="*/ 25 h 102"/>
              <a:gd name="T16" fmla="*/ 0 w 231"/>
              <a:gd name="T17" fmla="*/ 25 h 102"/>
              <a:gd name="T18" fmla="*/ 0 w 231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1" h="102">
                <a:moveTo>
                  <a:pt x="0" y="77"/>
                </a:moveTo>
                <a:lnTo>
                  <a:pt x="231" y="77"/>
                </a:lnTo>
                <a:lnTo>
                  <a:pt x="231" y="102"/>
                </a:lnTo>
                <a:lnTo>
                  <a:pt x="0" y="102"/>
                </a:lnTo>
                <a:lnTo>
                  <a:pt x="0" y="77"/>
                </a:lnTo>
                <a:close/>
                <a:moveTo>
                  <a:pt x="0" y="0"/>
                </a:moveTo>
                <a:lnTo>
                  <a:pt x="231" y="0"/>
                </a:lnTo>
                <a:lnTo>
                  <a:pt x="231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115">
            <a:extLst>
              <a:ext uri="{FF2B5EF4-FFF2-40B4-BE49-F238E27FC236}">
                <a16:creationId xmlns:a16="http://schemas.microsoft.com/office/drawing/2014/main" id="{72BDB404-EE2B-462A-9DC4-94659D2B1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0338" y="6122988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483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6867C65-1864-439E-9CDA-8BE0E1B61306}"/>
              </a:ext>
            </a:extLst>
          </p:cNvPr>
          <p:cNvSpPr/>
          <p:nvPr/>
        </p:nvSpPr>
        <p:spPr>
          <a:xfrm>
            <a:off x="3276600" y="3136900"/>
            <a:ext cx="7818438" cy="3008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  <p:bldP spid="19" grpId="0" animBg="1"/>
      <p:bldP spid="20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114" grpId="0"/>
      <p:bldP spid="118" grpId="0"/>
      <p:bldP spid="123" grpId="0"/>
      <p:bldP spid="128" grpId="0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A96B-D0F6-4C05-B3C3-9FD6E6D5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8" y="84504"/>
            <a:ext cx="9486900" cy="1371600"/>
          </a:xfrm>
        </p:spPr>
        <p:txBody>
          <a:bodyPr/>
          <a:lstStyle/>
          <a:p>
            <a:r>
              <a:rPr lang="en-IN" dirty="0"/>
              <a:t>Cont. 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A8C15-487D-43EE-B33F-F47A6CB0C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6600" y="2397700"/>
                <a:ext cx="9486901" cy="391809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55=8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+56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0" dirty="0"/>
                  <a:t>        ------- (</a:t>
                </a:r>
                <a:r>
                  <a:rPr lang="en-IN" b="0" dirty="0" err="1"/>
                  <a:t>i</a:t>
                </a:r>
                <a:r>
                  <a:rPr lang="en-IN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483=56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+524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/>
                  <a:t>  ------- (ii)</a:t>
                </a:r>
              </a:p>
              <a:p>
                <a:r>
                  <a:rPr lang="en-IN" dirty="0"/>
                  <a:t>Solve equations simultaneously,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=1.678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0.7424</a:t>
                </a:r>
              </a:p>
              <a:p>
                <a:r>
                  <a:rPr lang="en-IN" dirty="0"/>
                  <a:t>Final Equation-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IN" sz="2400" dirty="0"/>
                  <a:t>  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=1.678 +0.7424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A8C15-487D-43EE-B33F-F47A6CB0C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600" y="2397700"/>
                <a:ext cx="9486901" cy="3918098"/>
              </a:xfrm>
              <a:blipFill>
                <a:blip r:embed="rId2"/>
                <a:stretch>
                  <a:fillRect l="-193" t="-17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1345ED-5661-450C-BEF4-2EEE317C8651}"/>
                  </a:ext>
                </a:extLst>
              </p:cNvPr>
              <p:cNvSpPr txBox="1"/>
              <p:nvPr/>
            </p:nvSpPr>
            <p:spPr>
              <a:xfrm>
                <a:off x="4791172" y="301376"/>
                <a:ext cx="6250744" cy="1582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1345ED-5661-450C-BEF4-2EEE317C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172" y="301376"/>
                <a:ext cx="6250744" cy="1582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40">
            <a:extLst>
              <a:ext uri="{FF2B5EF4-FFF2-40B4-BE49-F238E27FC236}">
                <a16:creationId xmlns:a16="http://schemas.microsoft.com/office/drawing/2014/main" id="{49661F1C-CEBE-44A6-A98F-D4D2EA99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69" y="1835725"/>
            <a:ext cx="1951038" cy="376238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Rectangle 41">
            <a:extLst>
              <a:ext uri="{FF2B5EF4-FFF2-40B4-BE49-F238E27FC236}">
                <a16:creationId xmlns:a16="http://schemas.microsoft.com/office/drawing/2014/main" id="{D1518AE5-B48C-4B19-AE23-C7D6318FC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507" y="1835725"/>
            <a:ext cx="1951038" cy="376238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Rectangle 42">
            <a:extLst>
              <a:ext uri="{FF2B5EF4-FFF2-40B4-BE49-F238E27FC236}">
                <a16:creationId xmlns:a16="http://schemas.microsoft.com/office/drawing/2014/main" id="{AEC5D5DD-DC66-4FBF-94ED-15B9DBC8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544" y="1835725"/>
            <a:ext cx="1951038" cy="376238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Rectangle 43">
            <a:extLst>
              <a:ext uri="{FF2B5EF4-FFF2-40B4-BE49-F238E27FC236}">
                <a16:creationId xmlns:a16="http://schemas.microsoft.com/office/drawing/2014/main" id="{27B4B949-089A-4AEF-AD39-2B4D57A9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582" y="1835725"/>
            <a:ext cx="1951038" cy="376238"/>
          </a:xfrm>
          <a:prstGeom prst="rect">
            <a:avLst/>
          </a:prstGeom>
          <a:solidFill>
            <a:srgbClr val="D51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Line 55">
            <a:extLst>
              <a:ext uri="{FF2B5EF4-FFF2-40B4-BE49-F238E27FC236}">
                <a16:creationId xmlns:a16="http://schemas.microsoft.com/office/drawing/2014/main" id="{024A6138-4DBF-44FB-95B4-5E815F94A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119" y="1835725"/>
            <a:ext cx="7818438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Line 59">
            <a:extLst>
              <a:ext uri="{FF2B5EF4-FFF2-40B4-BE49-F238E27FC236}">
                <a16:creationId xmlns:a16="http://schemas.microsoft.com/office/drawing/2014/main" id="{233F781A-BEB7-4E8B-B8B4-3160AC546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119" y="2211963"/>
            <a:ext cx="78184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98">
            <a:extLst>
              <a:ext uri="{FF2B5EF4-FFF2-40B4-BE49-F238E27FC236}">
                <a16:creationId xmlns:a16="http://schemas.microsoft.com/office/drawing/2014/main" id="{07C2B47F-A7E9-45C9-80B2-8CFC2692E6E1}"/>
              </a:ext>
            </a:extLst>
          </p:cNvPr>
          <p:cNvSpPr>
            <a:spLocks/>
          </p:cNvSpPr>
          <p:nvPr/>
        </p:nvSpPr>
        <p:spPr bwMode="auto">
          <a:xfrm>
            <a:off x="4409757" y="1911925"/>
            <a:ext cx="193675" cy="277813"/>
          </a:xfrm>
          <a:custGeom>
            <a:avLst/>
            <a:gdLst>
              <a:gd name="T0" fmla="*/ 8 w 244"/>
              <a:gd name="T1" fmla="*/ 0 h 349"/>
              <a:gd name="T2" fmla="*/ 240 w 244"/>
              <a:gd name="T3" fmla="*/ 0 h 349"/>
              <a:gd name="T4" fmla="*/ 240 w 244"/>
              <a:gd name="T5" fmla="*/ 83 h 349"/>
              <a:gd name="T6" fmla="*/ 219 w 244"/>
              <a:gd name="T7" fmla="*/ 83 h 349"/>
              <a:gd name="T8" fmla="*/ 215 w 244"/>
              <a:gd name="T9" fmla="*/ 67 h 349"/>
              <a:gd name="T10" fmla="*/ 211 w 244"/>
              <a:gd name="T11" fmla="*/ 54 h 349"/>
              <a:gd name="T12" fmla="*/ 206 w 244"/>
              <a:gd name="T13" fmla="*/ 44 h 349"/>
              <a:gd name="T14" fmla="*/ 202 w 244"/>
              <a:gd name="T15" fmla="*/ 36 h 349"/>
              <a:gd name="T16" fmla="*/ 192 w 244"/>
              <a:gd name="T17" fmla="*/ 27 h 349"/>
              <a:gd name="T18" fmla="*/ 183 w 244"/>
              <a:gd name="T19" fmla="*/ 21 h 349"/>
              <a:gd name="T20" fmla="*/ 175 w 244"/>
              <a:gd name="T21" fmla="*/ 19 h 349"/>
              <a:gd name="T22" fmla="*/ 167 w 244"/>
              <a:gd name="T23" fmla="*/ 19 h 349"/>
              <a:gd name="T24" fmla="*/ 62 w 244"/>
              <a:gd name="T25" fmla="*/ 19 h 349"/>
              <a:gd name="T26" fmla="*/ 154 w 244"/>
              <a:gd name="T27" fmla="*/ 157 h 349"/>
              <a:gd name="T28" fmla="*/ 154 w 244"/>
              <a:gd name="T29" fmla="*/ 173 h 349"/>
              <a:gd name="T30" fmla="*/ 50 w 244"/>
              <a:gd name="T31" fmla="*/ 313 h 349"/>
              <a:gd name="T32" fmla="*/ 175 w 244"/>
              <a:gd name="T33" fmla="*/ 313 h 349"/>
              <a:gd name="T34" fmla="*/ 185 w 244"/>
              <a:gd name="T35" fmla="*/ 313 h 349"/>
              <a:gd name="T36" fmla="*/ 192 w 244"/>
              <a:gd name="T37" fmla="*/ 311 h 349"/>
              <a:gd name="T38" fmla="*/ 202 w 244"/>
              <a:gd name="T39" fmla="*/ 307 h 349"/>
              <a:gd name="T40" fmla="*/ 209 w 244"/>
              <a:gd name="T41" fmla="*/ 298 h 349"/>
              <a:gd name="T42" fmla="*/ 213 w 244"/>
              <a:gd name="T43" fmla="*/ 292 h 349"/>
              <a:gd name="T44" fmla="*/ 217 w 244"/>
              <a:gd name="T45" fmla="*/ 282 h 349"/>
              <a:gd name="T46" fmla="*/ 219 w 244"/>
              <a:gd name="T47" fmla="*/ 271 h 349"/>
              <a:gd name="T48" fmla="*/ 223 w 244"/>
              <a:gd name="T49" fmla="*/ 257 h 349"/>
              <a:gd name="T50" fmla="*/ 244 w 244"/>
              <a:gd name="T51" fmla="*/ 257 h 349"/>
              <a:gd name="T52" fmla="*/ 238 w 244"/>
              <a:gd name="T53" fmla="*/ 349 h 349"/>
              <a:gd name="T54" fmla="*/ 0 w 244"/>
              <a:gd name="T55" fmla="*/ 349 h 349"/>
              <a:gd name="T56" fmla="*/ 0 w 244"/>
              <a:gd name="T57" fmla="*/ 338 h 349"/>
              <a:gd name="T58" fmla="*/ 117 w 244"/>
              <a:gd name="T59" fmla="*/ 179 h 349"/>
              <a:gd name="T60" fmla="*/ 8 w 244"/>
              <a:gd name="T61" fmla="*/ 10 h 349"/>
              <a:gd name="T62" fmla="*/ 8 w 244"/>
              <a:gd name="T6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4" h="349">
                <a:moveTo>
                  <a:pt x="8" y="0"/>
                </a:moveTo>
                <a:lnTo>
                  <a:pt x="240" y="0"/>
                </a:lnTo>
                <a:lnTo>
                  <a:pt x="240" y="83"/>
                </a:lnTo>
                <a:lnTo>
                  <a:pt x="219" y="83"/>
                </a:lnTo>
                <a:lnTo>
                  <a:pt x="215" y="67"/>
                </a:lnTo>
                <a:lnTo>
                  <a:pt x="211" y="54"/>
                </a:lnTo>
                <a:lnTo>
                  <a:pt x="206" y="44"/>
                </a:lnTo>
                <a:lnTo>
                  <a:pt x="202" y="36"/>
                </a:lnTo>
                <a:lnTo>
                  <a:pt x="192" y="27"/>
                </a:lnTo>
                <a:lnTo>
                  <a:pt x="183" y="21"/>
                </a:lnTo>
                <a:lnTo>
                  <a:pt x="175" y="19"/>
                </a:lnTo>
                <a:lnTo>
                  <a:pt x="167" y="19"/>
                </a:lnTo>
                <a:lnTo>
                  <a:pt x="62" y="19"/>
                </a:lnTo>
                <a:lnTo>
                  <a:pt x="154" y="157"/>
                </a:lnTo>
                <a:lnTo>
                  <a:pt x="154" y="173"/>
                </a:lnTo>
                <a:lnTo>
                  <a:pt x="50" y="313"/>
                </a:lnTo>
                <a:lnTo>
                  <a:pt x="175" y="313"/>
                </a:lnTo>
                <a:lnTo>
                  <a:pt x="185" y="313"/>
                </a:lnTo>
                <a:lnTo>
                  <a:pt x="192" y="311"/>
                </a:lnTo>
                <a:lnTo>
                  <a:pt x="202" y="307"/>
                </a:lnTo>
                <a:lnTo>
                  <a:pt x="209" y="298"/>
                </a:lnTo>
                <a:lnTo>
                  <a:pt x="213" y="292"/>
                </a:lnTo>
                <a:lnTo>
                  <a:pt x="217" y="282"/>
                </a:lnTo>
                <a:lnTo>
                  <a:pt x="219" y="271"/>
                </a:lnTo>
                <a:lnTo>
                  <a:pt x="223" y="257"/>
                </a:lnTo>
                <a:lnTo>
                  <a:pt x="244" y="257"/>
                </a:lnTo>
                <a:lnTo>
                  <a:pt x="238" y="349"/>
                </a:lnTo>
                <a:lnTo>
                  <a:pt x="0" y="349"/>
                </a:lnTo>
                <a:lnTo>
                  <a:pt x="0" y="338"/>
                </a:lnTo>
                <a:lnTo>
                  <a:pt x="117" y="179"/>
                </a:lnTo>
                <a:lnTo>
                  <a:pt x="8" y="1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99">
            <a:extLst>
              <a:ext uri="{FF2B5EF4-FFF2-40B4-BE49-F238E27FC236}">
                <a16:creationId xmlns:a16="http://schemas.microsoft.com/office/drawing/2014/main" id="{1519CD00-CF35-4C4E-BC63-AB887E3C0A36}"/>
              </a:ext>
            </a:extLst>
          </p:cNvPr>
          <p:cNvSpPr>
            <a:spLocks/>
          </p:cNvSpPr>
          <p:nvPr/>
        </p:nvSpPr>
        <p:spPr bwMode="auto">
          <a:xfrm>
            <a:off x="4678044" y="1992888"/>
            <a:ext cx="152400" cy="147638"/>
          </a:xfrm>
          <a:custGeom>
            <a:avLst/>
            <a:gdLst>
              <a:gd name="T0" fmla="*/ 79 w 192"/>
              <a:gd name="T1" fmla="*/ 0 h 184"/>
              <a:gd name="T2" fmla="*/ 92 w 192"/>
              <a:gd name="T3" fmla="*/ 11 h 184"/>
              <a:gd name="T4" fmla="*/ 100 w 192"/>
              <a:gd name="T5" fmla="*/ 32 h 184"/>
              <a:gd name="T6" fmla="*/ 106 w 192"/>
              <a:gd name="T7" fmla="*/ 65 h 184"/>
              <a:gd name="T8" fmla="*/ 123 w 192"/>
              <a:gd name="T9" fmla="*/ 42 h 184"/>
              <a:gd name="T10" fmla="*/ 144 w 192"/>
              <a:gd name="T11" fmla="*/ 17 h 184"/>
              <a:gd name="T12" fmla="*/ 163 w 192"/>
              <a:gd name="T13" fmla="*/ 2 h 184"/>
              <a:gd name="T14" fmla="*/ 179 w 192"/>
              <a:gd name="T15" fmla="*/ 0 h 184"/>
              <a:gd name="T16" fmla="*/ 186 w 192"/>
              <a:gd name="T17" fmla="*/ 36 h 184"/>
              <a:gd name="T18" fmla="*/ 171 w 192"/>
              <a:gd name="T19" fmla="*/ 30 h 184"/>
              <a:gd name="T20" fmla="*/ 161 w 192"/>
              <a:gd name="T21" fmla="*/ 29 h 184"/>
              <a:gd name="T22" fmla="*/ 150 w 192"/>
              <a:gd name="T23" fmla="*/ 38 h 184"/>
              <a:gd name="T24" fmla="*/ 125 w 192"/>
              <a:gd name="T25" fmla="*/ 67 h 184"/>
              <a:gd name="T26" fmla="*/ 115 w 192"/>
              <a:gd name="T27" fmla="*/ 102 h 184"/>
              <a:gd name="T28" fmla="*/ 121 w 192"/>
              <a:gd name="T29" fmla="*/ 126 h 184"/>
              <a:gd name="T30" fmla="*/ 125 w 192"/>
              <a:gd name="T31" fmla="*/ 144 h 184"/>
              <a:gd name="T32" fmla="*/ 131 w 192"/>
              <a:gd name="T33" fmla="*/ 157 h 184"/>
              <a:gd name="T34" fmla="*/ 140 w 192"/>
              <a:gd name="T35" fmla="*/ 163 h 184"/>
              <a:gd name="T36" fmla="*/ 150 w 192"/>
              <a:gd name="T37" fmla="*/ 159 h 184"/>
              <a:gd name="T38" fmla="*/ 163 w 192"/>
              <a:gd name="T39" fmla="*/ 142 h 184"/>
              <a:gd name="T40" fmla="*/ 163 w 192"/>
              <a:gd name="T41" fmla="*/ 165 h 184"/>
              <a:gd name="T42" fmla="*/ 140 w 192"/>
              <a:gd name="T43" fmla="*/ 182 h 184"/>
              <a:gd name="T44" fmla="*/ 113 w 192"/>
              <a:gd name="T45" fmla="*/ 182 h 184"/>
              <a:gd name="T46" fmla="*/ 100 w 192"/>
              <a:gd name="T47" fmla="*/ 165 h 184"/>
              <a:gd name="T48" fmla="*/ 92 w 192"/>
              <a:gd name="T49" fmla="*/ 132 h 184"/>
              <a:gd name="T50" fmla="*/ 89 w 192"/>
              <a:gd name="T51" fmla="*/ 115 h 184"/>
              <a:gd name="T52" fmla="*/ 71 w 192"/>
              <a:gd name="T53" fmla="*/ 140 h 184"/>
              <a:gd name="T54" fmla="*/ 58 w 192"/>
              <a:gd name="T55" fmla="*/ 155 h 184"/>
              <a:gd name="T56" fmla="*/ 42 w 192"/>
              <a:gd name="T57" fmla="*/ 175 h 184"/>
              <a:gd name="T58" fmla="*/ 31 w 192"/>
              <a:gd name="T59" fmla="*/ 182 h 184"/>
              <a:gd name="T60" fmla="*/ 14 w 192"/>
              <a:gd name="T61" fmla="*/ 184 h 184"/>
              <a:gd name="T62" fmla="*/ 8 w 192"/>
              <a:gd name="T63" fmla="*/ 148 h 184"/>
              <a:gd name="T64" fmla="*/ 23 w 192"/>
              <a:gd name="T65" fmla="*/ 153 h 184"/>
              <a:gd name="T66" fmla="*/ 33 w 192"/>
              <a:gd name="T67" fmla="*/ 155 h 184"/>
              <a:gd name="T68" fmla="*/ 40 w 192"/>
              <a:gd name="T69" fmla="*/ 148 h 184"/>
              <a:gd name="T70" fmla="*/ 56 w 192"/>
              <a:gd name="T71" fmla="*/ 130 h 184"/>
              <a:gd name="T72" fmla="*/ 85 w 192"/>
              <a:gd name="T73" fmla="*/ 96 h 184"/>
              <a:gd name="T74" fmla="*/ 71 w 192"/>
              <a:gd name="T75" fmla="*/ 42 h 184"/>
              <a:gd name="T76" fmla="*/ 67 w 192"/>
              <a:gd name="T77" fmla="*/ 27 h 184"/>
              <a:gd name="T78" fmla="*/ 56 w 192"/>
              <a:gd name="T79" fmla="*/ 21 h 184"/>
              <a:gd name="T80" fmla="*/ 42 w 192"/>
              <a:gd name="T81" fmla="*/ 29 h 184"/>
              <a:gd name="T82" fmla="*/ 33 w 192"/>
              <a:gd name="T83" fmla="*/ 42 h 184"/>
              <a:gd name="T84" fmla="*/ 31 w 192"/>
              <a:gd name="T85" fmla="*/ 19 h 184"/>
              <a:gd name="T86" fmla="*/ 54 w 192"/>
              <a:gd name="T87" fmla="*/ 2 h 184"/>
              <a:gd name="T88" fmla="*/ 69 w 192"/>
              <a:gd name="T8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" h="184">
                <a:moveTo>
                  <a:pt x="69" y="0"/>
                </a:moveTo>
                <a:lnTo>
                  <a:pt x="79" y="0"/>
                </a:lnTo>
                <a:lnTo>
                  <a:pt x="87" y="4"/>
                </a:lnTo>
                <a:lnTo>
                  <a:pt x="92" y="11"/>
                </a:lnTo>
                <a:lnTo>
                  <a:pt x="98" y="23"/>
                </a:lnTo>
                <a:lnTo>
                  <a:pt x="100" y="32"/>
                </a:lnTo>
                <a:lnTo>
                  <a:pt x="102" y="42"/>
                </a:lnTo>
                <a:lnTo>
                  <a:pt x="106" y="65"/>
                </a:lnTo>
                <a:lnTo>
                  <a:pt x="108" y="65"/>
                </a:lnTo>
                <a:lnTo>
                  <a:pt x="123" y="42"/>
                </a:lnTo>
                <a:lnTo>
                  <a:pt x="135" y="27"/>
                </a:lnTo>
                <a:lnTo>
                  <a:pt x="144" y="17"/>
                </a:lnTo>
                <a:lnTo>
                  <a:pt x="150" y="9"/>
                </a:lnTo>
                <a:lnTo>
                  <a:pt x="163" y="2"/>
                </a:lnTo>
                <a:lnTo>
                  <a:pt x="169" y="0"/>
                </a:lnTo>
                <a:lnTo>
                  <a:pt x="179" y="0"/>
                </a:lnTo>
                <a:lnTo>
                  <a:pt x="192" y="2"/>
                </a:lnTo>
                <a:lnTo>
                  <a:pt x="186" y="36"/>
                </a:lnTo>
                <a:lnTo>
                  <a:pt x="173" y="36"/>
                </a:lnTo>
                <a:lnTo>
                  <a:pt x="171" y="30"/>
                </a:lnTo>
                <a:lnTo>
                  <a:pt x="165" y="29"/>
                </a:lnTo>
                <a:lnTo>
                  <a:pt x="161" y="29"/>
                </a:lnTo>
                <a:lnTo>
                  <a:pt x="158" y="30"/>
                </a:lnTo>
                <a:lnTo>
                  <a:pt x="150" y="38"/>
                </a:lnTo>
                <a:lnTo>
                  <a:pt x="138" y="52"/>
                </a:lnTo>
                <a:lnTo>
                  <a:pt x="125" y="67"/>
                </a:lnTo>
                <a:lnTo>
                  <a:pt x="112" y="84"/>
                </a:lnTo>
                <a:lnTo>
                  <a:pt x="115" y="102"/>
                </a:lnTo>
                <a:lnTo>
                  <a:pt x="117" y="115"/>
                </a:lnTo>
                <a:lnTo>
                  <a:pt x="121" y="126"/>
                </a:lnTo>
                <a:lnTo>
                  <a:pt x="123" y="136"/>
                </a:lnTo>
                <a:lnTo>
                  <a:pt x="125" y="144"/>
                </a:lnTo>
                <a:lnTo>
                  <a:pt x="127" y="151"/>
                </a:lnTo>
                <a:lnTo>
                  <a:pt x="131" y="157"/>
                </a:lnTo>
                <a:lnTo>
                  <a:pt x="137" y="161"/>
                </a:lnTo>
                <a:lnTo>
                  <a:pt x="140" y="163"/>
                </a:lnTo>
                <a:lnTo>
                  <a:pt x="146" y="161"/>
                </a:lnTo>
                <a:lnTo>
                  <a:pt x="150" y="159"/>
                </a:lnTo>
                <a:lnTo>
                  <a:pt x="156" y="151"/>
                </a:lnTo>
                <a:lnTo>
                  <a:pt x="163" y="142"/>
                </a:lnTo>
                <a:lnTo>
                  <a:pt x="177" y="150"/>
                </a:lnTo>
                <a:lnTo>
                  <a:pt x="163" y="165"/>
                </a:lnTo>
                <a:lnTo>
                  <a:pt x="152" y="176"/>
                </a:lnTo>
                <a:lnTo>
                  <a:pt x="140" y="182"/>
                </a:lnTo>
                <a:lnTo>
                  <a:pt x="127" y="184"/>
                </a:lnTo>
                <a:lnTo>
                  <a:pt x="113" y="182"/>
                </a:lnTo>
                <a:lnTo>
                  <a:pt x="104" y="173"/>
                </a:lnTo>
                <a:lnTo>
                  <a:pt x="100" y="165"/>
                </a:lnTo>
                <a:lnTo>
                  <a:pt x="96" y="151"/>
                </a:lnTo>
                <a:lnTo>
                  <a:pt x="92" y="132"/>
                </a:lnTo>
                <a:lnTo>
                  <a:pt x="90" y="115"/>
                </a:lnTo>
                <a:lnTo>
                  <a:pt x="89" y="115"/>
                </a:lnTo>
                <a:lnTo>
                  <a:pt x="79" y="128"/>
                </a:lnTo>
                <a:lnTo>
                  <a:pt x="71" y="140"/>
                </a:lnTo>
                <a:lnTo>
                  <a:pt x="64" y="150"/>
                </a:lnTo>
                <a:lnTo>
                  <a:pt x="58" y="155"/>
                </a:lnTo>
                <a:lnTo>
                  <a:pt x="50" y="167"/>
                </a:lnTo>
                <a:lnTo>
                  <a:pt x="42" y="175"/>
                </a:lnTo>
                <a:lnTo>
                  <a:pt x="37" y="178"/>
                </a:lnTo>
                <a:lnTo>
                  <a:pt x="31" y="182"/>
                </a:lnTo>
                <a:lnTo>
                  <a:pt x="23" y="184"/>
                </a:lnTo>
                <a:lnTo>
                  <a:pt x="14" y="184"/>
                </a:lnTo>
                <a:lnTo>
                  <a:pt x="0" y="182"/>
                </a:lnTo>
                <a:lnTo>
                  <a:pt x="8" y="148"/>
                </a:lnTo>
                <a:lnTo>
                  <a:pt x="21" y="148"/>
                </a:lnTo>
                <a:lnTo>
                  <a:pt x="23" y="153"/>
                </a:lnTo>
                <a:lnTo>
                  <a:pt x="27" y="155"/>
                </a:lnTo>
                <a:lnTo>
                  <a:pt x="33" y="155"/>
                </a:lnTo>
                <a:lnTo>
                  <a:pt x="37" y="151"/>
                </a:lnTo>
                <a:lnTo>
                  <a:pt x="40" y="148"/>
                </a:lnTo>
                <a:lnTo>
                  <a:pt x="48" y="142"/>
                </a:lnTo>
                <a:lnTo>
                  <a:pt x="56" y="130"/>
                </a:lnTo>
                <a:lnTo>
                  <a:pt x="67" y="117"/>
                </a:lnTo>
                <a:lnTo>
                  <a:pt x="85" y="96"/>
                </a:lnTo>
                <a:lnTo>
                  <a:pt x="79" y="69"/>
                </a:lnTo>
                <a:lnTo>
                  <a:pt x="71" y="42"/>
                </a:lnTo>
                <a:lnTo>
                  <a:pt x="69" y="32"/>
                </a:lnTo>
                <a:lnTo>
                  <a:pt x="67" y="27"/>
                </a:lnTo>
                <a:lnTo>
                  <a:pt x="62" y="23"/>
                </a:lnTo>
                <a:lnTo>
                  <a:pt x="56" y="21"/>
                </a:lnTo>
                <a:lnTo>
                  <a:pt x="48" y="23"/>
                </a:lnTo>
                <a:lnTo>
                  <a:pt x="42" y="29"/>
                </a:lnTo>
                <a:lnTo>
                  <a:pt x="39" y="34"/>
                </a:lnTo>
                <a:lnTo>
                  <a:pt x="33" y="42"/>
                </a:lnTo>
                <a:lnTo>
                  <a:pt x="19" y="34"/>
                </a:lnTo>
                <a:lnTo>
                  <a:pt x="31" y="19"/>
                </a:lnTo>
                <a:lnTo>
                  <a:pt x="42" y="7"/>
                </a:lnTo>
                <a:lnTo>
                  <a:pt x="54" y="2"/>
                </a:lnTo>
                <a:lnTo>
                  <a:pt x="69" y="0"/>
                </a:lnTo>
                <a:lnTo>
                  <a:pt x="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100">
            <a:extLst>
              <a:ext uri="{FF2B5EF4-FFF2-40B4-BE49-F238E27FC236}">
                <a16:creationId xmlns:a16="http://schemas.microsoft.com/office/drawing/2014/main" id="{3184082C-A271-4808-863C-3B1D499EE983}"/>
              </a:ext>
            </a:extLst>
          </p:cNvPr>
          <p:cNvSpPr>
            <a:spLocks noEditPoints="1"/>
          </p:cNvSpPr>
          <p:nvPr/>
        </p:nvSpPr>
        <p:spPr bwMode="auto">
          <a:xfrm>
            <a:off x="4949507" y="2010350"/>
            <a:ext cx="185738" cy="80963"/>
          </a:xfrm>
          <a:custGeom>
            <a:avLst/>
            <a:gdLst>
              <a:gd name="T0" fmla="*/ 0 w 232"/>
              <a:gd name="T1" fmla="*/ 77 h 102"/>
              <a:gd name="T2" fmla="*/ 232 w 232"/>
              <a:gd name="T3" fmla="*/ 77 h 102"/>
              <a:gd name="T4" fmla="*/ 232 w 232"/>
              <a:gd name="T5" fmla="*/ 102 h 102"/>
              <a:gd name="T6" fmla="*/ 0 w 232"/>
              <a:gd name="T7" fmla="*/ 102 h 102"/>
              <a:gd name="T8" fmla="*/ 0 w 232"/>
              <a:gd name="T9" fmla="*/ 77 h 102"/>
              <a:gd name="T10" fmla="*/ 0 w 232"/>
              <a:gd name="T11" fmla="*/ 0 h 102"/>
              <a:gd name="T12" fmla="*/ 232 w 232"/>
              <a:gd name="T13" fmla="*/ 0 h 102"/>
              <a:gd name="T14" fmla="*/ 232 w 232"/>
              <a:gd name="T15" fmla="*/ 25 h 102"/>
              <a:gd name="T16" fmla="*/ 0 w 232"/>
              <a:gd name="T17" fmla="*/ 25 h 102"/>
              <a:gd name="T18" fmla="*/ 0 w 232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" h="102">
                <a:moveTo>
                  <a:pt x="0" y="77"/>
                </a:moveTo>
                <a:lnTo>
                  <a:pt x="232" y="77"/>
                </a:lnTo>
                <a:lnTo>
                  <a:pt x="232" y="102"/>
                </a:lnTo>
                <a:lnTo>
                  <a:pt x="0" y="102"/>
                </a:lnTo>
                <a:lnTo>
                  <a:pt x="0" y="77"/>
                </a:lnTo>
                <a:close/>
                <a:moveTo>
                  <a:pt x="0" y="0"/>
                </a:moveTo>
                <a:lnTo>
                  <a:pt x="232" y="0"/>
                </a:lnTo>
                <a:lnTo>
                  <a:pt x="23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102">
            <a:extLst>
              <a:ext uri="{FF2B5EF4-FFF2-40B4-BE49-F238E27FC236}">
                <a16:creationId xmlns:a16="http://schemas.microsoft.com/office/drawing/2014/main" id="{C13EF5B2-7BB6-4534-834F-AA027B41FEAD}"/>
              </a:ext>
            </a:extLst>
          </p:cNvPr>
          <p:cNvSpPr>
            <a:spLocks/>
          </p:cNvSpPr>
          <p:nvPr/>
        </p:nvSpPr>
        <p:spPr bwMode="auto">
          <a:xfrm>
            <a:off x="6400482" y="1911925"/>
            <a:ext cx="193675" cy="277813"/>
          </a:xfrm>
          <a:custGeom>
            <a:avLst/>
            <a:gdLst>
              <a:gd name="T0" fmla="*/ 8 w 244"/>
              <a:gd name="T1" fmla="*/ 0 h 349"/>
              <a:gd name="T2" fmla="*/ 241 w 244"/>
              <a:gd name="T3" fmla="*/ 0 h 349"/>
              <a:gd name="T4" fmla="*/ 241 w 244"/>
              <a:gd name="T5" fmla="*/ 83 h 349"/>
              <a:gd name="T6" fmla="*/ 219 w 244"/>
              <a:gd name="T7" fmla="*/ 83 h 349"/>
              <a:gd name="T8" fmla="*/ 216 w 244"/>
              <a:gd name="T9" fmla="*/ 67 h 349"/>
              <a:gd name="T10" fmla="*/ 210 w 244"/>
              <a:gd name="T11" fmla="*/ 54 h 349"/>
              <a:gd name="T12" fmla="*/ 206 w 244"/>
              <a:gd name="T13" fmla="*/ 44 h 349"/>
              <a:gd name="T14" fmla="*/ 202 w 244"/>
              <a:gd name="T15" fmla="*/ 36 h 349"/>
              <a:gd name="T16" fmla="*/ 193 w 244"/>
              <a:gd name="T17" fmla="*/ 27 h 349"/>
              <a:gd name="T18" fmla="*/ 183 w 244"/>
              <a:gd name="T19" fmla="*/ 21 h 349"/>
              <a:gd name="T20" fmla="*/ 175 w 244"/>
              <a:gd name="T21" fmla="*/ 19 h 349"/>
              <a:gd name="T22" fmla="*/ 166 w 244"/>
              <a:gd name="T23" fmla="*/ 19 h 349"/>
              <a:gd name="T24" fmla="*/ 62 w 244"/>
              <a:gd name="T25" fmla="*/ 19 h 349"/>
              <a:gd name="T26" fmla="*/ 154 w 244"/>
              <a:gd name="T27" fmla="*/ 157 h 349"/>
              <a:gd name="T28" fmla="*/ 154 w 244"/>
              <a:gd name="T29" fmla="*/ 173 h 349"/>
              <a:gd name="T30" fmla="*/ 50 w 244"/>
              <a:gd name="T31" fmla="*/ 313 h 349"/>
              <a:gd name="T32" fmla="*/ 173 w 244"/>
              <a:gd name="T33" fmla="*/ 313 h 349"/>
              <a:gd name="T34" fmla="*/ 185 w 244"/>
              <a:gd name="T35" fmla="*/ 313 h 349"/>
              <a:gd name="T36" fmla="*/ 193 w 244"/>
              <a:gd name="T37" fmla="*/ 311 h 349"/>
              <a:gd name="T38" fmla="*/ 202 w 244"/>
              <a:gd name="T39" fmla="*/ 307 h 349"/>
              <a:gd name="T40" fmla="*/ 210 w 244"/>
              <a:gd name="T41" fmla="*/ 298 h 349"/>
              <a:gd name="T42" fmla="*/ 214 w 244"/>
              <a:gd name="T43" fmla="*/ 292 h 349"/>
              <a:gd name="T44" fmla="*/ 216 w 244"/>
              <a:gd name="T45" fmla="*/ 282 h 349"/>
              <a:gd name="T46" fmla="*/ 219 w 244"/>
              <a:gd name="T47" fmla="*/ 271 h 349"/>
              <a:gd name="T48" fmla="*/ 221 w 244"/>
              <a:gd name="T49" fmla="*/ 257 h 349"/>
              <a:gd name="T50" fmla="*/ 244 w 244"/>
              <a:gd name="T51" fmla="*/ 257 h 349"/>
              <a:gd name="T52" fmla="*/ 239 w 244"/>
              <a:gd name="T53" fmla="*/ 349 h 349"/>
              <a:gd name="T54" fmla="*/ 0 w 244"/>
              <a:gd name="T55" fmla="*/ 349 h 349"/>
              <a:gd name="T56" fmla="*/ 0 w 244"/>
              <a:gd name="T57" fmla="*/ 338 h 349"/>
              <a:gd name="T58" fmla="*/ 118 w 244"/>
              <a:gd name="T59" fmla="*/ 179 h 349"/>
              <a:gd name="T60" fmla="*/ 8 w 244"/>
              <a:gd name="T61" fmla="*/ 10 h 349"/>
              <a:gd name="T62" fmla="*/ 8 w 244"/>
              <a:gd name="T6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4" h="349">
                <a:moveTo>
                  <a:pt x="8" y="0"/>
                </a:moveTo>
                <a:lnTo>
                  <a:pt x="241" y="0"/>
                </a:lnTo>
                <a:lnTo>
                  <a:pt x="241" y="83"/>
                </a:lnTo>
                <a:lnTo>
                  <a:pt x="219" y="83"/>
                </a:lnTo>
                <a:lnTo>
                  <a:pt x="216" y="67"/>
                </a:lnTo>
                <a:lnTo>
                  <a:pt x="210" y="54"/>
                </a:lnTo>
                <a:lnTo>
                  <a:pt x="206" y="44"/>
                </a:lnTo>
                <a:lnTo>
                  <a:pt x="202" y="36"/>
                </a:lnTo>
                <a:lnTo>
                  <a:pt x="193" y="27"/>
                </a:lnTo>
                <a:lnTo>
                  <a:pt x="183" y="21"/>
                </a:lnTo>
                <a:lnTo>
                  <a:pt x="175" y="19"/>
                </a:lnTo>
                <a:lnTo>
                  <a:pt x="166" y="19"/>
                </a:lnTo>
                <a:lnTo>
                  <a:pt x="62" y="19"/>
                </a:lnTo>
                <a:lnTo>
                  <a:pt x="154" y="157"/>
                </a:lnTo>
                <a:lnTo>
                  <a:pt x="154" y="173"/>
                </a:lnTo>
                <a:lnTo>
                  <a:pt x="50" y="313"/>
                </a:lnTo>
                <a:lnTo>
                  <a:pt x="173" y="313"/>
                </a:lnTo>
                <a:lnTo>
                  <a:pt x="185" y="313"/>
                </a:lnTo>
                <a:lnTo>
                  <a:pt x="193" y="311"/>
                </a:lnTo>
                <a:lnTo>
                  <a:pt x="202" y="307"/>
                </a:lnTo>
                <a:lnTo>
                  <a:pt x="210" y="298"/>
                </a:lnTo>
                <a:lnTo>
                  <a:pt x="214" y="292"/>
                </a:lnTo>
                <a:lnTo>
                  <a:pt x="216" y="282"/>
                </a:lnTo>
                <a:lnTo>
                  <a:pt x="219" y="271"/>
                </a:lnTo>
                <a:lnTo>
                  <a:pt x="221" y="257"/>
                </a:lnTo>
                <a:lnTo>
                  <a:pt x="244" y="257"/>
                </a:lnTo>
                <a:lnTo>
                  <a:pt x="239" y="349"/>
                </a:lnTo>
                <a:lnTo>
                  <a:pt x="0" y="349"/>
                </a:lnTo>
                <a:lnTo>
                  <a:pt x="0" y="338"/>
                </a:lnTo>
                <a:lnTo>
                  <a:pt x="118" y="179"/>
                </a:lnTo>
                <a:lnTo>
                  <a:pt x="8" y="1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Freeform 103">
            <a:extLst>
              <a:ext uri="{FF2B5EF4-FFF2-40B4-BE49-F238E27FC236}">
                <a16:creationId xmlns:a16="http://schemas.microsoft.com/office/drawing/2014/main" id="{15BFB997-E98E-4AE3-9004-6E82AA53EB5E}"/>
              </a:ext>
            </a:extLst>
          </p:cNvPr>
          <p:cNvSpPr>
            <a:spLocks/>
          </p:cNvSpPr>
          <p:nvPr/>
        </p:nvSpPr>
        <p:spPr bwMode="auto">
          <a:xfrm>
            <a:off x="6664007" y="1992888"/>
            <a:ext cx="166688" cy="209550"/>
          </a:xfrm>
          <a:custGeom>
            <a:avLst/>
            <a:gdLst>
              <a:gd name="T0" fmla="*/ 75 w 209"/>
              <a:gd name="T1" fmla="*/ 2 h 263"/>
              <a:gd name="T2" fmla="*/ 88 w 209"/>
              <a:gd name="T3" fmla="*/ 15 h 263"/>
              <a:gd name="T4" fmla="*/ 96 w 209"/>
              <a:gd name="T5" fmla="*/ 40 h 263"/>
              <a:gd name="T6" fmla="*/ 107 w 209"/>
              <a:gd name="T7" fmla="*/ 103 h 263"/>
              <a:gd name="T8" fmla="*/ 115 w 209"/>
              <a:gd name="T9" fmla="*/ 151 h 263"/>
              <a:gd name="T10" fmla="*/ 146 w 209"/>
              <a:gd name="T11" fmla="*/ 102 h 263"/>
              <a:gd name="T12" fmla="*/ 163 w 209"/>
              <a:gd name="T13" fmla="*/ 57 h 263"/>
              <a:gd name="T14" fmla="*/ 169 w 209"/>
              <a:gd name="T15" fmla="*/ 27 h 263"/>
              <a:gd name="T16" fmla="*/ 165 w 209"/>
              <a:gd name="T17" fmla="*/ 15 h 263"/>
              <a:gd name="T18" fmla="*/ 151 w 209"/>
              <a:gd name="T19" fmla="*/ 11 h 263"/>
              <a:gd name="T20" fmla="*/ 203 w 209"/>
              <a:gd name="T21" fmla="*/ 2 h 263"/>
              <a:gd name="T22" fmla="*/ 192 w 209"/>
              <a:gd name="T23" fmla="*/ 52 h 263"/>
              <a:gd name="T24" fmla="*/ 144 w 209"/>
              <a:gd name="T25" fmla="*/ 138 h 263"/>
              <a:gd name="T26" fmla="*/ 102 w 209"/>
              <a:gd name="T27" fmla="*/ 201 h 263"/>
              <a:gd name="T28" fmla="*/ 77 w 209"/>
              <a:gd name="T29" fmla="*/ 230 h 263"/>
              <a:gd name="T30" fmla="*/ 52 w 209"/>
              <a:gd name="T31" fmla="*/ 251 h 263"/>
              <a:gd name="T32" fmla="*/ 29 w 209"/>
              <a:gd name="T33" fmla="*/ 263 h 263"/>
              <a:gd name="T34" fmla="*/ 9 w 209"/>
              <a:gd name="T35" fmla="*/ 263 h 263"/>
              <a:gd name="T36" fmla="*/ 9 w 209"/>
              <a:gd name="T37" fmla="*/ 224 h 263"/>
              <a:gd name="T38" fmla="*/ 25 w 209"/>
              <a:gd name="T39" fmla="*/ 234 h 263"/>
              <a:gd name="T40" fmla="*/ 44 w 209"/>
              <a:gd name="T41" fmla="*/ 232 h 263"/>
              <a:gd name="T42" fmla="*/ 73 w 209"/>
              <a:gd name="T43" fmla="*/ 205 h 263"/>
              <a:gd name="T44" fmla="*/ 84 w 209"/>
              <a:gd name="T45" fmla="*/ 146 h 263"/>
              <a:gd name="T46" fmla="*/ 71 w 209"/>
              <a:gd name="T47" fmla="*/ 80 h 263"/>
              <a:gd name="T48" fmla="*/ 65 w 209"/>
              <a:gd name="T49" fmla="*/ 50 h 263"/>
              <a:gd name="T50" fmla="*/ 59 w 209"/>
              <a:gd name="T51" fmla="*/ 30 h 263"/>
              <a:gd name="T52" fmla="*/ 48 w 209"/>
              <a:gd name="T53" fmla="*/ 21 h 263"/>
              <a:gd name="T54" fmla="*/ 36 w 209"/>
              <a:gd name="T55" fmla="*/ 25 h 263"/>
              <a:gd name="T56" fmla="*/ 25 w 209"/>
              <a:gd name="T57" fmla="*/ 42 h 263"/>
              <a:gd name="T58" fmla="*/ 25 w 209"/>
              <a:gd name="T59" fmla="*/ 17 h 263"/>
              <a:gd name="T60" fmla="*/ 48 w 209"/>
              <a:gd name="T61" fmla="*/ 2 h 263"/>
              <a:gd name="T62" fmla="*/ 61 w 209"/>
              <a:gd name="T6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9" h="263">
                <a:moveTo>
                  <a:pt x="61" y="0"/>
                </a:moveTo>
                <a:lnTo>
                  <a:pt x="75" y="2"/>
                </a:lnTo>
                <a:lnTo>
                  <a:pt x="82" y="6"/>
                </a:lnTo>
                <a:lnTo>
                  <a:pt x="88" y="15"/>
                </a:lnTo>
                <a:lnTo>
                  <a:pt x="94" y="30"/>
                </a:lnTo>
                <a:lnTo>
                  <a:pt x="96" y="40"/>
                </a:lnTo>
                <a:lnTo>
                  <a:pt x="98" y="52"/>
                </a:lnTo>
                <a:lnTo>
                  <a:pt x="107" y="103"/>
                </a:lnTo>
                <a:lnTo>
                  <a:pt x="111" y="128"/>
                </a:lnTo>
                <a:lnTo>
                  <a:pt x="115" y="151"/>
                </a:lnTo>
                <a:lnTo>
                  <a:pt x="130" y="126"/>
                </a:lnTo>
                <a:lnTo>
                  <a:pt x="146" y="102"/>
                </a:lnTo>
                <a:lnTo>
                  <a:pt x="155" y="78"/>
                </a:lnTo>
                <a:lnTo>
                  <a:pt x="163" y="57"/>
                </a:lnTo>
                <a:lnTo>
                  <a:pt x="167" y="40"/>
                </a:lnTo>
                <a:lnTo>
                  <a:pt x="169" y="27"/>
                </a:lnTo>
                <a:lnTo>
                  <a:pt x="167" y="19"/>
                </a:lnTo>
                <a:lnTo>
                  <a:pt x="165" y="15"/>
                </a:lnTo>
                <a:lnTo>
                  <a:pt x="159" y="13"/>
                </a:lnTo>
                <a:lnTo>
                  <a:pt x="151" y="11"/>
                </a:lnTo>
                <a:lnTo>
                  <a:pt x="153" y="2"/>
                </a:lnTo>
                <a:lnTo>
                  <a:pt x="203" y="2"/>
                </a:lnTo>
                <a:lnTo>
                  <a:pt x="209" y="11"/>
                </a:lnTo>
                <a:lnTo>
                  <a:pt x="192" y="52"/>
                </a:lnTo>
                <a:lnTo>
                  <a:pt x="171" y="96"/>
                </a:lnTo>
                <a:lnTo>
                  <a:pt x="144" y="138"/>
                </a:lnTo>
                <a:lnTo>
                  <a:pt x="115" y="182"/>
                </a:lnTo>
                <a:lnTo>
                  <a:pt x="102" y="201"/>
                </a:lnTo>
                <a:lnTo>
                  <a:pt x="88" y="217"/>
                </a:lnTo>
                <a:lnTo>
                  <a:pt x="77" y="230"/>
                </a:lnTo>
                <a:lnTo>
                  <a:pt x="65" y="242"/>
                </a:lnTo>
                <a:lnTo>
                  <a:pt x="52" y="251"/>
                </a:lnTo>
                <a:lnTo>
                  <a:pt x="38" y="259"/>
                </a:lnTo>
                <a:lnTo>
                  <a:pt x="29" y="263"/>
                </a:lnTo>
                <a:lnTo>
                  <a:pt x="17" y="263"/>
                </a:lnTo>
                <a:lnTo>
                  <a:pt x="9" y="263"/>
                </a:lnTo>
                <a:lnTo>
                  <a:pt x="0" y="261"/>
                </a:lnTo>
                <a:lnTo>
                  <a:pt x="9" y="224"/>
                </a:lnTo>
                <a:lnTo>
                  <a:pt x="23" y="224"/>
                </a:lnTo>
                <a:lnTo>
                  <a:pt x="25" y="234"/>
                </a:lnTo>
                <a:lnTo>
                  <a:pt x="32" y="236"/>
                </a:lnTo>
                <a:lnTo>
                  <a:pt x="44" y="232"/>
                </a:lnTo>
                <a:lnTo>
                  <a:pt x="57" y="223"/>
                </a:lnTo>
                <a:lnTo>
                  <a:pt x="73" y="205"/>
                </a:lnTo>
                <a:lnTo>
                  <a:pt x="90" y="182"/>
                </a:lnTo>
                <a:lnTo>
                  <a:pt x="84" y="146"/>
                </a:lnTo>
                <a:lnTo>
                  <a:pt x="77" y="103"/>
                </a:lnTo>
                <a:lnTo>
                  <a:pt x="71" y="80"/>
                </a:lnTo>
                <a:lnTo>
                  <a:pt x="67" y="63"/>
                </a:lnTo>
                <a:lnTo>
                  <a:pt x="65" y="50"/>
                </a:lnTo>
                <a:lnTo>
                  <a:pt x="63" y="42"/>
                </a:lnTo>
                <a:lnTo>
                  <a:pt x="59" y="30"/>
                </a:lnTo>
                <a:lnTo>
                  <a:pt x="55" y="23"/>
                </a:lnTo>
                <a:lnTo>
                  <a:pt x="48" y="21"/>
                </a:lnTo>
                <a:lnTo>
                  <a:pt x="42" y="23"/>
                </a:lnTo>
                <a:lnTo>
                  <a:pt x="36" y="25"/>
                </a:lnTo>
                <a:lnTo>
                  <a:pt x="30" y="32"/>
                </a:lnTo>
                <a:lnTo>
                  <a:pt x="25" y="42"/>
                </a:lnTo>
                <a:lnTo>
                  <a:pt x="11" y="34"/>
                </a:lnTo>
                <a:lnTo>
                  <a:pt x="25" y="17"/>
                </a:lnTo>
                <a:lnTo>
                  <a:pt x="36" y="7"/>
                </a:lnTo>
                <a:lnTo>
                  <a:pt x="48" y="2"/>
                </a:lnTo>
                <a:lnTo>
                  <a:pt x="61" y="0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Freeform 104">
            <a:extLst>
              <a:ext uri="{FF2B5EF4-FFF2-40B4-BE49-F238E27FC236}">
                <a16:creationId xmlns:a16="http://schemas.microsoft.com/office/drawing/2014/main" id="{D8FE4254-6D16-474F-B4FD-7CF4622B2D97}"/>
              </a:ext>
            </a:extLst>
          </p:cNvPr>
          <p:cNvSpPr>
            <a:spLocks noEditPoints="1"/>
          </p:cNvSpPr>
          <p:nvPr/>
        </p:nvSpPr>
        <p:spPr bwMode="auto">
          <a:xfrm>
            <a:off x="6944994" y="2010350"/>
            <a:ext cx="184150" cy="80963"/>
          </a:xfrm>
          <a:custGeom>
            <a:avLst/>
            <a:gdLst>
              <a:gd name="T0" fmla="*/ 0 w 233"/>
              <a:gd name="T1" fmla="*/ 77 h 102"/>
              <a:gd name="T2" fmla="*/ 233 w 233"/>
              <a:gd name="T3" fmla="*/ 77 h 102"/>
              <a:gd name="T4" fmla="*/ 233 w 233"/>
              <a:gd name="T5" fmla="*/ 102 h 102"/>
              <a:gd name="T6" fmla="*/ 0 w 233"/>
              <a:gd name="T7" fmla="*/ 102 h 102"/>
              <a:gd name="T8" fmla="*/ 0 w 233"/>
              <a:gd name="T9" fmla="*/ 77 h 102"/>
              <a:gd name="T10" fmla="*/ 0 w 233"/>
              <a:gd name="T11" fmla="*/ 0 h 102"/>
              <a:gd name="T12" fmla="*/ 233 w 233"/>
              <a:gd name="T13" fmla="*/ 0 h 102"/>
              <a:gd name="T14" fmla="*/ 233 w 233"/>
              <a:gd name="T15" fmla="*/ 25 h 102"/>
              <a:gd name="T16" fmla="*/ 0 w 233"/>
              <a:gd name="T17" fmla="*/ 25 h 102"/>
              <a:gd name="T18" fmla="*/ 0 w 233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102">
                <a:moveTo>
                  <a:pt x="0" y="77"/>
                </a:moveTo>
                <a:lnTo>
                  <a:pt x="233" y="77"/>
                </a:lnTo>
                <a:lnTo>
                  <a:pt x="233" y="102"/>
                </a:lnTo>
                <a:lnTo>
                  <a:pt x="0" y="102"/>
                </a:lnTo>
                <a:lnTo>
                  <a:pt x="0" y="77"/>
                </a:lnTo>
                <a:close/>
                <a:moveTo>
                  <a:pt x="0" y="0"/>
                </a:moveTo>
                <a:lnTo>
                  <a:pt x="233" y="0"/>
                </a:lnTo>
                <a:lnTo>
                  <a:pt x="233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Freeform 106">
            <a:extLst>
              <a:ext uri="{FF2B5EF4-FFF2-40B4-BE49-F238E27FC236}">
                <a16:creationId xmlns:a16="http://schemas.microsoft.com/office/drawing/2014/main" id="{20C934FD-D25F-45DB-BFCB-A401793549C3}"/>
              </a:ext>
            </a:extLst>
          </p:cNvPr>
          <p:cNvSpPr>
            <a:spLocks/>
          </p:cNvSpPr>
          <p:nvPr/>
        </p:nvSpPr>
        <p:spPr bwMode="auto">
          <a:xfrm>
            <a:off x="8195944" y="1911925"/>
            <a:ext cx="193675" cy="277813"/>
          </a:xfrm>
          <a:custGeom>
            <a:avLst/>
            <a:gdLst>
              <a:gd name="T0" fmla="*/ 8 w 244"/>
              <a:gd name="T1" fmla="*/ 0 h 349"/>
              <a:gd name="T2" fmla="*/ 238 w 244"/>
              <a:gd name="T3" fmla="*/ 0 h 349"/>
              <a:gd name="T4" fmla="*/ 238 w 244"/>
              <a:gd name="T5" fmla="*/ 83 h 349"/>
              <a:gd name="T6" fmla="*/ 219 w 244"/>
              <a:gd name="T7" fmla="*/ 83 h 349"/>
              <a:gd name="T8" fmla="*/ 213 w 244"/>
              <a:gd name="T9" fmla="*/ 67 h 349"/>
              <a:gd name="T10" fmla="*/ 209 w 244"/>
              <a:gd name="T11" fmla="*/ 54 h 349"/>
              <a:gd name="T12" fmla="*/ 206 w 244"/>
              <a:gd name="T13" fmla="*/ 44 h 349"/>
              <a:gd name="T14" fmla="*/ 202 w 244"/>
              <a:gd name="T15" fmla="*/ 36 h 349"/>
              <a:gd name="T16" fmla="*/ 192 w 244"/>
              <a:gd name="T17" fmla="*/ 27 h 349"/>
              <a:gd name="T18" fmla="*/ 181 w 244"/>
              <a:gd name="T19" fmla="*/ 21 h 349"/>
              <a:gd name="T20" fmla="*/ 175 w 244"/>
              <a:gd name="T21" fmla="*/ 19 h 349"/>
              <a:gd name="T22" fmla="*/ 165 w 244"/>
              <a:gd name="T23" fmla="*/ 19 h 349"/>
              <a:gd name="T24" fmla="*/ 61 w 244"/>
              <a:gd name="T25" fmla="*/ 19 h 349"/>
              <a:gd name="T26" fmla="*/ 152 w 244"/>
              <a:gd name="T27" fmla="*/ 157 h 349"/>
              <a:gd name="T28" fmla="*/ 152 w 244"/>
              <a:gd name="T29" fmla="*/ 173 h 349"/>
              <a:gd name="T30" fmla="*/ 50 w 244"/>
              <a:gd name="T31" fmla="*/ 313 h 349"/>
              <a:gd name="T32" fmla="*/ 173 w 244"/>
              <a:gd name="T33" fmla="*/ 313 h 349"/>
              <a:gd name="T34" fmla="*/ 184 w 244"/>
              <a:gd name="T35" fmla="*/ 313 h 349"/>
              <a:gd name="T36" fmla="*/ 190 w 244"/>
              <a:gd name="T37" fmla="*/ 311 h 349"/>
              <a:gd name="T38" fmla="*/ 202 w 244"/>
              <a:gd name="T39" fmla="*/ 307 h 349"/>
              <a:gd name="T40" fmla="*/ 209 w 244"/>
              <a:gd name="T41" fmla="*/ 298 h 349"/>
              <a:gd name="T42" fmla="*/ 211 w 244"/>
              <a:gd name="T43" fmla="*/ 292 h 349"/>
              <a:gd name="T44" fmla="*/ 215 w 244"/>
              <a:gd name="T45" fmla="*/ 282 h 349"/>
              <a:gd name="T46" fmla="*/ 219 w 244"/>
              <a:gd name="T47" fmla="*/ 271 h 349"/>
              <a:gd name="T48" fmla="*/ 221 w 244"/>
              <a:gd name="T49" fmla="*/ 257 h 349"/>
              <a:gd name="T50" fmla="*/ 244 w 244"/>
              <a:gd name="T51" fmla="*/ 257 h 349"/>
              <a:gd name="T52" fmla="*/ 238 w 244"/>
              <a:gd name="T53" fmla="*/ 349 h 349"/>
              <a:gd name="T54" fmla="*/ 0 w 244"/>
              <a:gd name="T55" fmla="*/ 349 h 349"/>
              <a:gd name="T56" fmla="*/ 0 w 244"/>
              <a:gd name="T57" fmla="*/ 338 h 349"/>
              <a:gd name="T58" fmla="*/ 115 w 244"/>
              <a:gd name="T59" fmla="*/ 179 h 349"/>
              <a:gd name="T60" fmla="*/ 8 w 244"/>
              <a:gd name="T61" fmla="*/ 10 h 349"/>
              <a:gd name="T62" fmla="*/ 8 w 244"/>
              <a:gd name="T6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4" h="349">
                <a:moveTo>
                  <a:pt x="8" y="0"/>
                </a:moveTo>
                <a:lnTo>
                  <a:pt x="238" y="0"/>
                </a:lnTo>
                <a:lnTo>
                  <a:pt x="238" y="83"/>
                </a:lnTo>
                <a:lnTo>
                  <a:pt x="219" y="83"/>
                </a:lnTo>
                <a:lnTo>
                  <a:pt x="213" y="67"/>
                </a:lnTo>
                <a:lnTo>
                  <a:pt x="209" y="54"/>
                </a:lnTo>
                <a:lnTo>
                  <a:pt x="206" y="44"/>
                </a:lnTo>
                <a:lnTo>
                  <a:pt x="202" y="36"/>
                </a:lnTo>
                <a:lnTo>
                  <a:pt x="192" y="27"/>
                </a:lnTo>
                <a:lnTo>
                  <a:pt x="181" y="21"/>
                </a:lnTo>
                <a:lnTo>
                  <a:pt x="175" y="19"/>
                </a:lnTo>
                <a:lnTo>
                  <a:pt x="165" y="19"/>
                </a:lnTo>
                <a:lnTo>
                  <a:pt x="61" y="19"/>
                </a:lnTo>
                <a:lnTo>
                  <a:pt x="152" y="157"/>
                </a:lnTo>
                <a:lnTo>
                  <a:pt x="152" y="173"/>
                </a:lnTo>
                <a:lnTo>
                  <a:pt x="50" y="313"/>
                </a:lnTo>
                <a:lnTo>
                  <a:pt x="173" y="313"/>
                </a:lnTo>
                <a:lnTo>
                  <a:pt x="184" y="313"/>
                </a:lnTo>
                <a:lnTo>
                  <a:pt x="190" y="311"/>
                </a:lnTo>
                <a:lnTo>
                  <a:pt x="202" y="307"/>
                </a:lnTo>
                <a:lnTo>
                  <a:pt x="209" y="298"/>
                </a:lnTo>
                <a:lnTo>
                  <a:pt x="211" y="292"/>
                </a:lnTo>
                <a:lnTo>
                  <a:pt x="215" y="282"/>
                </a:lnTo>
                <a:lnTo>
                  <a:pt x="219" y="271"/>
                </a:lnTo>
                <a:lnTo>
                  <a:pt x="221" y="257"/>
                </a:lnTo>
                <a:lnTo>
                  <a:pt x="244" y="257"/>
                </a:lnTo>
                <a:lnTo>
                  <a:pt x="238" y="349"/>
                </a:lnTo>
                <a:lnTo>
                  <a:pt x="0" y="349"/>
                </a:lnTo>
                <a:lnTo>
                  <a:pt x="0" y="338"/>
                </a:lnTo>
                <a:lnTo>
                  <a:pt x="115" y="179"/>
                </a:lnTo>
                <a:lnTo>
                  <a:pt x="8" y="1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Freeform 107">
            <a:extLst>
              <a:ext uri="{FF2B5EF4-FFF2-40B4-BE49-F238E27FC236}">
                <a16:creationId xmlns:a16="http://schemas.microsoft.com/office/drawing/2014/main" id="{FB1143A5-5639-4835-95CF-E9E71B30199E}"/>
              </a:ext>
            </a:extLst>
          </p:cNvPr>
          <p:cNvSpPr>
            <a:spLocks/>
          </p:cNvSpPr>
          <p:nvPr/>
        </p:nvSpPr>
        <p:spPr bwMode="auto">
          <a:xfrm>
            <a:off x="8462644" y="1992888"/>
            <a:ext cx="153988" cy="147638"/>
          </a:xfrm>
          <a:custGeom>
            <a:avLst/>
            <a:gdLst>
              <a:gd name="T0" fmla="*/ 79 w 194"/>
              <a:gd name="T1" fmla="*/ 0 h 184"/>
              <a:gd name="T2" fmla="*/ 94 w 194"/>
              <a:gd name="T3" fmla="*/ 11 h 184"/>
              <a:gd name="T4" fmla="*/ 100 w 194"/>
              <a:gd name="T5" fmla="*/ 32 h 184"/>
              <a:gd name="T6" fmla="*/ 108 w 194"/>
              <a:gd name="T7" fmla="*/ 65 h 184"/>
              <a:gd name="T8" fmla="*/ 125 w 194"/>
              <a:gd name="T9" fmla="*/ 42 h 184"/>
              <a:gd name="T10" fmla="*/ 144 w 194"/>
              <a:gd name="T11" fmla="*/ 17 h 184"/>
              <a:gd name="T12" fmla="*/ 163 w 194"/>
              <a:gd name="T13" fmla="*/ 2 h 184"/>
              <a:gd name="T14" fmla="*/ 179 w 194"/>
              <a:gd name="T15" fmla="*/ 0 h 184"/>
              <a:gd name="T16" fmla="*/ 186 w 194"/>
              <a:gd name="T17" fmla="*/ 36 h 184"/>
              <a:gd name="T18" fmla="*/ 171 w 194"/>
              <a:gd name="T19" fmla="*/ 30 h 184"/>
              <a:gd name="T20" fmla="*/ 163 w 194"/>
              <a:gd name="T21" fmla="*/ 29 h 184"/>
              <a:gd name="T22" fmla="*/ 150 w 194"/>
              <a:gd name="T23" fmla="*/ 38 h 184"/>
              <a:gd name="T24" fmla="*/ 125 w 194"/>
              <a:gd name="T25" fmla="*/ 67 h 184"/>
              <a:gd name="T26" fmla="*/ 115 w 194"/>
              <a:gd name="T27" fmla="*/ 102 h 184"/>
              <a:gd name="T28" fmla="*/ 121 w 194"/>
              <a:gd name="T29" fmla="*/ 126 h 184"/>
              <a:gd name="T30" fmla="*/ 127 w 194"/>
              <a:gd name="T31" fmla="*/ 144 h 184"/>
              <a:gd name="T32" fmla="*/ 133 w 194"/>
              <a:gd name="T33" fmla="*/ 157 h 184"/>
              <a:gd name="T34" fmla="*/ 142 w 194"/>
              <a:gd name="T35" fmla="*/ 163 h 184"/>
              <a:gd name="T36" fmla="*/ 152 w 194"/>
              <a:gd name="T37" fmla="*/ 159 h 184"/>
              <a:gd name="T38" fmla="*/ 165 w 194"/>
              <a:gd name="T39" fmla="*/ 142 h 184"/>
              <a:gd name="T40" fmla="*/ 165 w 194"/>
              <a:gd name="T41" fmla="*/ 165 h 184"/>
              <a:gd name="T42" fmla="*/ 142 w 194"/>
              <a:gd name="T43" fmla="*/ 182 h 184"/>
              <a:gd name="T44" fmla="*/ 115 w 194"/>
              <a:gd name="T45" fmla="*/ 182 h 184"/>
              <a:gd name="T46" fmla="*/ 102 w 194"/>
              <a:gd name="T47" fmla="*/ 165 h 184"/>
              <a:gd name="T48" fmla="*/ 92 w 194"/>
              <a:gd name="T49" fmla="*/ 132 h 184"/>
              <a:gd name="T50" fmla="*/ 88 w 194"/>
              <a:gd name="T51" fmla="*/ 115 h 184"/>
              <a:gd name="T52" fmla="*/ 71 w 194"/>
              <a:gd name="T53" fmla="*/ 140 h 184"/>
              <a:gd name="T54" fmla="*/ 60 w 194"/>
              <a:gd name="T55" fmla="*/ 155 h 184"/>
              <a:gd name="T56" fmla="*/ 42 w 194"/>
              <a:gd name="T57" fmla="*/ 175 h 184"/>
              <a:gd name="T58" fmla="*/ 31 w 194"/>
              <a:gd name="T59" fmla="*/ 182 h 184"/>
              <a:gd name="T60" fmla="*/ 15 w 194"/>
              <a:gd name="T61" fmla="*/ 184 h 184"/>
              <a:gd name="T62" fmla="*/ 8 w 194"/>
              <a:gd name="T63" fmla="*/ 148 h 184"/>
              <a:gd name="T64" fmla="*/ 23 w 194"/>
              <a:gd name="T65" fmla="*/ 153 h 184"/>
              <a:gd name="T66" fmla="*/ 33 w 194"/>
              <a:gd name="T67" fmla="*/ 155 h 184"/>
              <a:gd name="T68" fmla="*/ 42 w 194"/>
              <a:gd name="T69" fmla="*/ 148 h 184"/>
              <a:gd name="T70" fmla="*/ 58 w 194"/>
              <a:gd name="T71" fmla="*/ 130 h 184"/>
              <a:gd name="T72" fmla="*/ 85 w 194"/>
              <a:gd name="T73" fmla="*/ 96 h 184"/>
              <a:gd name="T74" fmla="*/ 73 w 194"/>
              <a:gd name="T75" fmla="*/ 42 h 184"/>
              <a:gd name="T76" fmla="*/ 67 w 194"/>
              <a:gd name="T77" fmla="*/ 27 h 184"/>
              <a:gd name="T78" fmla="*/ 58 w 194"/>
              <a:gd name="T79" fmla="*/ 21 h 184"/>
              <a:gd name="T80" fmla="*/ 42 w 194"/>
              <a:gd name="T81" fmla="*/ 29 h 184"/>
              <a:gd name="T82" fmla="*/ 33 w 194"/>
              <a:gd name="T83" fmla="*/ 42 h 184"/>
              <a:gd name="T84" fmla="*/ 33 w 194"/>
              <a:gd name="T85" fmla="*/ 19 h 184"/>
              <a:gd name="T86" fmla="*/ 56 w 194"/>
              <a:gd name="T87" fmla="*/ 2 h 184"/>
              <a:gd name="T88" fmla="*/ 69 w 194"/>
              <a:gd name="T8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184">
                <a:moveTo>
                  <a:pt x="69" y="0"/>
                </a:moveTo>
                <a:lnTo>
                  <a:pt x="79" y="0"/>
                </a:lnTo>
                <a:lnTo>
                  <a:pt x="87" y="4"/>
                </a:lnTo>
                <a:lnTo>
                  <a:pt x="94" y="11"/>
                </a:lnTo>
                <a:lnTo>
                  <a:pt x="98" y="23"/>
                </a:lnTo>
                <a:lnTo>
                  <a:pt x="100" y="32"/>
                </a:lnTo>
                <a:lnTo>
                  <a:pt x="104" y="42"/>
                </a:lnTo>
                <a:lnTo>
                  <a:pt x="108" y="65"/>
                </a:lnTo>
                <a:lnTo>
                  <a:pt x="110" y="65"/>
                </a:lnTo>
                <a:lnTo>
                  <a:pt x="125" y="42"/>
                </a:lnTo>
                <a:lnTo>
                  <a:pt x="136" y="27"/>
                </a:lnTo>
                <a:lnTo>
                  <a:pt x="144" y="17"/>
                </a:lnTo>
                <a:lnTo>
                  <a:pt x="152" y="9"/>
                </a:lnTo>
                <a:lnTo>
                  <a:pt x="163" y="2"/>
                </a:lnTo>
                <a:lnTo>
                  <a:pt x="171" y="0"/>
                </a:lnTo>
                <a:lnTo>
                  <a:pt x="179" y="0"/>
                </a:lnTo>
                <a:lnTo>
                  <a:pt x="194" y="2"/>
                </a:lnTo>
                <a:lnTo>
                  <a:pt x="186" y="36"/>
                </a:lnTo>
                <a:lnTo>
                  <a:pt x="173" y="36"/>
                </a:lnTo>
                <a:lnTo>
                  <a:pt x="171" y="30"/>
                </a:lnTo>
                <a:lnTo>
                  <a:pt x="167" y="29"/>
                </a:lnTo>
                <a:lnTo>
                  <a:pt x="163" y="29"/>
                </a:lnTo>
                <a:lnTo>
                  <a:pt x="160" y="30"/>
                </a:lnTo>
                <a:lnTo>
                  <a:pt x="150" y="38"/>
                </a:lnTo>
                <a:lnTo>
                  <a:pt x="138" y="52"/>
                </a:lnTo>
                <a:lnTo>
                  <a:pt x="125" y="67"/>
                </a:lnTo>
                <a:lnTo>
                  <a:pt x="113" y="84"/>
                </a:lnTo>
                <a:lnTo>
                  <a:pt x="115" y="102"/>
                </a:lnTo>
                <a:lnTo>
                  <a:pt x="119" y="115"/>
                </a:lnTo>
                <a:lnTo>
                  <a:pt x="121" y="126"/>
                </a:lnTo>
                <a:lnTo>
                  <a:pt x="125" y="136"/>
                </a:lnTo>
                <a:lnTo>
                  <a:pt x="127" y="144"/>
                </a:lnTo>
                <a:lnTo>
                  <a:pt x="129" y="151"/>
                </a:lnTo>
                <a:lnTo>
                  <a:pt x="133" y="157"/>
                </a:lnTo>
                <a:lnTo>
                  <a:pt x="136" y="161"/>
                </a:lnTo>
                <a:lnTo>
                  <a:pt x="142" y="163"/>
                </a:lnTo>
                <a:lnTo>
                  <a:pt x="146" y="161"/>
                </a:lnTo>
                <a:lnTo>
                  <a:pt x="152" y="159"/>
                </a:lnTo>
                <a:lnTo>
                  <a:pt x="158" y="151"/>
                </a:lnTo>
                <a:lnTo>
                  <a:pt x="165" y="142"/>
                </a:lnTo>
                <a:lnTo>
                  <a:pt x="177" y="150"/>
                </a:lnTo>
                <a:lnTo>
                  <a:pt x="165" y="165"/>
                </a:lnTo>
                <a:lnTo>
                  <a:pt x="154" y="176"/>
                </a:lnTo>
                <a:lnTo>
                  <a:pt x="142" y="182"/>
                </a:lnTo>
                <a:lnTo>
                  <a:pt x="129" y="184"/>
                </a:lnTo>
                <a:lnTo>
                  <a:pt x="115" y="182"/>
                </a:lnTo>
                <a:lnTo>
                  <a:pt x="106" y="173"/>
                </a:lnTo>
                <a:lnTo>
                  <a:pt x="102" y="165"/>
                </a:lnTo>
                <a:lnTo>
                  <a:pt x="98" y="151"/>
                </a:lnTo>
                <a:lnTo>
                  <a:pt x="92" y="132"/>
                </a:lnTo>
                <a:lnTo>
                  <a:pt x="90" y="115"/>
                </a:lnTo>
                <a:lnTo>
                  <a:pt x="88" y="115"/>
                </a:lnTo>
                <a:lnTo>
                  <a:pt x="79" y="128"/>
                </a:lnTo>
                <a:lnTo>
                  <a:pt x="71" y="140"/>
                </a:lnTo>
                <a:lnTo>
                  <a:pt x="65" y="150"/>
                </a:lnTo>
                <a:lnTo>
                  <a:pt x="60" y="155"/>
                </a:lnTo>
                <a:lnTo>
                  <a:pt x="50" y="167"/>
                </a:lnTo>
                <a:lnTo>
                  <a:pt x="42" y="175"/>
                </a:lnTo>
                <a:lnTo>
                  <a:pt x="37" y="178"/>
                </a:lnTo>
                <a:lnTo>
                  <a:pt x="31" y="182"/>
                </a:lnTo>
                <a:lnTo>
                  <a:pt x="25" y="184"/>
                </a:lnTo>
                <a:lnTo>
                  <a:pt x="15" y="184"/>
                </a:lnTo>
                <a:lnTo>
                  <a:pt x="0" y="182"/>
                </a:lnTo>
                <a:lnTo>
                  <a:pt x="8" y="148"/>
                </a:lnTo>
                <a:lnTo>
                  <a:pt x="21" y="148"/>
                </a:lnTo>
                <a:lnTo>
                  <a:pt x="23" y="153"/>
                </a:lnTo>
                <a:lnTo>
                  <a:pt x="29" y="155"/>
                </a:lnTo>
                <a:lnTo>
                  <a:pt x="33" y="155"/>
                </a:lnTo>
                <a:lnTo>
                  <a:pt x="37" y="151"/>
                </a:lnTo>
                <a:lnTo>
                  <a:pt x="42" y="148"/>
                </a:lnTo>
                <a:lnTo>
                  <a:pt x="48" y="142"/>
                </a:lnTo>
                <a:lnTo>
                  <a:pt x="58" y="130"/>
                </a:lnTo>
                <a:lnTo>
                  <a:pt x="69" y="117"/>
                </a:lnTo>
                <a:lnTo>
                  <a:pt x="85" y="96"/>
                </a:lnTo>
                <a:lnTo>
                  <a:pt x="79" y="69"/>
                </a:lnTo>
                <a:lnTo>
                  <a:pt x="73" y="42"/>
                </a:lnTo>
                <a:lnTo>
                  <a:pt x="69" y="32"/>
                </a:lnTo>
                <a:lnTo>
                  <a:pt x="67" y="27"/>
                </a:lnTo>
                <a:lnTo>
                  <a:pt x="63" y="23"/>
                </a:lnTo>
                <a:lnTo>
                  <a:pt x="58" y="21"/>
                </a:lnTo>
                <a:lnTo>
                  <a:pt x="50" y="23"/>
                </a:lnTo>
                <a:lnTo>
                  <a:pt x="42" y="29"/>
                </a:lnTo>
                <a:lnTo>
                  <a:pt x="39" y="34"/>
                </a:lnTo>
                <a:lnTo>
                  <a:pt x="33" y="42"/>
                </a:lnTo>
                <a:lnTo>
                  <a:pt x="21" y="34"/>
                </a:lnTo>
                <a:lnTo>
                  <a:pt x="33" y="19"/>
                </a:lnTo>
                <a:lnTo>
                  <a:pt x="44" y="7"/>
                </a:lnTo>
                <a:lnTo>
                  <a:pt x="56" y="2"/>
                </a:lnTo>
                <a:lnTo>
                  <a:pt x="69" y="0"/>
                </a:lnTo>
                <a:lnTo>
                  <a:pt x="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Freeform 108">
            <a:extLst>
              <a:ext uri="{FF2B5EF4-FFF2-40B4-BE49-F238E27FC236}">
                <a16:creationId xmlns:a16="http://schemas.microsoft.com/office/drawing/2014/main" id="{82DC43B0-9E79-4743-BA76-649EB8CBCF24}"/>
              </a:ext>
            </a:extLst>
          </p:cNvPr>
          <p:cNvSpPr>
            <a:spLocks/>
          </p:cNvSpPr>
          <p:nvPr/>
        </p:nvSpPr>
        <p:spPr bwMode="auto">
          <a:xfrm>
            <a:off x="8651557" y="1884938"/>
            <a:ext cx="95250" cy="141288"/>
          </a:xfrm>
          <a:custGeom>
            <a:avLst/>
            <a:gdLst>
              <a:gd name="T0" fmla="*/ 64 w 119"/>
              <a:gd name="T1" fmla="*/ 0 h 179"/>
              <a:gd name="T2" fmla="*/ 77 w 119"/>
              <a:gd name="T3" fmla="*/ 2 h 179"/>
              <a:gd name="T4" fmla="*/ 89 w 119"/>
              <a:gd name="T5" fmla="*/ 4 h 179"/>
              <a:gd name="T6" fmla="*/ 96 w 119"/>
              <a:gd name="T7" fmla="*/ 8 h 179"/>
              <a:gd name="T8" fmla="*/ 104 w 119"/>
              <a:gd name="T9" fmla="*/ 14 h 179"/>
              <a:gd name="T10" fmla="*/ 114 w 119"/>
              <a:gd name="T11" fmla="*/ 25 h 179"/>
              <a:gd name="T12" fmla="*/ 116 w 119"/>
              <a:gd name="T13" fmla="*/ 43 h 179"/>
              <a:gd name="T14" fmla="*/ 116 w 119"/>
              <a:gd name="T15" fmla="*/ 52 h 179"/>
              <a:gd name="T16" fmla="*/ 114 w 119"/>
              <a:gd name="T17" fmla="*/ 62 h 179"/>
              <a:gd name="T18" fmla="*/ 108 w 119"/>
              <a:gd name="T19" fmla="*/ 71 h 179"/>
              <a:gd name="T20" fmla="*/ 100 w 119"/>
              <a:gd name="T21" fmla="*/ 81 h 179"/>
              <a:gd name="T22" fmla="*/ 92 w 119"/>
              <a:gd name="T23" fmla="*/ 91 h 179"/>
              <a:gd name="T24" fmla="*/ 79 w 119"/>
              <a:gd name="T25" fmla="*/ 102 h 179"/>
              <a:gd name="T26" fmla="*/ 66 w 119"/>
              <a:gd name="T27" fmla="*/ 116 h 179"/>
              <a:gd name="T28" fmla="*/ 52 w 119"/>
              <a:gd name="T29" fmla="*/ 131 h 179"/>
              <a:gd name="T30" fmla="*/ 41 w 119"/>
              <a:gd name="T31" fmla="*/ 144 h 179"/>
              <a:gd name="T32" fmla="*/ 31 w 119"/>
              <a:gd name="T33" fmla="*/ 156 h 179"/>
              <a:gd name="T34" fmla="*/ 81 w 119"/>
              <a:gd name="T35" fmla="*/ 156 h 179"/>
              <a:gd name="T36" fmla="*/ 92 w 119"/>
              <a:gd name="T37" fmla="*/ 156 h 179"/>
              <a:gd name="T38" fmla="*/ 98 w 119"/>
              <a:gd name="T39" fmla="*/ 154 h 179"/>
              <a:gd name="T40" fmla="*/ 102 w 119"/>
              <a:gd name="T41" fmla="*/ 148 h 179"/>
              <a:gd name="T42" fmla="*/ 106 w 119"/>
              <a:gd name="T43" fmla="*/ 139 h 179"/>
              <a:gd name="T44" fmla="*/ 119 w 119"/>
              <a:gd name="T45" fmla="*/ 139 h 179"/>
              <a:gd name="T46" fmla="*/ 117 w 119"/>
              <a:gd name="T47" fmla="*/ 158 h 179"/>
              <a:gd name="T48" fmla="*/ 117 w 119"/>
              <a:gd name="T49" fmla="*/ 179 h 179"/>
              <a:gd name="T50" fmla="*/ 0 w 119"/>
              <a:gd name="T51" fmla="*/ 179 h 179"/>
              <a:gd name="T52" fmla="*/ 0 w 119"/>
              <a:gd name="T53" fmla="*/ 171 h 179"/>
              <a:gd name="T54" fmla="*/ 8 w 119"/>
              <a:gd name="T55" fmla="*/ 156 h 179"/>
              <a:gd name="T56" fmla="*/ 18 w 119"/>
              <a:gd name="T57" fmla="*/ 143 h 179"/>
              <a:gd name="T58" fmla="*/ 31 w 119"/>
              <a:gd name="T59" fmla="*/ 127 h 179"/>
              <a:gd name="T60" fmla="*/ 46 w 119"/>
              <a:gd name="T61" fmla="*/ 110 h 179"/>
              <a:gd name="T62" fmla="*/ 58 w 119"/>
              <a:gd name="T63" fmla="*/ 98 h 179"/>
              <a:gd name="T64" fmla="*/ 67 w 119"/>
              <a:gd name="T65" fmla="*/ 89 h 179"/>
              <a:gd name="T66" fmla="*/ 75 w 119"/>
              <a:gd name="T67" fmla="*/ 79 h 179"/>
              <a:gd name="T68" fmla="*/ 79 w 119"/>
              <a:gd name="T69" fmla="*/ 71 h 179"/>
              <a:gd name="T70" fmla="*/ 87 w 119"/>
              <a:gd name="T71" fmla="*/ 60 h 179"/>
              <a:gd name="T72" fmla="*/ 89 w 119"/>
              <a:gd name="T73" fmla="*/ 46 h 179"/>
              <a:gd name="T74" fmla="*/ 87 w 119"/>
              <a:gd name="T75" fmla="*/ 33 h 179"/>
              <a:gd name="T76" fmla="*/ 81 w 119"/>
              <a:gd name="T77" fmla="*/ 23 h 179"/>
              <a:gd name="T78" fmla="*/ 71 w 119"/>
              <a:gd name="T79" fmla="*/ 18 h 179"/>
              <a:gd name="T80" fmla="*/ 58 w 119"/>
              <a:gd name="T81" fmla="*/ 14 h 179"/>
              <a:gd name="T82" fmla="*/ 46 w 119"/>
              <a:gd name="T83" fmla="*/ 16 h 179"/>
              <a:gd name="T84" fmla="*/ 37 w 119"/>
              <a:gd name="T85" fmla="*/ 22 h 179"/>
              <a:gd name="T86" fmla="*/ 29 w 119"/>
              <a:gd name="T87" fmla="*/ 29 h 179"/>
              <a:gd name="T88" fmla="*/ 23 w 119"/>
              <a:gd name="T89" fmla="*/ 41 h 179"/>
              <a:gd name="T90" fmla="*/ 4 w 119"/>
              <a:gd name="T91" fmla="*/ 41 h 179"/>
              <a:gd name="T92" fmla="*/ 4 w 119"/>
              <a:gd name="T93" fmla="*/ 16 h 179"/>
              <a:gd name="T94" fmla="*/ 21 w 119"/>
              <a:gd name="T95" fmla="*/ 8 h 179"/>
              <a:gd name="T96" fmla="*/ 37 w 119"/>
              <a:gd name="T97" fmla="*/ 4 h 179"/>
              <a:gd name="T98" fmla="*/ 52 w 119"/>
              <a:gd name="T99" fmla="*/ 2 h 179"/>
              <a:gd name="T100" fmla="*/ 64 w 119"/>
              <a:gd name="T101" fmla="*/ 0 h 179"/>
              <a:gd name="T102" fmla="*/ 64 w 119"/>
              <a:gd name="T103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9" h="179">
                <a:moveTo>
                  <a:pt x="64" y="0"/>
                </a:moveTo>
                <a:lnTo>
                  <a:pt x="77" y="2"/>
                </a:lnTo>
                <a:lnTo>
                  <a:pt x="89" y="4"/>
                </a:lnTo>
                <a:lnTo>
                  <a:pt x="96" y="8"/>
                </a:lnTo>
                <a:lnTo>
                  <a:pt x="104" y="14"/>
                </a:lnTo>
                <a:lnTo>
                  <a:pt x="114" y="25"/>
                </a:lnTo>
                <a:lnTo>
                  <a:pt x="116" y="43"/>
                </a:lnTo>
                <a:lnTo>
                  <a:pt x="116" y="52"/>
                </a:lnTo>
                <a:lnTo>
                  <a:pt x="114" y="62"/>
                </a:lnTo>
                <a:lnTo>
                  <a:pt x="108" y="71"/>
                </a:lnTo>
                <a:lnTo>
                  <a:pt x="100" y="81"/>
                </a:lnTo>
                <a:lnTo>
                  <a:pt x="92" y="91"/>
                </a:lnTo>
                <a:lnTo>
                  <a:pt x="79" y="102"/>
                </a:lnTo>
                <a:lnTo>
                  <a:pt x="66" y="116"/>
                </a:lnTo>
                <a:lnTo>
                  <a:pt x="52" y="131"/>
                </a:lnTo>
                <a:lnTo>
                  <a:pt x="41" y="144"/>
                </a:lnTo>
                <a:lnTo>
                  <a:pt x="31" y="156"/>
                </a:lnTo>
                <a:lnTo>
                  <a:pt x="81" y="156"/>
                </a:lnTo>
                <a:lnTo>
                  <a:pt x="92" y="156"/>
                </a:lnTo>
                <a:lnTo>
                  <a:pt x="98" y="154"/>
                </a:lnTo>
                <a:lnTo>
                  <a:pt x="102" y="148"/>
                </a:lnTo>
                <a:lnTo>
                  <a:pt x="106" y="139"/>
                </a:lnTo>
                <a:lnTo>
                  <a:pt x="119" y="139"/>
                </a:lnTo>
                <a:lnTo>
                  <a:pt x="117" y="158"/>
                </a:lnTo>
                <a:lnTo>
                  <a:pt x="117" y="179"/>
                </a:lnTo>
                <a:lnTo>
                  <a:pt x="0" y="179"/>
                </a:lnTo>
                <a:lnTo>
                  <a:pt x="0" y="171"/>
                </a:lnTo>
                <a:lnTo>
                  <a:pt x="8" y="156"/>
                </a:lnTo>
                <a:lnTo>
                  <a:pt x="18" y="143"/>
                </a:lnTo>
                <a:lnTo>
                  <a:pt x="31" y="127"/>
                </a:lnTo>
                <a:lnTo>
                  <a:pt x="46" y="110"/>
                </a:lnTo>
                <a:lnTo>
                  <a:pt x="58" y="98"/>
                </a:lnTo>
                <a:lnTo>
                  <a:pt x="67" y="89"/>
                </a:lnTo>
                <a:lnTo>
                  <a:pt x="75" y="79"/>
                </a:lnTo>
                <a:lnTo>
                  <a:pt x="79" y="71"/>
                </a:lnTo>
                <a:lnTo>
                  <a:pt x="87" y="60"/>
                </a:lnTo>
                <a:lnTo>
                  <a:pt x="89" y="46"/>
                </a:lnTo>
                <a:lnTo>
                  <a:pt x="87" y="33"/>
                </a:lnTo>
                <a:lnTo>
                  <a:pt x="81" y="23"/>
                </a:lnTo>
                <a:lnTo>
                  <a:pt x="71" y="18"/>
                </a:lnTo>
                <a:lnTo>
                  <a:pt x="58" y="14"/>
                </a:lnTo>
                <a:lnTo>
                  <a:pt x="46" y="16"/>
                </a:lnTo>
                <a:lnTo>
                  <a:pt x="37" y="22"/>
                </a:lnTo>
                <a:lnTo>
                  <a:pt x="29" y="29"/>
                </a:lnTo>
                <a:lnTo>
                  <a:pt x="23" y="41"/>
                </a:lnTo>
                <a:lnTo>
                  <a:pt x="4" y="41"/>
                </a:lnTo>
                <a:lnTo>
                  <a:pt x="4" y="16"/>
                </a:lnTo>
                <a:lnTo>
                  <a:pt x="21" y="8"/>
                </a:lnTo>
                <a:lnTo>
                  <a:pt x="37" y="4"/>
                </a:lnTo>
                <a:lnTo>
                  <a:pt x="52" y="2"/>
                </a:lnTo>
                <a:lnTo>
                  <a:pt x="64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Freeform 109">
            <a:extLst>
              <a:ext uri="{FF2B5EF4-FFF2-40B4-BE49-F238E27FC236}">
                <a16:creationId xmlns:a16="http://schemas.microsoft.com/office/drawing/2014/main" id="{4CD3E6E9-9A75-4E3C-8908-7DDAAB0BC798}"/>
              </a:ext>
            </a:extLst>
          </p:cNvPr>
          <p:cNvSpPr>
            <a:spLocks noEditPoints="1"/>
          </p:cNvSpPr>
          <p:nvPr/>
        </p:nvSpPr>
        <p:spPr bwMode="auto">
          <a:xfrm>
            <a:off x="8884919" y="2010350"/>
            <a:ext cx="182563" cy="80963"/>
          </a:xfrm>
          <a:custGeom>
            <a:avLst/>
            <a:gdLst>
              <a:gd name="T0" fmla="*/ 0 w 231"/>
              <a:gd name="T1" fmla="*/ 77 h 102"/>
              <a:gd name="T2" fmla="*/ 231 w 231"/>
              <a:gd name="T3" fmla="*/ 77 h 102"/>
              <a:gd name="T4" fmla="*/ 231 w 231"/>
              <a:gd name="T5" fmla="*/ 102 h 102"/>
              <a:gd name="T6" fmla="*/ 0 w 231"/>
              <a:gd name="T7" fmla="*/ 102 h 102"/>
              <a:gd name="T8" fmla="*/ 0 w 231"/>
              <a:gd name="T9" fmla="*/ 77 h 102"/>
              <a:gd name="T10" fmla="*/ 0 w 231"/>
              <a:gd name="T11" fmla="*/ 0 h 102"/>
              <a:gd name="T12" fmla="*/ 231 w 231"/>
              <a:gd name="T13" fmla="*/ 0 h 102"/>
              <a:gd name="T14" fmla="*/ 231 w 231"/>
              <a:gd name="T15" fmla="*/ 25 h 102"/>
              <a:gd name="T16" fmla="*/ 0 w 231"/>
              <a:gd name="T17" fmla="*/ 25 h 102"/>
              <a:gd name="T18" fmla="*/ 0 w 231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1" h="102">
                <a:moveTo>
                  <a:pt x="0" y="77"/>
                </a:moveTo>
                <a:lnTo>
                  <a:pt x="231" y="77"/>
                </a:lnTo>
                <a:lnTo>
                  <a:pt x="231" y="102"/>
                </a:lnTo>
                <a:lnTo>
                  <a:pt x="0" y="102"/>
                </a:lnTo>
                <a:lnTo>
                  <a:pt x="0" y="77"/>
                </a:lnTo>
                <a:close/>
                <a:moveTo>
                  <a:pt x="0" y="0"/>
                </a:moveTo>
                <a:lnTo>
                  <a:pt x="231" y="0"/>
                </a:lnTo>
                <a:lnTo>
                  <a:pt x="231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111">
            <a:extLst>
              <a:ext uri="{FF2B5EF4-FFF2-40B4-BE49-F238E27FC236}">
                <a16:creationId xmlns:a16="http://schemas.microsoft.com/office/drawing/2014/main" id="{63254857-3F60-402B-BE5D-95AFC4AB8308}"/>
              </a:ext>
            </a:extLst>
          </p:cNvPr>
          <p:cNvSpPr>
            <a:spLocks/>
          </p:cNvSpPr>
          <p:nvPr/>
        </p:nvSpPr>
        <p:spPr bwMode="auto">
          <a:xfrm>
            <a:off x="10137457" y="1911925"/>
            <a:ext cx="192088" cy="277813"/>
          </a:xfrm>
          <a:custGeom>
            <a:avLst/>
            <a:gdLst>
              <a:gd name="T0" fmla="*/ 8 w 242"/>
              <a:gd name="T1" fmla="*/ 0 h 349"/>
              <a:gd name="T2" fmla="*/ 238 w 242"/>
              <a:gd name="T3" fmla="*/ 0 h 349"/>
              <a:gd name="T4" fmla="*/ 238 w 242"/>
              <a:gd name="T5" fmla="*/ 83 h 349"/>
              <a:gd name="T6" fmla="*/ 219 w 242"/>
              <a:gd name="T7" fmla="*/ 83 h 349"/>
              <a:gd name="T8" fmla="*/ 213 w 242"/>
              <a:gd name="T9" fmla="*/ 67 h 349"/>
              <a:gd name="T10" fmla="*/ 209 w 242"/>
              <a:gd name="T11" fmla="*/ 54 h 349"/>
              <a:gd name="T12" fmla="*/ 205 w 242"/>
              <a:gd name="T13" fmla="*/ 44 h 349"/>
              <a:gd name="T14" fmla="*/ 200 w 242"/>
              <a:gd name="T15" fmla="*/ 36 h 349"/>
              <a:gd name="T16" fmla="*/ 192 w 242"/>
              <a:gd name="T17" fmla="*/ 27 h 349"/>
              <a:gd name="T18" fmla="*/ 180 w 242"/>
              <a:gd name="T19" fmla="*/ 21 h 349"/>
              <a:gd name="T20" fmla="*/ 175 w 242"/>
              <a:gd name="T21" fmla="*/ 19 h 349"/>
              <a:gd name="T22" fmla="*/ 165 w 242"/>
              <a:gd name="T23" fmla="*/ 19 h 349"/>
              <a:gd name="T24" fmla="*/ 61 w 242"/>
              <a:gd name="T25" fmla="*/ 19 h 349"/>
              <a:gd name="T26" fmla="*/ 152 w 242"/>
              <a:gd name="T27" fmla="*/ 157 h 349"/>
              <a:gd name="T28" fmla="*/ 152 w 242"/>
              <a:gd name="T29" fmla="*/ 173 h 349"/>
              <a:gd name="T30" fmla="*/ 50 w 242"/>
              <a:gd name="T31" fmla="*/ 313 h 349"/>
              <a:gd name="T32" fmla="*/ 173 w 242"/>
              <a:gd name="T33" fmla="*/ 313 h 349"/>
              <a:gd name="T34" fmla="*/ 182 w 242"/>
              <a:gd name="T35" fmla="*/ 313 h 349"/>
              <a:gd name="T36" fmla="*/ 190 w 242"/>
              <a:gd name="T37" fmla="*/ 311 h 349"/>
              <a:gd name="T38" fmla="*/ 200 w 242"/>
              <a:gd name="T39" fmla="*/ 307 h 349"/>
              <a:gd name="T40" fmla="*/ 207 w 242"/>
              <a:gd name="T41" fmla="*/ 298 h 349"/>
              <a:gd name="T42" fmla="*/ 211 w 242"/>
              <a:gd name="T43" fmla="*/ 292 h 349"/>
              <a:gd name="T44" fmla="*/ 215 w 242"/>
              <a:gd name="T45" fmla="*/ 282 h 349"/>
              <a:gd name="T46" fmla="*/ 219 w 242"/>
              <a:gd name="T47" fmla="*/ 273 h 349"/>
              <a:gd name="T48" fmla="*/ 221 w 242"/>
              <a:gd name="T49" fmla="*/ 257 h 349"/>
              <a:gd name="T50" fmla="*/ 242 w 242"/>
              <a:gd name="T51" fmla="*/ 257 h 349"/>
              <a:gd name="T52" fmla="*/ 238 w 242"/>
              <a:gd name="T53" fmla="*/ 349 h 349"/>
              <a:gd name="T54" fmla="*/ 0 w 242"/>
              <a:gd name="T55" fmla="*/ 349 h 349"/>
              <a:gd name="T56" fmla="*/ 0 w 242"/>
              <a:gd name="T57" fmla="*/ 338 h 349"/>
              <a:gd name="T58" fmla="*/ 115 w 242"/>
              <a:gd name="T59" fmla="*/ 179 h 349"/>
              <a:gd name="T60" fmla="*/ 8 w 242"/>
              <a:gd name="T61" fmla="*/ 11 h 349"/>
              <a:gd name="T62" fmla="*/ 8 w 242"/>
              <a:gd name="T6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2" h="349">
                <a:moveTo>
                  <a:pt x="8" y="0"/>
                </a:moveTo>
                <a:lnTo>
                  <a:pt x="238" y="0"/>
                </a:lnTo>
                <a:lnTo>
                  <a:pt x="238" y="83"/>
                </a:lnTo>
                <a:lnTo>
                  <a:pt x="219" y="83"/>
                </a:lnTo>
                <a:lnTo>
                  <a:pt x="213" y="67"/>
                </a:lnTo>
                <a:lnTo>
                  <a:pt x="209" y="54"/>
                </a:lnTo>
                <a:lnTo>
                  <a:pt x="205" y="44"/>
                </a:lnTo>
                <a:lnTo>
                  <a:pt x="200" y="36"/>
                </a:lnTo>
                <a:lnTo>
                  <a:pt x="192" y="27"/>
                </a:lnTo>
                <a:lnTo>
                  <a:pt x="180" y="21"/>
                </a:lnTo>
                <a:lnTo>
                  <a:pt x="175" y="19"/>
                </a:lnTo>
                <a:lnTo>
                  <a:pt x="165" y="19"/>
                </a:lnTo>
                <a:lnTo>
                  <a:pt x="61" y="19"/>
                </a:lnTo>
                <a:lnTo>
                  <a:pt x="152" y="157"/>
                </a:lnTo>
                <a:lnTo>
                  <a:pt x="152" y="173"/>
                </a:lnTo>
                <a:lnTo>
                  <a:pt x="50" y="313"/>
                </a:lnTo>
                <a:lnTo>
                  <a:pt x="173" y="313"/>
                </a:lnTo>
                <a:lnTo>
                  <a:pt x="182" y="313"/>
                </a:lnTo>
                <a:lnTo>
                  <a:pt x="190" y="311"/>
                </a:lnTo>
                <a:lnTo>
                  <a:pt x="200" y="307"/>
                </a:lnTo>
                <a:lnTo>
                  <a:pt x="207" y="298"/>
                </a:lnTo>
                <a:lnTo>
                  <a:pt x="211" y="292"/>
                </a:lnTo>
                <a:lnTo>
                  <a:pt x="215" y="282"/>
                </a:lnTo>
                <a:lnTo>
                  <a:pt x="219" y="273"/>
                </a:lnTo>
                <a:lnTo>
                  <a:pt x="221" y="257"/>
                </a:lnTo>
                <a:lnTo>
                  <a:pt x="242" y="257"/>
                </a:lnTo>
                <a:lnTo>
                  <a:pt x="238" y="349"/>
                </a:lnTo>
                <a:lnTo>
                  <a:pt x="0" y="349"/>
                </a:lnTo>
                <a:lnTo>
                  <a:pt x="0" y="338"/>
                </a:lnTo>
                <a:lnTo>
                  <a:pt x="115" y="179"/>
                </a:lnTo>
                <a:lnTo>
                  <a:pt x="8" y="11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22E24027-0AEE-4CE1-B161-394339216D01}"/>
              </a:ext>
            </a:extLst>
          </p:cNvPr>
          <p:cNvSpPr>
            <a:spLocks/>
          </p:cNvSpPr>
          <p:nvPr/>
        </p:nvSpPr>
        <p:spPr bwMode="auto">
          <a:xfrm>
            <a:off x="10404157" y="1992888"/>
            <a:ext cx="153988" cy="147638"/>
          </a:xfrm>
          <a:custGeom>
            <a:avLst/>
            <a:gdLst>
              <a:gd name="T0" fmla="*/ 79 w 194"/>
              <a:gd name="T1" fmla="*/ 0 h 184"/>
              <a:gd name="T2" fmla="*/ 92 w 194"/>
              <a:gd name="T3" fmla="*/ 11 h 184"/>
              <a:gd name="T4" fmla="*/ 98 w 194"/>
              <a:gd name="T5" fmla="*/ 23 h 184"/>
              <a:gd name="T6" fmla="*/ 102 w 194"/>
              <a:gd name="T7" fmla="*/ 42 h 184"/>
              <a:gd name="T8" fmla="*/ 108 w 194"/>
              <a:gd name="T9" fmla="*/ 65 h 184"/>
              <a:gd name="T10" fmla="*/ 136 w 194"/>
              <a:gd name="T11" fmla="*/ 27 h 184"/>
              <a:gd name="T12" fmla="*/ 152 w 194"/>
              <a:gd name="T13" fmla="*/ 9 h 184"/>
              <a:gd name="T14" fmla="*/ 163 w 194"/>
              <a:gd name="T15" fmla="*/ 2 h 184"/>
              <a:gd name="T16" fmla="*/ 179 w 194"/>
              <a:gd name="T17" fmla="*/ 0 h 184"/>
              <a:gd name="T18" fmla="*/ 186 w 194"/>
              <a:gd name="T19" fmla="*/ 36 h 184"/>
              <a:gd name="T20" fmla="*/ 171 w 194"/>
              <a:gd name="T21" fmla="*/ 30 h 184"/>
              <a:gd name="T22" fmla="*/ 163 w 194"/>
              <a:gd name="T23" fmla="*/ 29 h 184"/>
              <a:gd name="T24" fmla="*/ 156 w 194"/>
              <a:gd name="T25" fmla="*/ 34 h 184"/>
              <a:gd name="T26" fmla="*/ 138 w 194"/>
              <a:gd name="T27" fmla="*/ 52 h 184"/>
              <a:gd name="T28" fmla="*/ 111 w 194"/>
              <a:gd name="T29" fmla="*/ 84 h 184"/>
              <a:gd name="T30" fmla="*/ 119 w 194"/>
              <a:gd name="T31" fmla="*/ 115 h 184"/>
              <a:gd name="T32" fmla="*/ 125 w 194"/>
              <a:gd name="T33" fmla="*/ 136 h 184"/>
              <a:gd name="T34" fmla="*/ 129 w 194"/>
              <a:gd name="T35" fmla="*/ 151 h 184"/>
              <a:gd name="T36" fmla="*/ 136 w 194"/>
              <a:gd name="T37" fmla="*/ 161 h 184"/>
              <a:gd name="T38" fmla="*/ 146 w 194"/>
              <a:gd name="T39" fmla="*/ 161 h 184"/>
              <a:gd name="T40" fmla="*/ 157 w 194"/>
              <a:gd name="T41" fmla="*/ 153 h 184"/>
              <a:gd name="T42" fmla="*/ 177 w 194"/>
              <a:gd name="T43" fmla="*/ 150 h 184"/>
              <a:gd name="T44" fmla="*/ 154 w 194"/>
              <a:gd name="T45" fmla="*/ 176 h 184"/>
              <a:gd name="T46" fmla="*/ 129 w 194"/>
              <a:gd name="T47" fmla="*/ 184 h 184"/>
              <a:gd name="T48" fmla="*/ 109 w 194"/>
              <a:gd name="T49" fmla="*/ 178 h 184"/>
              <a:gd name="T50" fmla="*/ 100 w 194"/>
              <a:gd name="T51" fmla="*/ 165 h 184"/>
              <a:gd name="T52" fmla="*/ 92 w 194"/>
              <a:gd name="T53" fmla="*/ 132 h 184"/>
              <a:gd name="T54" fmla="*/ 88 w 194"/>
              <a:gd name="T55" fmla="*/ 115 h 184"/>
              <a:gd name="T56" fmla="*/ 71 w 194"/>
              <a:gd name="T57" fmla="*/ 140 h 184"/>
              <a:gd name="T58" fmla="*/ 60 w 194"/>
              <a:gd name="T59" fmla="*/ 155 h 184"/>
              <a:gd name="T60" fmla="*/ 42 w 194"/>
              <a:gd name="T61" fmla="*/ 175 h 184"/>
              <a:gd name="T62" fmla="*/ 31 w 194"/>
              <a:gd name="T63" fmla="*/ 182 h 184"/>
              <a:gd name="T64" fmla="*/ 15 w 194"/>
              <a:gd name="T65" fmla="*/ 184 h 184"/>
              <a:gd name="T66" fmla="*/ 8 w 194"/>
              <a:gd name="T67" fmla="*/ 148 h 184"/>
              <a:gd name="T68" fmla="*/ 23 w 194"/>
              <a:gd name="T69" fmla="*/ 153 h 184"/>
              <a:gd name="T70" fmla="*/ 33 w 194"/>
              <a:gd name="T71" fmla="*/ 155 h 184"/>
              <a:gd name="T72" fmla="*/ 42 w 194"/>
              <a:gd name="T73" fmla="*/ 148 h 184"/>
              <a:gd name="T74" fmla="*/ 56 w 194"/>
              <a:gd name="T75" fmla="*/ 130 h 184"/>
              <a:gd name="T76" fmla="*/ 85 w 194"/>
              <a:gd name="T77" fmla="*/ 98 h 184"/>
              <a:gd name="T78" fmla="*/ 73 w 194"/>
              <a:gd name="T79" fmla="*/ 42 h 184"/>
              <a:gd name="T80" fmla="*/ 67 w 194"/>
              <a:gd name="T81" fmla="*/ 27 h 184"/>
              <a:gd name="T82" fmla="*/ 58 w 194"/>
              <a:gd name="T83" fmla="*/ 21 h 184"/>
              <a:gd name="T84" fmla="*/ 42 w 194"/>
              <a:gd name="T85" fmla="*/ 29 h 184"/>
              <a:gd name="T86" fmla="*/ 33 w 194"/>
              <a:gd name="T87" fmla="*/ 42 h 184"/>
              <a:gd name="T88" fmla="*/ 33 w 194"/>
              <a:gd name="T89" fmla="*/ 19 h 184"/>
              <a:gd name="T90" fmla="*/ 56 w 194"/>
              <a:gd name="T91" fmla="*/ 2 h 184"/>
              <a:gd name="T92" fmla="*/ 69 w 194"/>
              <a:gd name="T9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4" h="184">
                <a:moveTo>
                  <a:pt x="69" y="0"/>
                </a:moveTo>
                <a:lnTo>
                  <a:pt x="79" y="0"/>
                </a:lnTo>
                <a:lnTo>
                  <a:pt x="86" y="6"/>
                </a:lnTo>
                <a:lnTo>
                  <a:pt x="92" y="11"/>
                </a:lnTo>
                <a:lnTo>
                  <a:pt x="96" y="17"/>
                </a:lnTo>
                <a:lnTo>
                  <a:pt x="98" y="23"/>
                </a:lnTo>
                <a:lnTo>
                  <a:pt x="100" y="32"/>
                </a:lnTo>
                <a:lnTo>
                  <a:pt x="102" y="42"/>
                </a:lnTo>
                <a:lnTo>
                  <a:pt x="106" y="65"/>
                </a:lnTo>
                <a:lnTo>
                  <a:pt x="108" y="65"/>
                </a:lnTo>
                <a:lnTo>
                  <a:pt x="125" y="42"/>
                </a:lnTo>
                <a:lnTo>
                  <a:pt x="136" y="27"/>
                </a:lnTo>
                <a:lnTo>
                  <a:pt x="144" y="17"/>
                </a:lnTo>
                <a:lnTo>
                  <a:pt x="152" y="9"/>
                </a:lnTo>
                <a:lnTo>
                  <a:pt x="157" y="6"/>
                </a:lnTo>
                <a:lnTo>
                  <a:pt x="163" y="2"/>
                </a:lnTo>
                <a:lnTo>
                  <a:pt x="171" y="0"/>
                </a:lnTo>
                <a:lnTo>
                  <a:pt x="179" y="0"/>
                </a:lnTo>
                <a:lnTo>
                  <a:pt x="194" y="2"/>
                </a:lnTo>
                <a:lnTo>
                  <a:pt x="186" y="36"/>
                </a:lnTo>
                <a:lnTo>
                  <a:pt x="173" y="36"/>
                </a:lnTo>
                <a:lnTo>
                  <a:pt x="171" y="30"/>
                </a:lnTo>
                <a:lnTo>
                  <a:pt x="167" y="29"/>
                </a:lnTo>
                <a:lnTo>
                  <a:pt x="163" y="29"/>
                </a:lnTo>
                <a:lnTo>
                  <a:pt x="157" y="30"/>
                </a:lnTo>
                <a:lnTo>
                  <a:pt x="156" y="34"/>
                </a:lnTo>
                <a:lnTo>
                  <a:pt x="150" y="38"/>
                </a:lnTo>
                <a:lnTo>
                  <a:pt x="138" y="52"/>
                </a:lnTo>
                <a:lnTo>
                  <a:pt x="125" y="69"/>
                </a:lnTo>
                <a:lnTo>
                  <a:pt x="111" y="84"/>
                </a:lnTo>
                <a:lnTo>
                  <a:pt x="115" y="102"/>
                </a:lnTo>
                <a:lnTo>
                  <a:pt x="119" y="115"/>
                </a:lnTo>
                <a:lnTo>
                  <a:pt x="121" y="126"/>
                </a:lnTo>
                <a:lnTo>
                  <a:pt x="125" y="136"/>
                </a:lnTo>
                <a:lnTo>
                  <a:pt x="127" y="146"/>
                </a:lnTo>
                <a:lnTo>
                  <a:pt x="129" y="151"/>
                </a:lnTo>
                <a:lnTo>
                  <a:pt x="133" y="159"/>
                </a:lnTo>
                <a:lnTo>
                  <a:pt x="136" y="161"/>
                </a:lnTo>
                <a:lnTo>
                  <a:pt x="140" y="163"/>
                </a:lnTo>
                <a:lnTo>
                  <a:pt x="146" y="161"/>
                </a:lnTo>
                <a:lnTo>
                  <a:pt x="152" y="159"/>
                </a:lnTo>
                <a:lnTo>
                  <a:pt x="157" y="153"/>
                </a:lnTo>
                <a:lnTo>
                  <a:pt x="165" y="142"/>
                </a:lnTo>
                <a:lnTo>
                  <a:pt x="177" y="150"/>
                </a:lnTo>
                <a:lnTo>
                  <a:pt x="165" y="167"/>
                </a:lnTo>
                <a:lnTo>
                  <a:pt x="154" y="176"/>
                </a:lnTo>
                <a:lnTo>
                  <a:pt x="142" y="182"/>
                </a:lnTo>
                <a:lnTo>
                  <a:pt x="129" y="184"/>
                </a:lnTo>
                <a:lnTo>
                  <a:pt x="113" y="182"/>
                </a:lnTo>
                <a:lnTo>
                  <a:pt x="109" y="178"/>
                </a:lnTo>
                <a:lnTo>
                  <a:pt x="104" y="173"/>
                </a:lnTo>
                <a:lnTo>
                  <a:pt x="100" y="165"/>
                </a:lnTo>
                <a:lnTo>
                  <a:pt x="98" y="153"/>
                </a:lnTo>
                <a:lnTo>
                  <a:pt x="92" y="132"/>
                </a:lnTo>
                <a:lnTo>
                  <a:pt x="90" y="115"/>
                </a:lnTo>
                <a:lnTo>
                  <a:pt x="88" y="115"/>
                </a:lnTo>
                <a:lnTo>
                  <a:pt x="79" y="128"/>
                </a:lnTo>
                <a:lnTo>
                  <a:pt x="71" y="140"/>
                </a:lnTo>
                <a:lnTo>
                  <a:pt x="63" y="150"/>
                </a:lnTo>
                <a:lnTo>
                  <a:pt x="60" y="155"/>
                </a:lnTo>
                <a:lnTo>
                  <a:pt x="50" y="167"/>
                </a:lnTo>
                <a:lnTo>
                  <a:pt x="42" y="175"/>
                </a:lnTo>
                <a:lnTo>
                  <a:pt x="36" y="178"/>
                </a:lnTo>
                <a:lnTo>
                  <a:pt x="31" y="182"/>
                </a:lnTo>
                <a:lnTo>
                  <a:pt x="23" y="184"/>
                </a:lnTo>
                <a:lnTo>
                  <a:pt x="15" y="184"/>
                </a:lnTo>
                <a:lnTo>
                  <a:pt x="0" y="182"/>
                </a:lnTo>
                <a:lnTo>
                  <a:pt x="8" y="148"/>
                </a:lnTo>
                <a:lnTo>
                  <a:pt x="21" y="148"/>
                </a:lnTo>
                <a:lnTo>
                  <a:pt x="23" y="153"/>
                </a:lnTo>
                <a:lnTo>
                  <a:pt x="27" y="155"/>
                </a:lnTo>
                <a:lnTo>
                  <a:pt x="33" y="155"/>
                </a:lnTo>
                <a:lnTo>
                  <a:pt x="36" y="151"/>
                </a:lnTo>
                <a:lnTo>
                  <a:pt x="42" y="148"/>
                </a:lnTo>
                <a:lnTo>
                  <a:pt x="48" y="142"/>
                </a:lnTo>
                <a:lnTo>
                  <a:pt x="56" y="130"/>
                </a:lnTo>
                <a:lnTo>
                  <a:pt x="69" y="117"/>
                </a:lnTo>
                <a:lnTo>
                  <a:pt x="85" y="98"/>
                </a:lnTo>
                <a:lnTo>
                  <a:pt x="79" y="69"/>
                </a:lnTo>
                <a:lnTo>
                  <a:pt x="73" y="42"/>
                </a:lnTo>
                <a:lnTo>
                  <a:pt x="69" y="32"/>
                </a:lnTo>
                <a:lnTo>
                  <a:pt x="67" y="27"/>
                </a:lnTo>
                <a:lnTo>
                  <a:pt x="63" y="23"/>
                </a:lnTo>
                <a:lnTo>
                  <a:pt x="58" y="21"/>
                </a:lnTo>
                <a:lnTo>
                  <a:pt x="50" y="23"/>
                </a:lnTo>
                <a:lnTo>
                  <a:pt x="42" y="29"/>
                </a:lnTo>
                <a:lnTo>
                  <a:pt x="38" y="34"/>
                </a:lnTo>
                <a:lnTo>
                  <a:pt x="33" y="42"/>
                </a:lnTo>
                <a:lnTo>
                  <a:pt x="21" y="34"/>
                </a:lnTo>
                <a:lnTo>
                  <a:pt x="33" y="19"/>
                </a:lnTo>
                <a:lnTo>
                  <a:pt x="42" y="7"/>
                </a:lnTo>
                <a:lnTo>
                  <a:pt x="56" y="2"/>
                </a:lnTo>
                <a:lnTo>
                  <a:pt x="69" y="0"/>
                </a:lnTo>
                <a:lnTo>
                  <a:pt x="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113">
            <a:extLst>
              <a:ext uri="{FF2B5EF4-FFF2-40B4-BE49-F238E27FC236}">
                <a16:creationId xmlns:a16="http://schemas.microsoft.com/office/drawing/2014/main" id="{79459B0F-5021-4969-A75F-624AB7BB29A0}"/>
              </a:ext>
            </a:extLst>
          </p:cNvPr>
          <p:cNvSpPr>
            <a:spLocks/>
          </p:cNvSpPr>
          <p:nvPr/>
        </p:nvSpPr>
        <p:spPr bwMode="auto">
          <a:xfrm>
            <a:off x="10562907" y="1992888"/>
            <a:ext cx="165100" cy="209550"/>
          </a:xfrm>
          <a:custGeom>
            <a:avLst/>
            <a:gdLst>
              <a:gd name="T0" fmla="*/ 73 w 207"/>
              <a:gd name="T1" fmla="*/ 2 h 263"/>
              <a:gd name="T2" fmla="*/ 88 w 207"/>
              <a:gd name="T3" fmla="*/ 17 h 263"/>
              <a:gd name="T4" fmla="*/ 96 w 207"/>
              <a:gd name="T5" fmla="*/ 40 h 263"/>
              <a:gd name="T6" fmla="*/ 102 w 207"/>
              <a:gd name="T7" fmla="*/ 77 h 263"/>
              <a:gd name="T8" fmla="*/ 109 w 207"/>
              <a:gd name="T9" fmla="*/ 128 h 263"/>
              <a:gd name="T10" fmla="*/ 130 w 207"/>
              <a:gd name="T11" fmla="*/ 126 h 263"/>
              <a:gd name="T12" fmla="*/ 155 w 207"/>
              <a:gd name="T13" fmla="*/ 78 h 263"/>
              <a:gd name="T14" fmla="*/ 167 w 207"/>
              <a:gd name="T15" fmla="*/ 40 h 263"/>
              <a:gd name="T16" fmla="*/ 167 w 207"/>
              <a:gd name="T17" fmla="*/ 21 h 263"/>
              <a:gd name="T18" fmla="*/ 159 w 207"/>
              <a:gd name="T19" fmla="*/ 13 h 263"/>
              <a:gd name="T20" fmla="*/ 153 w 207"/>
              <a:gd name="T21" fmla="*/ 2 h 263"/>
              <a:gd name="T22" fmla="*/ 207 w 207"/>
              <a:gd name="T23" fmla="*/ 11 h 263"/>
              <a:gd name="T24" fmla="*/ 169 w 207"/>
              <a:gd name="T25" fmla="*/ 96 h 263"/>
              <a:gd name="T26" fmla="*/ 115 w 207"/>
              <a:gd name="T27" fmla="*/ 182 h 263"/>
              <a:gd name="T28" fmla="*/ 86 w 207"/>
              <a:gd name="T29" fmla="*/ 217 h 263"/>
              <a:gd name="T30" fmla="*/ 65 w 207"/>
              <a:gd name="T31" fmla="*/ 242 h 263"/>
              <a:gd name="T32" fmla="*/ 38 w 207"/>
              <a:gd name="T33" fmla="*/ 259 h 263"/>
              <a:gd name="T34" fmla="*/ 17 w 207"/>
              <a:gd name="T35" fmla="*/ 263 h 263"/>
              <a:gd name="T36" fmla="*/ 0 w 207"/>
              <a:gd name="T37" fmla="*/ 261 h 263"/>
              <a:gd name="T38" fmla="*/ 23 w 207"/>
              <a:gd name="T39" fmla="*/ 224 h 263"/>
              <a:gd name="T40" fmla="*/ 30 w 207"/>
              <a:gd name="T41" fmla="*/ 236 h 263"/>
              <a:gd name="T42" fmla="*/ 55 w 207"/>
              <a:gd name="T43" fmla="*/ 223 h 263"/>
              <a:gd name="T44" fmla="*/ 90 w 207"/>
              <a:gd name="T45" fmla="*/ 182 h 263"/>
              <a:gd name="T46" fmla="*/ 75 w 207"/>
              <a:gd name="T47" fmla="*/ 103 h 263"/>
              <a:gd name="T48" fmla="*/ 67 w 207"/>
              <a:gd name="T49" fmla="*/ 63 h 263"/>
              <a:gd name="T50" fmla="*/ 61 w 207"/>
              <a:gd name="T51" fmla="*/ 42 h 263"/>
              <a:gd name="T52" fmla="*/ 54 w 207"/>
              <a:gd name="T53" fmla="*/ 23 h 263"/>
              <a:gd name="T54" fmla="*/ 48 w 207"/>
              <a:gd name="T55" fmla="*/ 21 h 263"/>
              <a:gd name="T56" fmla="*/ 36 w 207"/>
              <a:gd name="T57" fmla="*/ 27 h 263"/>
              <a:gd name="T58" fmla="*/ 23 w 207"/>
              <a:gd name="T59" fmla="*/ 42 h 263"/>
              <a:gd name="T60" fmla="*/ 23 w 207"/>
              <a:gd name="T61" fmla="*/ 19 h 263"/>
              <a:gd name="T62" fmla="*/ 48 w 207"/>
              <a:gd name="T63" fmla="*/ 2 h 263"/>
              <a:gd name="T64" fmla="*/ 61 w 207"/>
              <a:gd name="T65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7" h="263">
                <a:moveTo>
                  <a:pt x="61" y="0"/>
                </a:moveTo>
                <a:lnTo>
                  <a:pt x="73" y="2"/>
                </a:lnTo>
                <a:lnTo>
                  <a:pt x="80" y="6"/>
                </a:lnTo>
                <a:lnTo>
                  <a:pt x="88" y="17"/>
                </a:lnTo>
                <a:lnTo>
                  <a:pt x="92" y="30"/>
                </a:lnTo>
                <a:lnTo>
                  <a:pt x="96" y="40"/>
                </a:lnTo>
                <a:lnTo>
                  <a:pt x="98" y="52"/>
                </a:lnTo>
                <a:lnTo>
                  <a:pt x="102" y="77"/>
                </a:lnTo>
                <a:lnTo>
                  <a:pt x="105" y="103"/>
                </a:lnTo>
                <a:lnTo>
                  <a:pt x="109" y="128"/>
                </a:lnTo>
                <a:lnTo>
                  <a:pt x="113" y="153"/>
                </a:lnTo>
                <a:lnTo>
                  <a:pt x="130" y="126"/>
                </a:lnTo>
                <a:lnTo>
                  <a:pt x="144" y="102"/>
                </a:lnTo>
                <a:lnTo>
                  <a:pt x="155" y="78"/>
                </a:lnTo>
                <a:lnTo>
                  <a:pt x="163" y="57"/>
                </a:lnTo>
                <a:lnTo>
                  <a:pt x="167" y="40"/>
                </a:lnTo>
                <a:lnTo>
                  <a:pt x="169" y="27"/>
                </a:lnTo>
                <a:lnTo>
                  <a:pt x="167" y="21"/>
                </a:lnTo>
                <a:lnTo>
                  <a:pt x="165" y="15"/>
                </a:lnTo>
                <a:lnTo>
                  <a:pt x="159" y="13"/>
                </a:lnTo>
                <a:lnTo>
                  <a:pt x="151" y="11"/>
                </a:lnTo>
                <a:lnTo>
                  <a:pt x="153" y="2"/>
                </a:lnTo>
                <a:lnTo>
                  <a:pt x="203" y="2"/>
                </a:lnTo>
                <a:lnTo>
                  <a:pt x="207" y="11"/>
                </a:lnTo>
                <a:lnTo>
                  <a:pt x="192" y="52"/>
                </a:lnTo>
                <a:lnTo>
                  <a:pt x="169" y="96"/>
                </a:lnTo>
                <a:lnTo>
                  <a:pt x="144" y="138"/>
                </a:lnTo>
                <a:lnTo>
                  <a:pt x="115" y="182"/>
                </a:lnTo>
                <a:lnTo>
                  <a:pt x="100" y="201"/>
                </a:lnTo>
                <a:lnTo>
                  <a:pt x="86" y="217"/>
                </a:lnTo>
                <a:lnTo>
                  <a:pt x="75" y="230"/>
                </a:lnTo>
                <a:lnTo>
                  <a:pt x="65" y="242"/>
                </a:lnTo>
                <a:lnTo>
                  <a:pt x="52" y="251"/>
                </a:lnTo>
                <a:lnTo>
                  <a:pt x="38" y="259"/>
                </a:lnTo>
                <a:lnTo>
                  <a:pt x="29" y="263"/>
                </a:lnTo>
                <a:lnTo>
                  <a:pt x="17" y="263"/>
                </a:lnTo>
                <a:lnTo>
                  <a:pt x="7" y="263"/>
                </a:lnTo>
                <a:lnTo>
                  <a:pt x="0" y="261"/>
                </a:lnTo>
                <a:lnTo>
                  <a:pt x="7" y="224"/>
                </a:lnTo>
                <a:lnTo>
                  <a:pt x="23" y="224"/>
                </a:lnTo>
                <a:lnTo>
                  <a:pt x="25" y="234"/>
                </a:lnTo>
                <a:lnTo>
                  <a:pt x="30" y="236"/>
                </a:lnTo>
                <a:lnTo>
                  <a:pt x="42" y="234"/>
                </a:lnTo>
                <a:lnTo>
                  <a:pt x="55" y="223"/>
                </a:lnTo>
                <a:lnTo>
                  <a:pt x="73" y="205"/>
                </a:lnTo>
                <a:lnTo>
                  <a:pt x="90" y="182"/>
                </a:lnTo>
                <a:lnTo>
                  <a:pt x="84" y="146"/>
                </a:lnTo>
                <a:lnTo>
                  <a:pt x="75" y="103"/>
                </a:lnTo>
                <a:lnTo>
                  <a:pt x="71" y="80"/>
                </a:lnTo>
                <a:lnTo>
                  <a:pt x="67" y="63"/>
                </a:lnTo>
                <a:lnTo>
                  <a:pt x="65" y="50"/>
                </a:lnTo>
                <a:lnTo>
                  <a:pt x="61" y="42"/>
                </a:lnTo>
                <a:lnTo>
                  <a:pt x="57" y="30"/>
                </a:lnTo>
                <a:lnTo>
                  <a:pt x="54" y="23"/>
                </a:lnTo>
                <a:lnTo>
                  <a:pt x="52" y="21"/>
                </a:lnTo>
                <a:lnTo>
                  <a:pt x="48" y="21"/>
                </a:lnTo>
                <a:lnTo>
                  <a:pt x="42" y="23"/>
                </a:lnTo>
                <a:lnTo>
                  <a:pt x="36" y="27"/>
                </a:lnTo>
                <a:lnTo>
                  <a:pt x="30" y="32"/>
                </a:lnTo>
                <a:lnTo>
                  <a:pt x="23" y="42"/>
                </a:lnTo>
                <a:lnTo>
                  <a:pt x="11" y="34"/>
                </a:lnTo>
                <a:lnTo>
                  <a:pt x="23" y="19"/>
                </a:lnTo>
                <a:lnTo>
                  <a:pt x="34" y="7"/>
                </a:lnTo>
                <a:lnTo>
                  <a:pt x="48" y="2"/>
                </a:lnTo>
                <a:lnTo>
                  <a:pt x="61" y="0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114">
            <a:extLst>
              <a:ext uri="{FF2B5EF4-FFF2-40B4-BE49-F238E27FC236}">
                <a16:creationId xmlns:a16="http://schemas.microsoft.com/office/drawing/2014/main" id="{0777829D-94B4-464C-92D3-AE673ABE4AC4}"/>
              </a:ext>
            </a:extLst>
          </p:cNvPr>
          <p:cNvSpPr>
            <a:spLocks noEditPoints="1"/>
          </p:cNvSpPr>
          <p:nvPr/>
        </p:nvSpPr>
        <p:spPr bwMode="auto">
          <a:xfrm>
            <a:off x="10845482" y="2010350"/>
            <a:ext cx="182563" cy="80963"/>
          </a:xfrm>
          <a:custGeom>
            <a:avLst/>
            <a:gdLst>
              <a:gd name="T0" fmla="*/ 0 w 231"/>
              <a:gd name="T1" fmla="*/ 77 h 102"/>
              <a:gd name="T2" fmla="*/ 231 w 231"/>
              <a:gd name="T3" fmla="*/ 77 h 102"/>
              <a:gd name="T4" fmla="*/ 231 w 231"/>
              <a:gd name="T5" fmla="*/ 102 h 102"/>
              <a:gd name="T6" fmla="*/ 0 w 231"/>
              <a:gd name="T7" fmla="*/ 102 h 102"/>
              <a:gd name="T8" fmla="*/ 0 w 231"/>
              <a:gd name="T9" fmla="*/ 77 h 102"/>
              <a:gd name="T10" fmla="*/ 0 w 231"/>
              <a:gd name="T11" fmla="*/ 0 h 102"/>
              <a:gd name="T12" fmla="*/ 231 w 231"/>
              <a:gd name="T13" fmla="*/ 0 h 102"/>
              <a:gd name="T14" fmla="*/ 231 w 231"/>
              <a:gd name="T15" fmla="*/ 25 h 102"/>
              <a:gd name="T16" fmla="*/ 0 w 231"/>
              <a:gd name="T17" fmla="*/ 25 h 102"/>
              <a:gd name="T18" fmla="*/ 0 w 231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1" h="102">
                <a:moveTo>
                  <a:pt x="0" y="77"/>
                </a:moveTo>
                <a:lnTo>
                  <a:pt x="231" y="77"/>
                </a:lnTo>
                <a:lnTo>
                  <a:pt x="231" y="102"/>
                </a:lnTo>
                <a:lnTo>
                  <a:pt x="0" y="102"/>
                </a:lnTo>
                <a:lnTo>
                  <a:pt x="0" y="77"/>
                </a:lnTo>
                <a:close/>
                <a:moveTo>
                  <a:pt x="0" y="0"/>
                </a:moveTo>
                <a:lnTo>
                  <a:pt x="231" y="0"/>
                </a:lnTo>
                <a:lnTo>
                  <a:pt x="231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03B197D1-CD14-4923-849C-47847B783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158" y="1832341"/>
            <a:ext cx="339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56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4" name="Rectangle 105">
            <a:extLst>
              <a:ext uri="{FF2B5EF4-FFF2-40B4-BE49-F238E27FC236}">
                <a16:creationId xmlns:a16="http://schemas.microsoft.com/office/drawing/2014/main" id="{38995BC7-3649-433E-8473-31948005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921" y="1832341"/>
            <a:ext cx="339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55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5" name="Rectangle 110">
            <a:extLst>
              <a:ext uri="{FF2B5EF4-FFF2-40B4-BE49-F238E27FC236}">
                <a16:creationId xmlns:a16="http://schemas.microsoft.com/office/drawing/2014/main" id="{952FEEFB-D2B0-4E0D-8BA7-E58C123A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433" y="1832341"/>
            <a:ext cx="509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524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6" name="Rectangle 115">
            <a:extLst>
              <a:ext uri="{FF2B5EF4-FFF2-40B4-BE49-F238E27FC236}">
                <a16:creationId xmlns:a16="http://schemas.microsoft.com/office/drawing/2014/main" id="{E224C9F5-A485-4CA1-BEAF-E1AD2031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9996" y="1832341"/>
            <a:ext cx="509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483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D4C332-355D-450A-8B5E-A7D1A27050F2}"/>
              </a:ext>
            </a:extLst>
          </p:cNvPr>
          <p:cNvSpPr txBox="1"/>
          <p:nvPr/>
        </p:nvSpPr>
        <p:spPr>
          <a:xfrm>
            <a:off x="7424944" y="5525905"/>
            <a:ext cx="611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 Dependent, x- independent</a:t>
            </a:r>
          </a:p>
        </p:txBody>
      </p:sp>
    </p:spTree>
    <p:extLst>
      <p:ext uri="{BB962C8B-B14F-4D97-AF65-F5344CB8AC3E}">
        <p14:creationId xmlns:p14="http://schemas.microsoft.com/office/powerpoint/2010/main" val="109177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8EA5-BE9C-4E06-9889-EA452D58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18" y="207254"/>
            <a:ext cx="9486900" cy="805620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69FA-94FA-4862-8AFA-FEE76926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27" y="1850603"/>
            <a:ext cx="9486901" cy="39180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Steps- </a:t>
            </a:r>
          </a:p>
          <a:p>
            <a:r>
              <a:rPr lang="en-IN" dirty="0"/>
              <a:t>Write equations</a:t>
            </a:r>
          </a:p>
          <a:p>
            <a:r>
              <a:rPr lang="en-IN" dirty="0"/>
              <a:t>Prepare a table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270D3504-234F-4C03-AF20-652A520269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012037"/>
                  </p:ext>
                </p:extLst>
              </p:nvPr>
            </p:nvGraphicFramePr>
            <p:xfrm>
              <a:off x="3766624" y="2467687"/>
              <a:ext cx="7801316" cy="3905377"/>
            </p:xfrm>
            <a:graphic>
              <a:graphicData uri="http://schemas.openxmlformats.org/drawingml/2006/table">
                <a:tbl>
                  <a:tblPr firstRow="1" lastRow="1">
                    <a:tableStyleId>{21E4AEA4-8DFA-4A89-87EB-49C32662AFE0}</a:tableStyleId>
                  </a:tblPr>
                  <a:tblGrid>
                    <a:gridCol w="1950329">
                      <a:extLst>
                        <a:ext uri="{9D8B030D-6E8A-4147-A177-3AD203B41FA5}">
                          <a16:colId xmlns:a16="http://schemas.microsoft.com/office/drawing/2014/main" val="2090689220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1338814675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1820492295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3850744747"/>
                        </a:ext>
                      </a:extLst>
                    </a:gridCol>
                  </a:tblGrid>
                  <a:tr h="364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1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1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IN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oMath>
                            </m:oMathPara>
                          </a14:m>
                          <a:endParaRPr lang="en-IN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6060574"/>
                      </a:ext>
                    </a:extLst>
                  </a:tr>
                  <a:tr h="3645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1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2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92471656"/>
                      </a:ext>
                    </a:extLst>
                  </a:tr>
                  <a:tr h="3645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3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4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40406715"/>
                      </a:ext>
                    </a:extLst>
                  </a:tr>
                  <a:tr h="3645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5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20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94688698"/>
                      </a:ext>
                    </a:extLst>
                  </a:tr>
                  <a:tr h="3645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16614535"/>
                      </a:ext>
                    </a:extLst>
                  </a:tr>
                  <a:tr h="3645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>
                              <a:effectLst/>
                            </a:rPr>
                            <a:t>8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7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56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94478511"/>
                      </a:ext>
                    </a:extLst>
                  </a:tr>
                  <a:tr h="3645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10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90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12267778"/>
                      </a:ext>
                    </a:extLst>
                  </a:tr>
                  <a:tr h="3645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>
                              <a:effectLst/>
                            </a:rPr>
                            <a:t>11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9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99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93276815"/>
                      </a:ext>
                    </a:extLst>
                  </a:tr>
                  <a:tr h="3645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>
                              <a:effectLst/>
                            </a:rPr>
                            <a:t>14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12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168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20270747"/>
                      </a:ext>
                    </a:extLst>
                  </a:tr>
                  <a:tr h="36454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 56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55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455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400" u="none" strike="noStrike" dirty="0">
                              <a:effectLst/>
                            </a:rPr>
                            <a:t>483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90769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270D3504-234F-4C03-AF20-652A520269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012037"/>
                  </p:ext>
                </p:extLst>
              </p:nvPr>
            </p:nvGraphicFramePr>
            <p:xfrm>
              <a:off x="3766624" y="2467687"/>
              <a:ext cx="7801316" cy="3905377"/>
            </p:xfrm>
            <a:graphic>
              <a:graphicData uri="http://schemas.openxmlformats.org/drawingml/2006/table">
                <a:tbl>
                  <a:tblPr firstRow="1" lastRow="1">
                    <a:tableStyleId>{21E4AEA4-8DFA-4A89-87EB-49C32662AFE0}</a:tableStyleId>
                  </a:tblPr>
                  <a:tblGrid>
                    <a:gridCol w="1950329">
                      <a:extLst>
                        <a:ext uri="{9D8B030D-6E8A-4147-A177-3AD203B41FA5}">
                          <a16:colId xmlns:a16="http://schemas.microsoft.com/office/drawing/2014/main" val="2090689220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1338814675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1820492295"/>
                        </a:ext>
                      </a:extLst>
                    </a:gridCol>
                    <a:gridCol w="1950329">
                      <a:extLst>
                        <a:ext uri="{9D8B030D-6E8A-4147-A177-3AD203B41FA5}">
                          <a16:colId xmlns:a16="http://schemas.microsoft.com/office/drawing/2014/main" val="3850744747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1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1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25" t="-10345" r="-101250" b="-818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25" t="-10345" r="-1250" b="-818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6060574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1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2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92471656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3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4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40406715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5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20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94688698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16614535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>
                              <a:effectLst/>
                            </a:rPr>
                            <a:t>8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7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56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94478511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10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90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12267778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>
                              <a:effectLst/>
                            </a:rPr>
                            <a:t>11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9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99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93276815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>
                              <a:effectLst/>
                            </a:rPr>
                            <a:t>14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400" u="none" strike="noStrike" dirty="0">
                              <a:effectLst/>
                            </a:rPr>
                            <a:t>12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168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20270747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13" t="-950000" r="-301563" b="-25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0000" t="-950000" r="-200623" b="-25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00625" t="-950000" r="-101250" b="-25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0625" t="-950000" r="-1250" b="-25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0769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72FF67-561C-4615-A40A-5CDA3DB7CFDB}"/>
              </a:ext>
            </a:extLst>
          </p:cNvPr>
          <p:cNvSpPr txBox="1"/>
          <p:nvPr/>
        </p:nvSpPr>
        <p:spPr>
          <a:xfrm>
            <a:off x="710418" y="1106639"/>
            <a:ext cx="611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 Dependent, y-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059F18-D0D8-42A0-BC4E-AC7D12EBD734}"/>
                  </a:ext>
                </a:extLst>
              </p:cNvPr>
              <p:cNvSpPr txBox="1"/>
              <p:nvPr/>
            </p:nvSpPr>
            <p:spPr>
              <a:xfrm>
                <a:off x="5256629" y="545972"/>
                <a:ext cx="6098344" cy="1582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059F18-D0D8-42A0-BC4E-AC7D12EB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29" y="545972"/>
                <a:ext cx="6098344" cy="1582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35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icFram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CC5DB8-3CC6-4D3A-AEC3-8F9A8F98BA2E}"/>
</file>

<file path=customXml/itemProps2.xml><?xml version="1.0" encoding="utf-8"?>
<ds:datastoreItem xmlns:ds="http://schemas.openxmlformats.org/officeDocument/2006/customXml" ds:itemID="{E8F286DE-9ED9-4552-A6A6-2228E5635621}"/>
</file>

<file path=customXml/itemProps3.xml><?xml version="1.0" encoding="utf-8"?>
<ds:datastoreItem xmlns:ds="http://schemas.openxmlformats.org/officeDocument/2006/customXml" ds:itemID="{D79B669F-92C0-426A-A478-C2A37B3DB6B2}"/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887</Words>
  <Application>Microsoft Office PowerPoint</Application>
  <PresentationFormat>Widescreen</PresentationFormat>
  <Paragraphs>277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Gill Sans MT</vt:lpstr>
      <vt:lpstr>Goudy Old Style</vt:lpstr>
      <vt:lpstr>ClassicFrameVTI</vt:lpstr>
      <vt:lpstr>COST- Unit 5</vt:lpstr>
      <vt:lpstr>Curve fitting and Least Square Method- </vt:lpstr>
      <vt:lpstr>straight line</vt:lpstr>
      <vt:lpstr>Least Square Line </vt:lpstr>
      <vt:lpstr>Least Square Line </vt:lpstr>
      <vt:lpstr>Question</vt:lpstr>
      <vt:lpstr>Solution</vt:lpstr>
      <vt:lpstr>Cont. ..</vt:lpstr>
      <vt:lpstr>Solution</vt:lpstr>
      <vt:lpstr>Cont.…</vt:lpstr>
      <vt:lpstr>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 Unit 5</dc:title>
  <dc:creator>Maitreyi Joglekar</dc:creator>
  <cp:lastModifiedBy>Maitreyi Joglekar</cp:lastModifiedBy>
  <cp:revision>23</cp:revision>
  <dcterms:created xsi:type="dcterms:W3CDTF">2021-02-25T07:58:15Z</dcterms:created>
  <dcterms:modified xsi:type="dcterms:W3CDTF">2021-03-02T04:27:29Z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