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2"/>
  </p:notesMasterIdLst>
  <p:sldIdLst>
    <p:sldId id="256" r:id="rId2"/>
    <p:sldId id="271" r:id="rId3"/>
    <p:sldId id="277" r:id="rId4"/>
    <p:sldId id="278" r:id="rId5"/>
    <p:sldId id="279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C182C-5BBE-4E7C-BD89-3BD559E29916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36C7-FCD1-4DB8-A32C-E7BB5F1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35690-AD5C-4A64-9C32-7D16DF2CA84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68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8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3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6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0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18719-5E73-460E-ACF8-760EE5B70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2"/>
                </a:solidFill>
              </a:rPr>
              <a:t>COST- 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D174-E6F3-4CE8-9276-2A54C4367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Least Square Parabola</a:t>
            </a:r>
          </a:p>
        </p:txBody>
      </p:sp>
      <p:pic>
        <p:nvPicPr>
          <p:cNvPr id="19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100139D-05CF-4C4A-BAC0-4468AE1B4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84F9-71DA-4589-8510-63E06A4A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387220"/>
            <a:ext cx="9486900" cy="1371600"/>
          </a:xfrm>
        </p:spPr>
        <p:txBody>
          <a:bodyPr/>
          <a:lstStyle/>
          <a:p>
            <a:r>
              <a:rPr lang="en-IN" dirty="0"/>
              <a:t>Question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63E720-C0E9-472B-B63B-3A1C7F6D6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9" t="47059" r="10998"/>
          <a:stretch/>
        </p:blipFill>
        <p:spPr>
          <a:xfrm>
            <a:off x="772885" y="2631358"/>
            <a:ext cx="10646229" cy="23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2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5C3B-FD81-4C71-B6B5-C1D5C7D2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13" y="-407963"/>
            <a:ext cx="9486900" cy="1371600"/>
          </a:xfrm>
        </p:spPr>
        <p:txBody>
          <a:bodyPr/>
          <a:lstStyle/>
          <a:p>
            <a:r>
              <a:rPr lang="en-IN" dirty="0"/>
              <a:t>Question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B8665C-219F-434D-8472-80B2C9DAC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13" y="1198650"/>
            <a:ext cx="11763973" cy="2006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B73E90-B343-42D9-BB90-BED3E4BBA67F}"/>
              </a:ext>
            </a:extLst>
          </p:cNvPr>
          <p:cNvSpPr txBox="1"/>
          <p:nvPr/>
        </p:nvSpPr>
        <p:spPr>
          <a:xfrm>
            <a:off x="629600" y="3004036"/>
            <a:ext cx="8542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Estimate weight of a calf at week 13.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If weight of calf is 200 pounds. </a:t>
            </a:r>
          </a:p>
          <a:p>
            <a:endParaRPr lang="en-IN" sz="2400" dirty="0"/>
          </a:p>
          <a:p>
            <a:pPr lvl="1"/>
            <a:r>
              <a:rPr lang="en-IN" sz="2800" dirty="0">
                <a:solidFill>
                  <a:srgbClr val="FF0000"/>
                </a:solidFill>
              </a:rPr>
              <a:t>Steps-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Decide Dependent and Independent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Write equations of lest square lines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Form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Get values of a0 and a1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Write final equation</a:t>
            </a:r>
          </a:p>
        </p:txBody>
      </p:sp>
    </p:spTree>
    <p:extLst>
      <p:ext uri="{BB962C8B-B14F-4D97-AF65-F5344CB8AC3E}">
        <p14:creationId xmlns:p14="http://schemas.microsoft.com/office/powerpoint/2010/main" val="38804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00ED-76C2-4EEB-B6DF-9E34A05C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93C4-21D3-44D7-902C-CE2DFABC3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Following table gives the purchasing power of the dollar as measured by consumer prices according to the U.S. Bureau of Labour Statistics, Survey of Current Business.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Find the equation of the trend.</a:t>
            </a:r>
          </a:p>
          <a:p>
            <a:r>
              <a:rPr lang="en-IN" dirty="0"/>
              <a:t>Estimate the consumer price in 2008 assuming the trend continues for 3 more years.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910E6-AFF2-4AB2-9ED8-15F24F4CC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07" y="3429000"/>
            <a:ext cx="7277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2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BE6D-3B97-49E9-9932-1802B485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4A2A-B410-49F3-92E3-8FFC4DCD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i="0" u="none" strike="noStrike" baseline="0" dirty="0">
                <a:latin typeface="AdvTimes"/>
              </a:rPr>
              <a:t>Table below shows the birth rate per 1000 population during the years 1998 through 2004.</a:t>
            </a:r>
          </a:p>
          <a:p>
            <a:endParaRPr lang="en-IN" sz="2000" dirty="0">
              <a:latin typeface="AdvTimes"/>
            </a:endParaRPr>
          </a:p>
          <a:p>
            <a:endParaRPr lang="en-IN" sz="2000" b="0" i="0" u="none" strike="noStrike" baseline="0" dirty="0">
              <a:latin typeface="AdvTimes"/>
            </a:endParaRPr>
          </a:p>
          <a:p>
            <a:endParaRPr lang="en-IN" sz="2000" dirty="0">
              <a:latin typeface="AdvTimes"/>
            </a:endParaRPr>
          </a:p>
          <a:p>
            <a:endParaRPr lang="en-IN" sz="2000" b="0" i="0" u="none" strike="noStrike" baseline="0" dirty="0">
              <a:latin typeface="AdvTimes"/>
            </a:endParaRPr>
          </a:p>
          <a:p>
            <a:r>
              <a:rPr lang="en-IN" sz="2000" dirty="0">
                <a:latin typeface="AdvTimes"/>
              </a:rPr>
              <a:t>Find equation of trend. </a:t>
            </a:r>
          </a:p>
          <a:p>
            <a:r>
              <a:rPr lang="en-IN" sz="2000" b="0" i="0" u="none" strike="noStrike" baseline="0" dirty="0">
                <a:latin typeface="AdvTimes"/>
              </a:rPr>
              <a:t>Predict the birth rate in 2010, assuming the present trend continues.</a:t>
            </a:r>
          </a:p>
          <a:p>
            <a:endParaRPr lang="en-IN" sz="2000" dirty="0">
              <a:latin typeface="AdvTimes"/>
            </a:endParaRPr>
          </a:p>
          <a:p>
            <a:endParaRPr lang="en-IN" sz="2000" dirty="0">
              <a:latin typeface="AdvTimes"/>
            </a:endParaRPr>
          </a:p>
          <a:p>
            <a:endParaRPr lang="en-IN" sz="2000" dirty="0">
              <a:latin typeface="AdvTimes"/>
            </a:endParaRPr>
          </a:p>
          <a:p>
            <a:endParaRPr lang="en-IN" sz="2000" dirty="0">
              <a:latin typeface="AdvTimes"/>
            </a:endParaRPr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2890D-4512-4766-BB8B-CA2CF210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31" y="3211893"/>
            <a:ext cx="7973882" cy="10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1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98A2-F9D9-45DA-ABA2-4D628C39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87A6-4B8B-4197-8751-E7BDAB5C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/>
                </a:solidFill>
              </a:rPr>
              <a:t>Regression analysis </a:t>
            </a:r>
            <a:r>
              <a:rPr lang="en-IN" dirty="0">
                <a:solidFill>
                  <a:schemeClr val="tx1"/>
                </a:solidFill>
              </a:rPr>
              <a:t>is a statistical method that helps us to analyse and understand the relationship between two or more variables of interest.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accent3"/>
                </a:solidFill>
              </a:rPr>
              <a:t>Regression curve of Y on X : </a:t>
            </a:r>
            <a:r>
              <a:rPr lang="en-IN" dirty="0"/>
              <a:t>to estimate the value of a variable Y corresponding to a given value of a variable X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chemeClr val="accent3"/>
                </a:solidFill>
              </a:rPr>
              <a:t>Regression curve of X on Y : </a:t>
            </a:r>
            <a:r>
              <a:rPr lang="en-IN" dirty="0"/>
              <a:t>to estimate the value of a variable X corresponding to a given value of a variable 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0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4B83-ADE9-44F1-B9AF-B0CDD604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95" y="-3518"/>
            <a:ext cx="9486900" cy="1002324"/>
          </a:xfrm>
        </p:spPr>
        <p:txBody>
          <a:bodyPr/>
          <a:lstStyle/>
          <a:p>
            <a:r>
              <a:rPr lang="en-IN" dirty="0"/>
              <a:t>Least Square parabola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BBCC-4710-4615-B3AA-D4A5A8BF7E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7704" y="1297377"/>
                <a:ext cx="10557804" cy="523003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sz="2400" dirty="0"/>
                  <a:t>Equation of </a:t>
                </a:r>
                <a:r>
                  <a:rPr lang="en-IN" dirty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arabola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sz="2400" dirty="0"/>
                  <a:t>The least-squares parabola approximating the set of 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I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………..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Where the constants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are determined by solving the equations (</a:t>
                </a:r>
                <a:r>
                  <a:rPr lang="en-IN" dirty="0" err="1"/>
                  <a:t>i</a:t>
                </a:r>
                <a:r>
                  <a:rPr lang="en-IN" dirty="0"/>
                  <a:t>) , (ii) and (iii) simultaneously.</a:t>
                </a:r>
              </a:p>
              <a:p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BBCC-4710-4615-B3AA-D4A5A8BF7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7704" y="1297377"/>
                <a:ext cx="10557804" cy="5230031"/>
              </a:xfrm>
              <a:blipFill>
                <a:blip r:embed="rId2"/>
                <a:stretch>
                  <a:fillRect l="-173" t="-1282" b="-9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96C4-53EB-4371-9852-2B4EA3C4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93C4E-1860-4D27-AB37-3A7CA276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Fit a second-degree parabola by considering X as independent variable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4D68B2-46A4-41EB-8504-E9CE0F4D6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11025"/>
              </p:ext>
            </p:extLst>
          </p:nvPr>
        </p:nvGraphicFramePr>
        <p:xfrm>
          <a:off x="3048002" y="2819400"/>
          <a:ext cx="5069056" cy="1007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32">
                  <a:extLst>
                    <a:ext uri="{9D8B030D-6E8A-4147-A177-3AD203B41FA5}">
                      <a16:colId xmlns:a16="http://schemas.microsoft.com/office/drawing/2014/main" val="2788597144"/>
                    </a:ext>
                  </a:extLst>
                </a:gridCol>
                <a:gridCol w="633632">
                  <a:extLst>
                    <a:ext uri="{9D8B030D-6E8A-4147-A177-3AD203B41FA5}">
                      <a16:colId xmlns:a16="http://schemas.microsoft.com/office/drawing/2014/main" val="1996528584"/>
                    </a:ext>
                  </a:extLst>
                </a:gridCol>
                <a:gridCol w="633632">
                  <a:extLst>
                    <a:ext uri="{9D8B030D-6E8A-4147-A177-3AD203B41FA5}">
                      <a16:colId xmlns:a16="http://schemas.microsoft.com/office/drawing/2014/main" val="3830517154"/>
                    </a:ext>
                  </a:extLst>
                </a:gridCol>
                <a:gridCol w="633632">
                  <a:extLst>
                    <a:ext uri="{9D8B030D-6E8A-4147-A177-3AD203B41FA5}">
                      <a16:colId xmlns:a16="http://schemas.microsoft.com/office/drawing/2014/main" val="3125460580"/>
                    </a:ext>
                  </a:extLst>
                </a:gridCol>
                <a:gridCol w="633632">
                  <a:extLst>
                    <a:ext uri="{9D8B030D-6E8A-4147-A177-3AD203B41FA5}">
                      <a16:colId xmlns:a16="http://schemas.microsoft.com/office/drawing/2014/main" val="1109939472"/>
                    </a:ext>
                  </a:extLst>
                </a:gridCol>
                <a:gridCol w="633632">
                  <a:extLst>
                    <a:ext uri="{9D8B030D-6E8A-4147-A177-3AD203B41FA5}">
                      <a16:colId xmlns:a16="http://schemas.microsoft.com/office/drawing/2014/main" val="1388248072"/>
                    </a:ext>
                  </a:extLst>
                </a:gridCol>
                <a:gridCol w="633632">
                  <a:extLst>
                    <a:ext uri="{9D8B030D-6E8A-4147-A177-3AD203B41FA5}">
                      <a16:colId xmlns:a16="http://schemas.microsoft.com/office/drawing/2014/main" val="3424821263"/>
                    </a:ext>
                  </a:extLst>
                </a:gridCol>
                <a:gridCol w="633632">
                  <a:extLst>
                    <a:ext uri="{9D8B030D-6E8A-4147-A177-3AD203B41FA5}">
                      <a16:colId xmlns:a16="http://schemas.microsoft.com/office/drawing/2014/main" val="3757086819"/>
                    </a:ext>
                  </a:extLst>
                </a:gridCol>
              </a:tblGrid>
              <a:tr h="503506">
                <a:tc>
                  <a:txBody>
                    <a:bodyPr/>
                    <a:lstStyle/>
                    <a:p>
                      <a:r>
                        <a:rPr lang="en-IN" sz="16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40168"/>
                  </a:ext>
                </a:extLst>
              </a:tr>
              <a:tr h="503506">
                <a:tc>
                  <a:txBody>
                    <a:bodyPr/>
                    <a:lstStyle/>
                    <a:p>
                      <a:r>
                        <a:rPr lang="en-IN" sz="16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089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1317F2-1392-408E-88BB-BE70BA0C8F17}"/>
                  </a:ext>
                </a:extLst>
              </p:cNvPr>
              <p:cNvSpPr txBox="1"/>
              <p:nvPr/>
            </p:nvSpPr>
            <p:spPr>
              <a:xfrm>
                <a:off x="2533358" y="4188173"/>
                <a:ext cx="6098344" cy="2104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1317F2-1392-408E-88BB-BE70BA0C8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358" y="4188173"/>
                <a:ext cx="6098344" cy="2104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13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5FFD-9A0A-41D5-B6B8-BB05AC3F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59" y="80141"/>
            <a:ext cx="9486900" cy="960868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76DFBBA-C5E5-44D9-9974-A9690E7A3CF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5130294"/>
                  </p:ext>
                </p:extLst>
              </p:nvPr>
            </p:nvGraphicFramePr>
            <p:xfrm>
              <a:off x="1244990" y="2293033"/>
              <a:ext cx="9629333" cy="406800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375619">
                      <a:extLst>
                        <a:ext uri="{9D8B030D-6E8A-4147-A177-3AD203B41FA5}">
                          <a16:colId xmlns:a16="http://schemas.microsoft.com/office/drawing/2014/main" val="3791271995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2339640894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613851810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3850789803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3721139446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222363220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3531418182"/>
                        </a:ext>
                      </a:extLst>
                    </a:gridCol>
                  </a:tblGrid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 dirty="0">
                              <a:effectLst/>
                            </a:rPr>
                            <a:t>X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>
                              <a:effectLst/>
                            </a:rPr>
                            <a:t>Y</a:t>
                          </a:r>
                          <a:endParaRPr lang="en-IN" sz="2000" b="1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1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 u="none" strike="noStrike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b="1" i="1" u="none" strike="noStrike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IN" sz="2000" b="1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 u="none" strike="noStrike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b="1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1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 u="none" strike="noStrike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endParaRPr lang="en-IN" sz="2000" b="1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14:m>
                            <m:oMath xmlns:m="http://schemas.openxmlformats.org/officeDocument/2006/math">
                              <m:r>
                                <a:rPr lang="en-IN" sz="2000" b="1" i="1" u="none" strike="noStrike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  <m:r>
                                <a:rPr lang="en-IN" sz="2000" b="1" i="1" u="none" strike="noStrike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oMath>
                          </a14:m>
                          <a:r>
                            <a:rPr lang="en-IN" sz="2000" b="1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IN" sz="2000" b="1" i="1" u="none" strike="noStrike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oMath>
                          </a14:m>
                          <a:r>
                            <a:rPr lang="en-IN" sz="2000" b="1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30976215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79710926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46116103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27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81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72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97771395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256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160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04686910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55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275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9005824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1296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54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324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03048915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=21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=46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=91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=441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=2275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=187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=857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450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76DFBBA-C5E5-44D9-9974-A9690E7A3CF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5130294"/>
                  </p:ext>
                </p:extLst>
              </p:nvPr>
            </p:nvGraphicFramePr>
            <p:xfrm>
              <a:off x="1244990" y="2293033"/>
              <a:ext cx="9629333" cy="406800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375619">
                      <a:extLst>
                        <a:ext uri="{9D8B030D-6E8A-4147-A177-3AD203B41FA5}">
                          <a16:colId xmlns:a16="http://schemas.microsoft.com/office/drawing/2014/main" val="3791271995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2339640894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613851810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3850789803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3721139446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222363220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3531418182"/>
                        </a:ext>
                      </a:extLst>
                    </a:gridCol>
                  </a:tblGrid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 dirty="0">
                              <a:effectLst/>
                            </a:rPr>
                            <a:t>X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>
                              <a:effectLst/>
                            </a:rPr>
                            <a:t>Y</a:t>
                          </a:r>
                          <a:endParaRPr lang="en-IN" sz="2000" b="1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00000" t="-1190" r="-400442" b="-8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0000" t="-1190" r="-300442" b="-8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00000" t="-1190" r="-200442" b="-8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02222" t="-1190" r="-101333" b="-8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99558" t="-1190" r="-885" b="-83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976215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79710926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46116103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27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81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72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97771395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256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160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04686910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55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275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9005824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1296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54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324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03048915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42" t="-706024" r="-600000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0889" t="-706024" r="-502667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00000" t="-706024" r="-400442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0000" t="-706024" r="-300442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00000" t="-706024" r="-200442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02222" t="-706024" r="-101333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99558" t="-706024" r="-885" b="-137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4504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307EA-039D-4E3A-B8BE-AE7FA1CB335F}"/>
                  </a:ext>
                </a:extLst>
              </p:cNvPr>
              <p:cNvSpPr txBox="1"/>
              <p:nvPr/>
            </p:nvSpPr>
            <p:spPr>
              <a:xfrm>
                <a:off x="6093656" y="80141"/>
                <a:ext cx="6098344" cy="21046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307EA-039D-4E3A-B8BE-AE7FA1CB3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56" y="80141"/>
                <a:ext cx="6098344" cy="2104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8015C9A-BB9C-49B3-9688-A8B0DACEF975}"/>
              </a:ext>
            </a:extLst>
          </p:cNvPr>
          <p:cNvSpPr/>
          <p:nvPr/>
        </p:nvSpPr>
        <p:spPr>
          <a:xfrm>
            <a:off x="1275473" y="2827606"/>
            <a:ext cx="9556646" cy="2982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B38718-93B5-4549-A7CA-91BEAB6CDEC8}"/>
              </a:ext>
            </a:extLst>
          </p:cNvPr>
          <p:cNvSpPr/>
          <p:nvPr/>
        </p:nvSpPr>
        <p:spPr>
          <a:xfrm>
            <a:off x="2025748" y="5950634"/>
            <a:ext cx="309489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2C05A-B028-4133-AB62-9BFA27C5B49F}"/>
              </a:ext>
            </a:extLst>
          </p:cNvPr>
          <p:cNvSpPr/>
          <p:nvPr/>
        </p:nvSpPr>
        <p:spPr>
          <a:xfrm>
            <a:off x="3448930" y="5962357"/>
            <a:ext cx="309489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79342-066F-46FB-84B2-8B6DCCC092D7}"/>
              </a:ext>
            </a:extLst>
          </p:cNvPr>
          <p:cNvSpPr/>
          <p:nvPr/>
        </p:nvSpPr>
        <p:spPr>
          <a:xfrm>
            <a:off x="4872112" y="5962357"/>
            <a:ext cx="309489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B64C4F-3762-49EE-AD36-DBE77585AB8B}"/>
              </a:ext>
            </a:extLst>
          </p:cNvPr>
          <p:cNvSpPr/>
          <p:nvPr/>
        </p:nvSpPr>
        <p:spPr>
          <a:xfrm>
            <a:off x="6168681" y="6009341"/>
            <a:ext cx="429067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6B41A-0CD7-4375-8732-618600EB1466}"/>
              </a:ext>
            </a:extLst>
          </p:cNvPr>
          <p:cNvSpPr/>
          <p:nvPr/>
        </p:nvSpPr>
        <p:spPr>
          <a:xfrm>
            <a:off x="7454700" y="5944817"/>
            <a:ext cx="563885" cy="298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E4279C-7E95-4746-A59A-C5326C23D1A0}"/>
              </a:ext>
            </a:extLst>
          </p:cNvPr>
          <p:cNvSpPr/>
          <p:nvPr/>
        </p:nvSpPr>
        <p:spPr>
          <a:xfrm>
            <a:off x="8896636" y="5906603"/>
            <a:ext cx="563885" cy="298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4DE29-4697-42E7-8BF2-B00001C88EDA}"/>
              </a:ext>
            </a:extLst>
          </p:cNvPr>
          <p:cNvSpPr/>
          <p:nvPr/>
        </p:nvSpPr>
        <p:spPr>
          <a:xfrm>
            <a:off x="10383126" y="5933095"/>
            <a:ext cx="448994" cy="272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7BE7-1FA4-45BA-B229-C95B5295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3" y="362243"/>
            <a:ext cx="9486900" cy="889782"/>
          </a:xfrm>
        </p:spPr>
        <p:txBody>
          <a:bodyPr/>
          <a:lstStyle/>
          <a:p>
            <a:r>
              <a:rPr lang="en-IN" dirty="0"/>
              <a:t>Cont. 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21810-0EDF-433E-9101-587F65F421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808" y="3112232"/>
                <a:ext cx="9486901" cy="391809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46   =6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+21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91 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  …(</a:t>
                </a:r>
                <a:r>
                  <a:rPr lang="en-IN" dirty="0" err="1"/>
                  <a:t>i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187=21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+91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441 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  …(</a:t>
                </a:r>
                <a:r>
                  <a:rPr lang="en-IN" dirty="0" err="1"/>
                  <a:t>i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57=91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+441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2275 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  …(</a:t>
                </a:r>
                <a:r>
                  <a:rPr lang="en-IN" dirty="0" err="1"/>
                  <a:t>i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=−3.2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5.7357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=−0.6071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𝟕𝟑𝟓𝟕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𝟔𝟎𝟕𝟏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21810-0EDF-433E-9101-587F65F42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808" y="3112232"/>
                <a:ext cx="9486901" cy="3918098"/>
              </a:xfrm>
              <a:blipFill>
                <a:blip r:embed="rId2"/>
                <a:stretch>
                  <a:fillRect l="-193" t="-12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CFC5D2-9F5F-48F4-8F6A-646898512956}"/>
                  </a:ext>
                </a:extLst>
              </p:cNvPr>
              <p:cNvSpPr txBox="1"/>
              <p:nvPr/>
            </p:nvSpPr>
            <p:spPr>
              <a:xfrm>
                <a:off x="5812302" y="79150"/>
                <a:ext cx="6098344" cy="21046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CFC5D2-9F5F-48F4-8F6A-64689851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302" y="79150"/>
                <a:ext cx="6098344" cy="2104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7FA463F-FA4D-47CC-B1A1-EB1D65DA8B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808160"/>
                  </p:ext>
                </p:extLst>
              </p:nvPr>
            </p:nvGraphicFramePr>
            <p:xfrm>
              <a:off x="2173458" y="2466858"/>
              <a:ext cx="9629333" cy="50850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375619">
                      <a:extLst>
                        <a:ext uri="{9D8B030D-6E8A-4147-A177-3AD203B41FA5}">
                          <a16:colId xmlns:a16="http://schemas.microsoft.com/office/drawing/2014/main" val="3211047847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864220219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729174128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559638376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4282346001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887678097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2418613564"/>
                        </a:ext>
                      </a:extLst>
                    </a:gridCol>
                  </a:tblGrid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=21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=46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=91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=441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=2275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=187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=857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350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7FA463F-FA4D-47CC-B1A1-EB1D65DA8B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808160"/>
                  </p:ext>
                </p:extLst>
              </p:nvPr>
            </p:nvGraphicFramePr>
            <p:xfrm>
              <a:off x="2173458" y="2466858"/>
              <a:ext cx="9629333" cy="50850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375619">
                      <a:extLst>
                        <a:ext uri="{9D8B030D-6E8A-4147-A177-3AD203B41FA5}">
                          <a16:colId xmlns:a16="http://schemas.microsoft.com/office/drawing/2014/main" val="3211047847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864220219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729174128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559638376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4282346001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887678097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2418613564"/>
                        </a:ext>
                      </a:extLst>
                    </a:gridCol>
                  </a:tblGrid>
                  <a:tr h="508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42" t="-81176" r="-600442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442" t="-81176" r="-500442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442" t="-81176" r="-400442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1778" t="-81176" r="-302222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81176" r="-200885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00000" t="-81176" r="-100885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600000" t="-81176" r="-885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3500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DD1BB3-480A-41F6-84E6-00694A88F188}"/>
                  </a:ext>
                </a:extLst>
              </p:cNvPr>
              <p:cNvSpPr txBox="1"/>
              <p:nvPr/>
            </p:nvSpPr>
            <p:spPr>
              <a:xfrm>
                <a:off x="2278086" y="5460282"/>
                <a:ext cx="60983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DD1BB3-480A-41F6-84E6-00694A88F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86" y="5460282"/>
                <a:ext cx="6098344" cy="461665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D0ED8E1-63F6-421E-B705-E4CAA88696A7}"/>
              </a:ext>
            </a:extLst>
          </p:cNvPr>
          <p:cNvSpPr/>
          <p:nvPr/>
        </p:nvSpPr>
        <p:spPr>
          <a:xfrm>
            <a:off x="2940148" y="5966488"/>
            <a:ext cx="4951827" cy="659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4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ClassicFrame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AC82E3-6BC6-4CD2-833A-6AAB0BC53093}"/>
</file>

<file path=customXml/itemProps2.xml><?xml version="1.0" encoding="utf-8"?>
<ds:datastoreItem xmlns:ds="http://schemas.openxmlformats.org/officeDocument/2006/customXml" ds:itemID="{D589E340-2EDA-4248-8D18-EF5A4709D7F9}"/>
</file>

<file path=customXml/itemProps3.xml><?xml version="1.0" encoding="utf-8"?>
<ds:datastoreItem xmlns:ds="http://schemas.openxmlformats.org/officeDocument/2006/customXml" ds:itemID="{2D3F515A-705E-4977-8B45-8E1204374EEC}"/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641</Words>
  <Application>Microsoft Office PowerPoint</Application>
  <PresentationFormat>Widescreen</PresentationFormat>
  <Paragraphs>149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AdvTimes</vt:lpstr>
      <vt:lpstr>Arial</vt:lpstr>
      <vt:lpstr>Calibri</vt:lpstr>
      <vt:lpstr>Cambria Math</vt:lpstr>
      <vt:lpstr>Gill Sans MT</vt:lpstr>
      <vt:lpstr>Goudy Old Style</vt:lpstr>
      <vt:lpstr>ClassicFrameVTI</vt:lpstr>
      <vt:lpstr>COST- Unit 5</vt:lpstr>
      <vt:lpstr>Question</vt:lpstr>
      <vt:lpstr>Question</vt:lpstr>
      <vt:lpstr>THT</vt:lpstr>
      <vt:lpstr>Regression</vt:lpstr>
      <vt:lpstr>Least Square parabola</vt:lpstr>
      <vt:lpstr>Question</vt:lpstr>
      <vt:lpstr>Solution</vt:lpstr>
      <vt:lpstr>Cont. ..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 Unit 5</dc:title>
  <dc:creator>Maitreyi Joglekar</dc:creator>
  <cp:lastModifiedBy>Maitreyi Joglekar</cp:lastModifiedBy>
  <cp:revision>26</cp:revision>
  <dcterms:created xsi:type="dcterms:W3CDTF">2021-02-25T07:58:15Z</dcterms:created>
  <dcterms:modified xsi:type="dcterms:W3CDTF">2021-03-02T05:45:19Z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