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79" r:id="rId3"/>
    <p:sldId id="272" r:id="rId4"/>
    <p:sldId id="273" r:id="rId5"/>
    <p:sldId id="274" r:id="rId6"/>
    <p:sldId id="275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182C-5BBE-4E7C-BD89-3BD559E29916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36C7-FCD1-4DB8-A32C-E7BB5F1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35690-AD5C-4A64-9C32-7D16DF2CA8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8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18719-5E73-460E-ACF8-760EE5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COST-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D174-E6F3-4CE8-9276-2A54C43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Least Square Parabola</a:t>
            </a:r>
          </a:p>
        </p:txBody>
      </p:sp>
      <p:pic>
        <p:nvPicPr>
          <p:cNvPr id="1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00139D-05CF-4C4A-BAC0-4468AE1B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98A2-F9D9-45DA-ABA2-4D628C39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87A6-4B8B-4197-8751-E7BDAB5C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Regression analysis </a:t>
            </a:r>
            <a:r>
              <a:rPr lang="en-IN" dirty="0">
                <a:solidFill>
                  <a:schemeClr val="tx1"/>
                </a:solidFill>
              </a:rPr>
              <a:t>is a statistical method that helps us to analyse and understand the relationship between two or more variables of interest.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accent3"/>
                </a:solidFill>
              </a:rPr>
              <a:t>Regression curve of Y on X : </a:t>
            </a:r>
            <a:r>
              <a:rPr lang="en-IN" dirty="0"/>
              <a:t>to estimate the value of a variable Y corresponding to a given value of a variable X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3"/>
                </a:solidFill>
              </a:rPr>
              <a:t>Regression curve of X on Y : </a:t>
            </a:r>
            <a:r>
              <a:rPr lang="en-IN" dirty="0"/>
              <a:t>to estimate the value of a variable X corresponding to a given value of a variable 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0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4B83-ADE9-44F1-B9AF-B0CDD604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95" y="-3518"/>
            <a:ext cx="9486900" cy="1002324"/>
          </a:xfrm>
        </p:spPr>
        <p:txBody>
          <a:bodyPr/>
          <a:lstStyle/>
          <a:p>
            <a:r>
              <a:rPr lang="en-IN" dirty="0"/>
              <a:t>Least Square parabola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BBCC-4710-4615-B3AA-D4A5A8BF7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7704" y="1297377"/>
                <a:ext cx="10557804" cy="52300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400" dirty="0"/>
                  <a:t>Equation of </a:t>
                </a:r>
                <a:r>
                  <a:rPr lang="en-IN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arabola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sz="2400" dirty="0"/>
                  <a:t>The least-squares parabola approximating the set of 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I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………..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 the constants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determined by solving the equations (</a:t>
                </a:r>
                <a:r>
                  <a:rPr lang="en-IN" dirty="0" err="1"/>
                  <a:t>i</a:t>
                </a:r>
                <a:r>
                  <a:rPr lang="en-IN" dirty="0"/>
                  <a:t>) , (ii) and (iii) simultaneously.</a:t>
                </a:r>
              </a:p>
              <a:p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BBCC-4710-4615-B3AA-D4A5A8BF7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704" y="1297377"/>
                <a:ext cx="10557804" cy="5230031"/>
              </a:xfrm>
              <a:blipFill>
                <a:blip r:embed="rId2"/>
                <a:stretch>
                  <a:fillRect l="-173" t="-1282" b="-9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96C4-53EB-4371-9852-2B4EA3C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3C4E-1860-4D27-AB37-3A7CA276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 a second-degree parabola by considering X as independent variable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D68B2-46A4-41EB-8504-E9CE0F4D6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1025"/>
              </p:ext>
            </p:extLst>
          </p:nvPr>
        </p:nvGraphicFramePr>
        <p:xfrm>
          <a:off x="3048002" y="2819400"/>
          <a:ext cx="5069056" cy="1007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32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  <a:gridCol w="633632">
                  <a:extLst>
                    <a:ext uri="{9D8B030D-6E8A-4147-A177-3AD203B41FA5}">
                      <a16:colId xmlns:a16="http://schemas.microsoft.com/office/drawing/2014/main" val="3757086819"/>
                    </a:ext>
                  </a:extLst>
                </a:gridCol>
              </a:tblGrid>
              <a:tr h="503506">
                <a:tc>
                  <a:txBody>
                    <a:bodyPr/>
                    <a:lstStyle/>
                    <a:p>
                      <a:r>
                        <a:rPr lang="en-IN" sz="1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503506">
                <a:tc>
                  <a:txBody>
                    <a:bodyPr/>
                    <a:lstStyle/>
                    <a:p>
                      <a:r>
                        <a:rPr lang="en-IN" sz="16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317F2-1392-408E-88BB-BE70BA0C8F17}"/>
                  </a:ext>
                </a:extLst>
              </p:cNvPr>
              <p:cNvSpPr txBox="1"/>
              <p:nvPr/>
            </p:nvSpPr>
            <p:spPr>
              <a:xfrm>
                <a:off x="2533358" y="4188173"/>
                <a:ext cx="6098344" cy="210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317F2-1392-408E-88BB-BE70BA0C8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358" y="4188173"/>
                <a:ext cx="6098344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1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5FFD-9A0A-41D5-B6B8-BB05AC3F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59" y="80141"/>
            <a:ext cx="9486900" cy="960868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76DFBBA-C5E5-44D9-9974-A9690E7A3CF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5130294"/>
                  </p:ext>
                </p:extLst>
              </p:nvPr>
            </p:nvGraphicFramePr>
            <p:xfrm>
              <a:off x="1244990" y="2293033"/>
              <a:ext cx="9629333" cy="40680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791271995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339640894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61385181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850789803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72113944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22236322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531418182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effectLst/>
                            </a:rPr>
                            <a:t>X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>
                              <a:effectLst/>
                            </a:rPr>
                            <a:t>Y</a:t>
                          </a:r>
                          <a:endParaRPr lang="en-IN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IN" sz="20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endParaRPr lang="en-IN" sz="2000" b="1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  <m:r>
                                <a:rPr lang="en-IN" sz="2000" b="1" i="1" u="none" strike="noStrike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oMath>
                          </a14:m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sz="2000" b="1" i="1" u="none" strike="noStrike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oMath>
                          </a14:m>
                          <a:r>
                            <a:rPr lang="en-IN" sz="2000" b="1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309762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79710926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6116103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27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9777139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04686910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9005824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324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030489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=91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=441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=2275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=187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=857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50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76DFBBA-C5E5-44D9-9974-A9690E7A3CF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5130294"/>
                  </p:ext>
                </p:extLst>
              </p:nvPr>
            </p:nvGraphicFramePr>
            <p:xfrm>
              <a:off x="1244990" y="2293033"/>
              <a:ext cx="9629333" cy="40680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791271995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339640894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61385181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850789803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72113944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222363220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3531418182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effectLst/>
                            </a:rPr>
                            <a:t>X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>
                              <a:effectLst/>
                            </a:rPr>
                            <a:t>Y</a:t>
                          </a:r>
                          <a:endParaRPr lang="en-IN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00000" t="-1190" r="-400442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0000" t="-1190" r="-300442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00000" t="-1190" r="-200442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2222" t="-1190" r="-101333" b="-8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99558" t="-1190" r="-885" b="-83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9762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79710926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6116103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27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81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9777139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04686910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9005824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1296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324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03048915"/>
                      </a:ext>
                    </a:extLst>
                  </a:tr>
                  <a:tr h="508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42" t="-706024" r="-600000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889" t="-706024" r="-502667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00000" t="-706024" r="-4004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0000" t="-706024" r="-3004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00000" t="-706024" r="-2004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2222" t="-706024" r="-101333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99558" t="-706024" r="-885" b="-137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504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307EA-039D-4E3A-B8BE-AE7FA1CB335F}"/>
                  </a:ext>
                </a:extLst>
              </p:cNvPr>
              <p:cNvSpPr txBox="1"/>
              <p:nvPr/>
            </p:nvSpPr>
            <p:spPr>
              <a:xfrm>
                <a:off x="6093656" y="80141"/>
                <a:ext cx="6098344" cy="21046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307EA-039D-4E3A-B8BE-AE7FA1CB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56" y="80141"/>
                <a:ext cx="6098344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8015C9A-BB9C-49B3-9688-A8B0DACEF975}"/>
              </a:ext>
            </a:extLst>
          </p:cNvPr>
          <p:cNvSpPr/>
          <p:nvPr/>
        </p:nvSpPr>
        <p:spPr>
          <a:xfrm>
            <a:off x="1275473" y="2827606"/>
            <a:ext cx="9556646" cy="2982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38718-93B5-4549-A7CA-91BEAB6CDEC8}"/>
              </a:ext>
            </a:extLst>
          </p:cNvPr>
          <p:cNvSpPr/>
          <p:nvPr/>
        </p:nvSpPr>
        <p:spPr>
          <a:xfrm>
            <a:off x="2025748" y="5950634"/>
            <a:ext cx="309489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2C05A-B028-4133-AB62-9BFA27C5B49F}"/>
              </a:ext>
            </a:extLst>
          </p:cNvPr>
          <p:cNvSpPr/>
          <p:nvPr/>
        </p:nvSpPr>
        <p:spPr>
          <a:xfrm>
            <a:off x="3448930" y="5962357"/>
            <a:ext cx="309489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79342-066F-46FB-84B2-8B6DCCC092D7}"/>
              </a:ext>
            </a:extLst>
          </p:cNvPr>
          <p:cNvSpPr/>
          <p:nvPr/>
        </p:nvSpPr>
        <p:spPr>
          <a:xfrm>
            <a:off x="4872112" y="5962357"/>
            <a:ext cx="309489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4C4F-3762-49EE-AD36-DBE77585AB8B}"/>
              </a:ext>
            </a:extLst>
          </p:cNvPr>
          <p:cNvSpPr/>
          <p:nvPr/>
        </p:nvSpPr>
        <p:spPr>
          <a:xfrm>
            <a:off x="6168681" y="6009341"/>
            <a:ext cx="429067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6B41A-0CD7-4375-8732-618600EB1466}"/>
              </a:ext>
            </a:extLst>
          </p:cNvPr>
          <p:cNvSpPr/>
          <p:nvPr/>
        </p:nvSpPr>
        <p:spPr>
          <a:xfrm>
            <a:off x="7454700" y="5944817"/>
            <a:ext cx="563885" cy="29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4279C-7E95-4746-A59A-C5326C23D1A0}"/>
              </a:ext>
            </a:extLst>
          </p:cNvPr>
          <p:cNvSpPr/>
          <p:nvPr/>
        </p:nvSpPr>
        <p:spPr>
          <a:xfrm>
            <a:off x="8896636" y="5906603"/>
            <a:ext cx="563885" cy="29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4DE29-4697-42E7-8BF2-B00001C88EDA}"/>
              </a:ext>
            </a:extLst>
          </p:cNvPr>
          <p:cNvSpPr/>
          <p:nvPr/>
        </p:nvSpPr>
        <p:spPr>
          <a:xfrm>
            <a:off x="10383126" y="5933095"/>
            <a:ext cx="448994" cy="272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7BE7-1FA4-45BA-B229-C95B5295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3" y="362243"/>
            <a:ext cx="9486900" cy="889782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1810-0EDF-433E-9101-587F65F42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808" y="3112232"/>
                <a:ext cx="9486901" cy="391809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46   =6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+21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91 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…(</a:t>
                </a:r>
                <a:r>
                  <a:rPr lang="en-IN" dirty="0" err="1"/>
                  <a:t>i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187=21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+91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441 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…(</a:t>
                </a:r>
                <a:r>
                  <a:rPr lang="en-IN" dirty="0" err="1"/>
                  <a:t>i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57=91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+441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2275 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  …(</a:t>
                </a:r>
                <a:r>
                  <a:rPr lang="en-IN" dirty="0" err="1"/>
                  <a:t>i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=−3.2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5.7357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=−0.6071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𝟕𝟑𝟓𝟕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𝟔𝟎𝟕𝟏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1810-0EDF-433E-9101-587F65F42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808" y="3112232"/>
                <a:ext cx="9486901" cy="3918098"/>
              </a:xfrm>
              <a:blipFill>
                <a:blip r:embed="rId2"/>
                <a:stretch>
                  <a:fillRect l="-193" t="-1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CFC5D2-9F5F-48F4-8F6A-646898512956}"/>
                  </a:ext>
                </a:extLst>
              </p:cNvPr>
              <p:cNvSpPr txBox="1"/>
              <p:nvPr/>
            </p:nvSpPr>
            <p:spPr>
              <a:xfrm>
                <a:off x="5812302" y="79150"/>
                <a:ext cx="6098344" cy="21046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CFC5D2-9F5F-48F4-8F6A-64689851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02" y="79150"/>
                <a:ext cx="6098344" cy="21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FA463F-FA4D-47CC-B1A1-EB1D65DA8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808160"/>
                  </p:ext>
                </p:extLst>
              </p:nvPr>
            </p:nvGraphicFramePr>
            <p:xfrm>
              <a:off x="2173458" y="2466858"/>
              <a:ext cx="9629333" cy="5085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21104784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64220219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729174128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55963837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4282346001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8767809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418613564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=91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=441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=2275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=187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=857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350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FA463F-FA4D-47CC-B1A1-EB1D65DA8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808160"/>
                  </p:ext>
                </p:extLst>
              </p:nvPr>
            </p:nvGraphicFramePr>
            <p:xfrm>
              <a:off x="2173458" y="2466858"/>
              <a:ext cx="9629333" cy="5085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75619">
                      <a:extLst>
                        <a:ext uri="{9D8B030D-6E8A-4147-A177-3AD203B41FA5}">
                          <a16:colId xmlns:a16="http://schemas.microsoft.com/office/drawing/2014/main" val="321104784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64220219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729174128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559638376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4282346001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1887678097"/>
                        </a:ext>
                      </a:extLst>
                    </a:gridCol>
                    <a:gridCol w="1375619">
                      <a:extLst>
                        <a:ext uri="{9D8B030D-6E8A-4147-A177-3AD203B41FA5}">
                          <a16:colId xmlns:a16="http://schemas.microsoft.com/office/drawing/2014/main" val="2418613564"/>
                        </a:ext>
                      </a:extLst>
                    </a:gridCol>
                  </a:tblGrid>
                  <a:tr h="508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42" t="-81176" r="-60044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442" t="-81176" r="-50044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442" t="-81176" r="-40044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1778" t="-81176" r="-302222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81176" r="-200885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81176" r="-100885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600000" t="-81176" r="-885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350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D1BB3-480A-41F6-84E6-00694A88F188}"/>
                  </a:ext>
                </a:extLst>
              </p:cNvPr>
              <p:cNvSpPr txBox="1"/>
              <p:nvPr/>
            </p:nvSpPr>
            <p:spPr>
              <a:xfrm>
                <a:off x="2278086" y="5460282"/>
                <a:ext cx="60983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D1BB3-480A-41F6-84E6-00694A88F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86" y="5460282"/>
                <a:ext cx="6098344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D0ED8E1-63F6-421E-B705-E4CAA88696A7}"/>
              </a:ext>
            </a:extLst>
          </p:cNvPr>
          <p:cNvSpPr/>
          <p:nvPr/>
        </p:nvSpPr>
        <p:spPr>
          <a:xfrm>
            <a:off x="2940148" y="5966488"/>
            <a:ext cx="4951827" cy="65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84F9-71DA-4589-8510-63E06A4A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387220"/>
            <a:ext cx="9486900" cy="13716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63E720-C0E9-472B-B63B-3A1C7F6D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9" t="47059" r="10998"/>
          <a:stretch/>
        </p:blipFill>
        <p:spPr>
          <a:xfrm>
            <a:off x="772885" y="2040515"/>
            <a:ext cx="10646229" cy="2319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F0BB61-AA6A-4B25-879B-2AF4360E1158}"/>
                  </a:ext>
                </a:extLst>
              </p:cNvPr>
              <p:cNvSpPr txBox="1"/>
              <p:nvPr/>
            </p:nvSpPr>
            <p:spPr>
              <a:xfrm>
                <a:off x="2002300" y="4754880"/>
                <a:ext cx="6804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0" i="0" u="none" strike="noStrike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Answer - Y = 11.6 - 0.2557 x + 0.0357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F0BB61-AA6A-4B25-879B-2AF4360E1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300" y="4754880"/>
                <a:ext cx="6804075" cy="461665"/>
              </a:xfrm>
              <a:prstGeom prst="rect">
                <a:avLst/>
              </a:prstGeom>
              <a:blipFill>
                <a:blip r:embed="rId3"/>
                <a:stretch>
                  <a:fillRect l="-1343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AD41-6D97-468D-92B8-89C2698E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4E805-F62B-4061-B85A-E36500A89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IN" b="0" i="0" u="none" strike="noStrike" baseline="0" dirty="0">
                    <a:latin typeface="AdvTimes"/>
                  </a:rPr>
                  <a:t>The total time required to bring an automobile to a stop after one perceives danger is the T. Table below gives the stopping distance </a:t>
                </a:r>
                <a:r>
                  <a:rPr lang="en-IN" b="0" i="0" u="none" strike="noStrike" baseline="0" dirty="0">
                    <a:latin typeface="AdvTimes-i"/>
                  </a:rPr>
                  <a:t>D </a:t>
                </a:r>
                <a:r>
                  <a:rPr lang="en-IN" b="0" i="0" u="none" strike="noStrike" baseline="0" dirty="0">
                    <a:latin typeface="AdvTimes"/>
                  </a:rPr>
                  <a:t>(in feet) of an automobile traveling at speeds </a:t>
                </a:r>
                <a:r>
                  <a:rPr lang="en-IN" b="0" i="0" u="none" strike="noStrike" baseline="0" dirty="0">
                    <a:latin typeface="AdvTimes-i"/>
                  </a:rPr>
                  <a:t>V </a:t>
                </a:r>
                <a:r>
                  <a:rPr lang="en-IN" b="0" i="0" u="none" strike="noStrike" baseline="0" dirty="0">
                    <a:latin typeface="AdvTimes"/>
                  </a:rPr>
                  <a:t>(in miles per hour) from the instant that danger is perceived.</a:t>
                </a:r>
              </a:p>
              <a:p>
                <a:pPr marL="0" indent="0" algn="l">
                  <a:buNone/>
                </a:pPr>
                <a:endParaRPr lang="en-IN" b="0" i="0" u="none" strike="noStrike" baseline="0" dirty="0">
                  <a:latin typeface="AdvTimes"/>
                </a:endParaRPr>
              </a:p>
              <a:p>
                <a:pPr algn="l"/>
                <a:endParaRPr lang="en-IN" dirty="0">
                  <a:latin typeface="AdvTimes"/>
                </a:endParaRPr>
              </a:p>
              <a:p>
                <a:pPr algn="l"/>
                <a:endParaRPr lang="en-IN" b="0" i="0" u="none" strike="noStrike" baseline="0" dirty="0">
                  <a:latin typeface="AdvTimes"/>
                </a:endParaRPr>
              </a:p>
              <a:p>
                <a:pPr algn="l"/>
                <a:endParaRPr lang="en-IN" b="0" i="0" u="none" strike="noStrike" baseline="0" dirty="0">
                  <a:latin typeface="AdvTimes"/>
                </a:endParaRPr>
              </a:p>
              <a:p>
                <a:pPr algn="l"/>
                <a:r>
                  <a:rPr lang="en-IN" b="0" i="0" u="none" strike="noStrike" baseline="0" dirty="0">
                    <a:latin typeface="AdvTimes"/>
                  </a:rPr>
                  <a:t>Fit a least-squares parabola of the form- </a:t>
                </a:r>
                <a14:m>
                  <m:oMath xmlns:m="http://schemas.openxmlformats.org/officeDocument/2006/math">
                    <m:r>
                      <a:rPr lang="en-IN" b="0" i="0" u="none" strike="noStrike" baseline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0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0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0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0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u="none" strike="noStrike" baseline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0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0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b="0" i="0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IN" b="0" i="0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i="0" u="none" strike="noStrike" baseline="0" dirty="0">
                  <a:latin typeface="AdvTimes"/>
                </a:endParaRPr>
              </a:p>
              <a:p>
                <a:pPr algn="l"/>
                <a:r>
                  <a:rPr lang="en-IN" b="0" i="0" u="none" strike="noStrike" baseline="0" dirty="0">
                    <a:latin typeface="AdvTimes"/>
                  </a:rPr>
                  <a:t>Estimate </a:t>
                </a:r>
                <a:r>
                  <a:rPr lang="en-IN" b="0" i="0" u="none" strike="noStrike" baseline="0" dirty="0">
                    <a:latin typeface="AdvTimes-i"/>
                  </a:rPr>
                  <a:t>D </a:t>
                </a:r>
                <a:r>
                  <a:rPr lang="en-IN" b="0" i="0" u="none" strike="noStrike" baseline="0" dirty="0">
                    <a:latin typeface="AdvTimes"/>
                  </a:rPr>
                  <a:t>when </a:t>
                </a:r>
                <a:r>
                  <a:rPr lang="en-IN" b="0" i="0" u="none" strike="noStrike" baseline="0" dirty="0">
                    <a:latin typeface="AdvMITimes"/>
                  </a:rPr>
                  <a:t>V </a:t>
                </a:r>
                <a:r>
                  <a:rPr lang="en-IN" b="0" i="0" u="none" strike="noStrike" baseline="0" dirty="0">
                    <a:latin typeface="AdvP4C4E74"/>
                  </a:rPr>
                  <a:t>= </a:t>
                </a:r>
                <a:r>
                  <a:rPr lang="en-IN" b="0" i="0" u="none" strike="noStrike" baseline="0" dirty="0">
                    <a:latin typeface="AdvTimes"/>
                  </a:rPr>
                  <a:t>45 mi/h and 80 mi/h.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4E805-F62B-4061-B85A-E36500A89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" t="-2022" b="-18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9E8AF5-D70F-474A-A351-58269BE2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738368"/>
            <a:ext cx="978613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6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E9DD-1976-4A9C-B5D7-7CACFBED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1455909-8177-4472-A8E8-E81D49A0D4F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6216531"/>
                  </p:ext>
                </p:extLst>
              </p:nvPr>
            </p:nvGraphicFramePr>
            <p:xfrm>
              <a:off x="157385" y="2319556"/>
              <a:ext cx="11915330" cy="405266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60400">
                      <a:extLst>
                        <a:ext uri="{9D8B030D-6E8A-4147-A177-3AD203B41FA5}">
                          <a16:colId xmlns:a16="http://schemas.microsoft.com/office/drawing/2014/main" val="3081125822"/>
                        </a:ext>
                      </a:extLst>
                    </a:gridCol>
                    <a:gridCol w="1744393">
                      <a:extLst>
                        <a:ext uri="{9D8B030D-6E8A-4147-A177-3AD203B41FA5}">
                          <a16:colId xmlns:a16="http://schemas.microsoft.com/office/drawing/2014/main" val="3098701989"/>
                        </a:ext>
                      </a:extLst>
                    </a:gridCol>
                    <a:gridCol w="1659988">
                      <a:extLst>
                        <a:ext uri="{9D8B030D-6E8A-4147-A177-3AD203B41FA5}">
                          <a16:colId xmlns:a16="http://schemas.microsoft.com/office/drawing/2014/main" val="266887163"/>
                        </a:ext>
                      </a:extLst>
                    </a:gridCol>
                    <a:gridCol w="1772529">
                      <a:extLst>
                        <a:ext uri="{9D8B030D-6E8A-4147-A177-3AD203B41FA5}">
                          <a16:colId xmlns:a16="http://schemas.microsoft.com/office/drawing/2014/main" val="1104569018"/>
                        </a:ext>
                      </a:extLst>
                    </a:gridCol>
                    <a:gridCol w="1873640">
                      <a:extLst>
                        <a:ext uri="{9D8B030D-6E8A-4147-A177-3AD203B41FA5}">
                          <a16:colId xmlns:a16="http://schemas.microsoft.com/office/drawing/2014/main" val="3950102571"/>
                        </a:ext>
                      </a:extLst>
                    </a:gridCol>
                    <a:gridCol w="1558877">
                      <a:extLst>
                        <a:ext uri="{9D8B030D-6E8A-4147-A177-3AD203B41FA5}">
                          <a16:colId xmlns:a16="http://schemas.microsoft.com/office/drawing/2014/main" val="2170928188"/>
                        </a:ext>
                      </a:extLst>
                    </a:gridCol>
                    <a:gridCol w="1845503">
                      <a:extLst>
                        <a:ext uri="{9D8B030D-6E8A-4147-A177-3AD203B41FA5}">
                          <a16:colId xmlns:a16="http://schemas.microsoft.com/office/drawing/2014/main" val="1266697511"/>
                        </a:ext>
                      </a:extLst>
                    </a:gridCol>
                  </a:tblGrid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i="0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IN" sz="2000" b="0" i="0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i="0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IN" sz="2000" b="0" i="0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i="0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IN" sz="2000" b="0" i="0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I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283619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1080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21600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28322216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27000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810000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2700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81000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31017390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138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64000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2560000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5520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220800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86552028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206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125000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6250000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10300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515000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0316426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292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3600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216000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12960000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17520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1051200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3636887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70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4900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343000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24010000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27720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1940400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3936349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270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1176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0" u="none" strike="noStrike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IN" sz="2000" b="0" i="0" u="none" strike="noStrike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13900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0" u="none" strike="noStrike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783000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0" u="none" strike="noStrike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IN" sz="2000" b="0" i="0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46750000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64840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n-IN" sz="2000" b="0" i="0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libri" panose="020F0502020204030204" pitchFamily="34" charset="0"/>
                                    </a:rPr>
                                    <m:t>V</m:t>
                                  </m:r>
                                  <m:sSup>
                                    <m:sSupPr>
                                      <m:ctrlP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IN" sz="20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000" u="none" strike="noStrike" dirty="0">
                              <a:effectLst/>
                            </a:rPr>
                            <a:t>3830000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934048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1455909-8177-4472-A8E8-E81D49A0D4F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6216531"/>
                  </p:ext>
                </p:extLst>
              </p:nvPr>
            </p:nvGraphicFramePr>
            <p:xfrm>
              <a:off x="157385" y="2319556"/>
              <a:ext cx="11915330" cy="405266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60400">
                      <a:extLst>
                        <a:ext uri="{9D8B030D-6E8A-4147-A177-3AD203B41FA5}">
                          <a16:colId xmlns:a16="http://schemas.microsoft.com/office/drawing/2014/main" val="3081125822"/>
                        </a:ext>
                      </a:extLst>
                    </a:gridCol>
                    <a:gridCol w="1744393">
                      <a:extLst>
                        <a:ext uri="{9D8B030D-6E8A-4147-A177-3AD203B41FA5}">
                          <a16:colId xmlns:a16="http://schemas.microsoft.com/office/drawing/2014/main" val="3098701989"/>
                        </a:ext>
                      </a:extLst>
                    </a:gridCol>
                    <a:gridCol w="1659988">
                      <a:extLst>
                        <a:ext uri="{9D8B030D-6E8A-4147-A177-3AD203B41FA5}">
                          <a16:colId xmlns:a16="http://schemas.microsoft.com/office/drawing/2014/main" val="266887163"/>
                        </a:ext>
                      </a:extLst>
                    </a:gridCol>
                    <a:gridCol w="1772529">
                      <a:extLst>
                        <a:ext uri="{9D8B030D-6E8A-4147-A177-3AD203B41FA5}">
                          <a16:colId xmlns:a16="http://schemas.microsoft.com/office/drawing/2014/main" val="1104569018"/>
                        </a:ext>
                      </a:extLst>
                    </a:gridCol>
                    <a:gridCol w="1873640">
                      <a:extLst>
                        <a:ext uri="{9D8B030D-6E8A-4147-A177-3AD203B41FA5}">
                          <a16:colId xmlns:a16="http://schemas.microsoft.com/office/drawing/2014/main" val="3950102571"/>
                        </a:ext>
                      </a:extLst>
                    </a:gridCol>
                    <a:gridCol w="1558877">
                      <a:extLst>
                        <a:ext uri="{9D8B030D-6E8A-4147-A177-3AD203B41FA5}">
                          <a16:colId xmlns:a16="http://schemas.microsoft.com/office/drawing/2014/main" val="2170928188"/>
                        </a:ext>
                      </a:extLst>
                    </a:gridCol>
                    <a:gridCol w="1845503">
                      <a:extLst>
                        <a:ext uri="{9D8B030D-6E8A-4147-A177-3AD203B41FA5}">
                          <a16:colId xmlns:a16="http://schemas.microsoft.com/office/drawing/2014/main" val="1266697511"/>
                        </a:ext>
                      </a:extLst>
                    </a:gridCol>
                  </a:tblGrid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3040" t="-1205" r="-424542" b="-839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74914" t="-1205" r="-298282" b="-839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55375" t="-1205" r="-182736" b="-839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5875" t="-1205" r="-660" b="-839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283619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1080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21600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28322216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27000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810000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2700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81000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31017390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138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64000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2560000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5520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220800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86552028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206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125000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6250000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10300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515000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0316426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292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3600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216000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12960000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17520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1051200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3636887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70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4900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343000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24010000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27720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1940400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3936349"/>
                      </a:ext>
                    </a:extLst>
                  </a:tr>
                  <a:tr h="506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7" t="-703614" r="-715833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84266" t="-703614" r="-500699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3040" t="-703614" r="-42454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74914" t="-703614" r="-298282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55375" t="-703614" r="-182736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6094" t="-703614" r="-119141" b="-1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5875" t="-703614" r="-660" b="-137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4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451961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9312CB-0C91-486C-8BC2-E60294A1317C}"/>
</file>

<file path=customXml/itemProps2.xml><?xml version="1.0" encoding="utf-8"?>
<ds:datastoreItem xmlns:ds="http://schemas.openxmlformats.org/officeDocument/2006/customXml" ds:itemID="{FF5BAF11-4098-41A1-8736-96A5D44465B7}"/>
</file>

<file path=customXml/itemProps3.xml><?xml version="1.0" encoding="utf-8"?>
<ds:datastoreItem xmlns:ds="http://schemas.openxmlformats.org/officeDocument/2006/customXml" ds:itemID="{373C1293-9525-4FE3-A422-0DC37B7C32C8}"/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670</Words>
  <Application>Microsoft Office PowerPoint</Application>
  <PresentationFormat>Widescreen</PresentationFormat>
  <Paragraphs>188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AdvMITimes</vt:lpstr>
      <vt:lpstr>AdvP4C4E74</vt:lpstr>
      <vt:lpstr>AdvTimes</vt:lpstr>
      <vt:lpstr>AdvTimes-i</vt:lpstr>
      <vt:lpstr>Arial</vt:lpstr>
      <vt:lpstr>Calibri</vt:lpstr>
      <vt:lpstr>Cambria Math</vt:lpstr>
      <vt:lpstr>Gill Sans MT</vt:lpstr>
      <vt:lpstr>Goudy Old Style</vt:lpstr>
      <vt:lpstr>ClassicFrameVTI</vt:lpstr>
      <vt:lpstr>COST- Unit 5</vt:lpstr>
      <vt:lpstr>Regression</vt:lpstr>
      <vt:lpstr>Least Square parabola</vt:lpstr>
      <vt:lpstr>Question</vt:lpstr>
      <vt:lpstr>Solution</vt:lpstr>
      <vt:lpstr>Cont. ..</vt:lpstr>
      <vt:lpstr>Question</vt:lpstr>
      <vt:lpstr>Question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 Unit 5</dc:title>
  <dc:creator>Maitreyi Joglekar</dc:creator>
  <cp:lastModifiedBy>Maitreyi Joglekar</cp:lastModifiedBy>
  <cp:revision>33</cp:revision>
  <dcterms:created xsi:type="dcterms:W3CDTF">2021-02-25T07:58:15Z</dcterms:created>
  <dcterms:modified xsi:type="dcterms:W3CDTF">2021-03-03T08:38:40Z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