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treyi Joglekar" initials="MJ" lastIdx="1" clrIdx="0">
    <p:extLst>
      <p:ext uri="{19B8F6BF-5375-455C-9EA6-DF929625EA0E}">
        <p15:presenceInfo xmlns:p15="http://schemas.microsoft.com/office/powerpoint/2012/main" userId="Maitreyi Joglek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597AB-1B06-4AD6-93A7-8ADF4DB41ECE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C204DD8-2D49-4ED8-86AC-BA08827F5D4F}">
      <dgm:prSet/>
      <dgm:spPr/>
      <dgm:t>
        <a:bodyPr/>
        <a:lstStyle/>
        <a:p>
          <a:r>
            <a:rPr lang="en-IN"/>
            <a:t>Curve fitting</a:t>
          </a:r>
          <a:endParaRPr lang="en-US"/>
        </a:p>
      </dgm:t>
    </dgm:pt>
    <dgm:pt modelId="{962EDFA6-8948-4B19-A955-B55A5AAA0A20}" type="parTrans" cxnId="{620B9E83-4AE3-4969-9AF4-0F1B361DC4ED}">
      <dgm:prSet/>
      <dgm:spPr/>
      <dgm:t>
        <a:bodyPr/>
        <a:lstStyle/>
        <a:p>
          <a:endParaRPr lang="en-US"/>
        </a:p>
      </dgm:t>
    </dgm:pt>
    <dgm:pt modelId="{39514BDE-E3C1-4965-8E3C-62C96F380CF8}" type="sibTrans" cxnId="{620B9E83-4AE3-4969-9AF4-0F1B361DC4ED}">
      <dgm:prSet/>
      <dgm:spPr/>
      <dgm:t>
        <a:bodyPr/>
        <a:lstStyle/>
        <a:p>
          <a:endParaRPr lang="en-US"/>
        </a:p>
      </dgm:t>
    </dgm:pt>
    <dgm:pt modelId="{7E10E1EE-38A2-4794-B985-E05A4C89CEB8}">
      <dgm:prSet/>
      <dgm:spPr/>
      <dgm:t>
        <a:bodyPr/>
        <a:lstStyle/>
        <a:p>
          <a:r>
            <a:rPr lang="en-IN"/>
            <a:t>Method of least squares</a:t>
          </a:r>
          <a:endParaRPr lang="en-US"/>
        </a:p>
      </dgm:t>
    </dgm:pt>
    <dgm:pt modelId="{C0482697-7B9A-4351-BCD0-C596B69951E9}" type="parTrans" cxnId="{EBEC8355-795A-4A2C-9F99-A9035C08C566}">
      <dgm:prSet/>
      <dgm:spPr/>
      <dgm:t>
        <a:bodyPr/>
        <a:lstStyle/>
        <a:p>
          <a:endParaRPr lang="en-US"/>
        </a:p>
      </dgm:t>
    </dgm:pt>
    <dgm:pt modelId="{4DFB4FBE-D64A-4755-B528-FE8D141BF827}" type="sibTrans" cxnId="{EBEC8355-795A-4A2C-9F99-A9035C08C566}">
      <dgm:prSet/>
      <dgm:spPr/>
      <dgm:t>
        <a:bodyPr/>
        <a:lstStyle/>
        <a:p>
          <a:endParaRPr lang="en-US"/>
        </a:p>
      </dgm:t>
    </dgm:pt>
    <dgm:pt modelId="{F68BBD1F-FC02-4480-9CFA-36B586DB14F1}">
      <dgm:prSet/>
      <dgm:spPr/>
      <dgm:t>
        <a:bodyPr/>
        <a:lstStyle/>
        <a:p>
          <a:r>
            <a:rPr lang="en-IN"/>
            <a:t>Least square line</a:t>
          </a:r>
          <a:endParaRPr lang="en-US"/>
        </a:p>
      </dgm:t>
    </dgm:pt>
    <dgm:pt modelId="{01E4E460-C06B-410D-BE77-5EFB8827F9E7}" type="parTrans" cxnId="{286FD3C2-4686-4742-A81F-D36B1B15B510}">
      <dgm:prSet/>
      <dgm:spPr/>
      <dgm:t>
        <a:bodyPr/>
        <a:lstStyle/>
        <a:p>
          <a:endParaRPr lang="en-US"/>
        </a:p>
      </dgm:t>
    </dgm:pt>
    <dgm:pt modelId="{DF2178BE-CFDC-470A-BB6B-A1DCD43C97FE}" type="sibTrans" cxnId="{286FD3C2-4686-4742-A81F-D36B1B15B510}">
      <dgm:prSet/>
      <dgm:spPr/>
      <dgm:t>
        <a:bodyPr/>
        <a:lstStyle/>
        <a:p>
          <a:endParaRPr lang="en-US"/>
        </a:p>
      </dgm:t>
    </dgm:pt>
    <dgm:pt modelId="{095ECE0A-C801-45E2-A49F-E19E23AEA497}">
      <dgm:prSet/>
      <dgm:spPr/>
      <dgm:t>
        <a:bodyPr/>
        <a:lstStyle/>
        <a:p>
          <a:r>
            <a:rPr lang="en-IN"/>
            <a:t>Least square parabola</a:t>
          </a:r>
          <a:endParaRPr lang="en-US"/>
        </a:p>
      </dgm:t>
    </dgm:pt>
    <dgm:pt modelId="{E643838F-02D2-442E-90CE-FAB0B0372D6A}" type="parTrans" cxnId="{B93AB792-BD77-478F-ABE0-C1F89D512C8F}">
      <dgm:prSet/>
      <dgm:spPr/>
      <dgm:t>
        <a:bodyPr/>
        <a:lstStyle/>
        <a:p>
          <a:endParaRPr lang="en-US"/>
        </a:p>
      </dgm:t>
    </dgm:pt>
    <dgm:pt modelId="{07A9C552-CBEA-4715-9734-C4D49FCA6BB4}" type="sibTrans" cxnId="{B93AB792-BD77-478F-ABE0-C1F89D512C8F}">
      <dgm:prSet/>
      <dgm:spPr/>
      <dgm:t>
        <a:bodyPr/>
        <a:lstStyle/>
        <a:p>
          <a:endParaRPr lang="en-US"/>
        </a:p>
      </dgm:t>
    </dgm:pt>
    <dgm:pt modelId="{62C754CD-0985-4BBB-82AA-2A0327C0008D}" type="pres">
      <dgm:prSet presAssocID="{BD8597AB-1B06-4AD6-93A7-8ADF4DB41EC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994E8D-AE28-4EC2-BB6D-A6E317368F45}" type="pres">
      <dgm:prSet presAssocID="{BD8597AB-1B06-4AD6-93A7-8ADF4DB41ECE}" presName="dummyMaxCanvas" presStyleCnt="0">
        <dgm:presLayoutVars/>
      </dgm:prSet>
      <dgm:spPr/>
    </dgm:pt>
    <dgm:pt modelId="{D268B60A-0481-43FA-856E-904DEA8294C9}" type="pres">
      <dgm:prSet presAssocID="{BD8597AB-1B06-4AD6-93A7-8ADF4DB41EC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98DBA-8AFD-4C74-AD51-3981B0654660}" type="pres">
      <dgm:prSet presAssocID="{BD8597AB-1B06-4AD6-93A7-8ADF4DB41EC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58E17-7800-4374-B290-345C29BD9926}" type="pres">
      <dgm:prSet presAssocID="{BD8597AB-1B06-4AD6-93A7-8ADF4DB41EC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A5371-5B8D-4971-9B79-EBEF8FCD5CD2}" type="pres">
      <dgm:prSet presAssocID="{BD8597AB-1B06-4AD6-93A7-8ADF4DB41EC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4DBB5-2F30-4685-A6F3-24B858807FF2}" type="pres">
      <dgm:prSet presAssocID="{BD8597AB-1B06-4AD6-93A7-8ADF4DB41EC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F764F-25A2-4E91-B6BB-0C9786F07F79}" type="pres">
      <dgm:prSet presAssocID="{BD8597AB-1B06-4AD6-93A7-8ADF4DB41EC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082BF-B6C5-409C-986F-24E5FDB23681}" type="pres">
      <dgm:prSet presAssocID="{BD8597AB-1B06-4AD6-93A7-8ADF4DB41EC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E4E68-0517-4AE5-9AB0-9D16C6254923}" type="pres">
      <dgm:prSet presAssocID="{BD8597AB-1B06-4AD6-93A7-8ADF4DB41EC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65D45-8365-4547-8695-604B73AAEC4B}" type="pres">
      <dgm:prSet presAssocID="{BD8597AB-1B06-4AD6-93A7-8ADF4DB41EC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5D479-B734-49E6-A58B-A820B71A81E1}" type="pres">
      <dgm:prSet presAssocID="{BD8597AB-1B06-4AD6-93A7-8ADF4DB41EC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59049-AF4D-4C05-BC5C-5B6D1DB1F088}" type="pres">
      <dgm:prSet presAssocID="{BD8597AB-1B06-4AD6-93A7-8ADF4DB41EC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B5E213-29A5-4CBA-B572-8A67DA449E23}" type="presOf" srcId="{4DFB4FBE-D64A-4755-B528-FE8D141BF827}" destId="{5C8F764F-25A2-4E91-B6BB-0C9786F07F79}" srcOrd="0" destOrd="0" presId="urn:microsoft.com/office/officeart/2005/8/layout/vProcess5"/>
    <dgm:cxn modelId="{EBEC8355-795A-4A2C-9F99-A9035C08C566}" srcId="{BD8597AB-1B06-4AD6-93A7-8ADF4DB41ECE}" destId="{7E10E1EE-38A2-4794-B985-E05A4C89CEB8}" srcOrd="1" destOrd="0" parTransId="{C0482697-7B9A-4351-BCD0-C596B69951E9}" sibTransId="{4DFB4FBE-D64A-4755-B528-FE8D141BF827}"/>
    <dgm:cxn modelId="{4F065867-BC5B-4467-870E-E6B6204E1ACA}" type="presOf" srcId="{FC204DD8-2D49-4ED8-86AC-BA08827F5D4F}" destId="{D268B60A-0481-43FA-856E-904DEA8294C9}" srcOrd="0" destOrd="0" presId="urn:microsoft.com/office/officeart/2005/8/layout/vProcess5"/>
    <dgm:cxn modelId="{9F6C3A15-C9FF-49FA-B903-FD7353A64E39}" type="presOf" srcId="{F68BBD1F-FC02-4480-9CFA-36B586DB14F1}" destId="{D8958E17-7800-4374-B290-345C29BD9926}" srcOrd="0" destOrd="0" presId="urn:microsoft.com/office/officeart/2005/8/layout/vProcess5"/>
    <dgm:cxn modelId="{60C19D43-C363-4496-A665-FFF1A5C026F6}" type="presOf" srcId="{F68BBD1F-FC02-4480-9CFA-36B586DB14F1}" destId="{C2A5D479-B734-49E6-A58B-A820B71A81E1}" srcOrd="1" destOrd="0" presId="urn:microsoft.com/office/officeart/2005/8/layout/vProcess5"/>
    <dgm:cxn modelId="{E6100323-C94A-4A58-8825-4E91D1C3237B}" type="presOf" srcId="{DF2178BE-CFDC-470A-BB6B-A1DCD43C97FE}" destId="{B30082BF-B6C5-409C-986F-24E5FDB23681}" srcOrd="0" destOrd="0" presId="urn:microsoft.com/office/officeart/2005/8/layout/vProcess5"/>
    <dgm:cxn modelId="{620B9E83-4AE3-4969-9AF4-0F1B361DC4ED}" srcId="{BD8597AB-1B06-4AD6-93A7-8ADF4DB41ECE}" destId="{FC204DD8-2D49-4ED8-86AC-BA08827F5D4F}" srcOrd="0" destOrd="0" parTransId="{962EDFA6-8948-4B19-A955-B55A5AAA0A20}" sibTransId="{39514BDE-E3C1-4965-8E3C-62C96F380CF8}"/>
    <dgm:cxn modelId="{286FD3C2-4686-4742-A81F-D36B1B15B510}" srcId="{BD8597AB-1B06-4AD6-93A7-8ADF4DB41ECE}" destId="{F68BBD1F-FC02-4480-9CFA-36B586DB14F1}" srcOrd="2" destOrd="0" parTransId="{01E4E460-C06B-410D-BE77-5EFB8827F9E7}" sibTransId="{DF2178BE-CFDC-470A-BB6B-A1DCD43C97FE}"/>
    <dgm:cxn modelId="{391601DF-F325-49DF-BFD3-4EB8CBE803A5}" type="presOf" srcId="{7E10E1EE-38A2-4794-B985-E05A4C89CEB8}" destId="{30865D45-8365-4547-8695-604B73AAEC4B}" srcOrd="1" destOrd="0" presId="urn:microsoft.com/office/officeart/2005/8/layout/vProcess5"/>
    <dgm:cxn modelId="{AE4B0E9E-4303-4674-B68D-2FBF7B0A56AF}" type="presOf" srcId="{095ECE0A-C801-45E2-A49F-E19E23AEA497}" destId="{79FA5371-5B8D-4971-9B79-EBEF8FCD5CD2}" srcOrd="0" destOrd="0" presId="urn:microsoft.com/office/officeart/2005/8/layout/vProcess5"/>
    <dgm:cxn modelId="{0ECA4F30-F65A-4FC8-B49D-76D4C0A78E28}" type="presOf" srcId="{7E10E1EE-38A2-4794-B985-E05A4C89CEB8}" destId="{50798DBA-8AFD-4C74-AD51-3981B0654660}" srcOrd="0" destOrd="0" presId="urn:microsoft.com/office/officeart/2005/8/layout/vProcess5"/>
    <dgm:cxn modelId="{8CB9C9FC-CBB7-4739-8C62-6A22CB0FC23E}" type="presOf" srcId="{39514BDE-E3C1-4965-8E3C-62C96F380CF8}" destId="{80B4DBB5-2F30-4685-A6F3-24B858807FF2}" srcOrd="0" destOrd="0" presId="urn:microsoft.com/office/officeart/2005/8/layout/vProcess5"/>
    <dgm:cxn modelId="{A7AB72DF-D1E7-4092-887C-F995F8736E21}" type="presOf" srcId="{BD8597AB-1B06-4AD6-93A7-8ADF4DB41ECE}" destId="{62C754CD-0985-4BBB-82AA-2A0327C0008D}" srcOrd="0" destOrd="0" presId="urn:microsoft.com/office/officeart/2005/8/layout/vProcess5"/>
    <dgm:cxn modelId="{C7863CDE-A5F3-4CD9-ADDF-57262D70C5C7}" type="presOf" srcId="{095ECE0A-C801-45E2-A49F-E19E23AEA497}" destId="{C3A59049-AF4D-4C05-BC5C-5B6D1DB1F088}" srcOrd="1" destOrd="0" presId="urn:microsoft.com/office/officeart/2005/8/layout/vProcess5"/>
    <dgm:cxn modelId="{B93AB792-BD77-478F-ABE0-C1F89D512C8F}" srcId="{BD8597AB-1B06-4AD6-93A7-8ADF4DB41ECE}" destId="{095ECE0A-C801-45E2-A49F-E19E23AEA497}" srcOrd="3" destOrd="0" parTransId="{E643838F-02D2-442E-90CE-FAB0B0372D6A}" sibTransId="{07A9C552-CBEA-4715-9734-C4D49FCA6BB4}"/>
    <dgm:cxn modelId="{2F8DAC97-9C8F-473A-8416-F2D2DE4588C9}" type="presOf" srcId="{FC204DD8-2D49-4ED8-86AC-BA08827F5D4F}" destId="{A34E4E68-0517-4AE5-9AB0-9D16C6254923}" srcOrd="1" destOrd="0" presId="urn:microsoft.com/office/officeart/2005/8/layout/vProcess5"/>
    <dgm:cxn modelId="{E53754CC-A2A9-4E6D-A01F-8A32643D53C5}" type="presParOf" srcId="{62C754CD-0985-4BBB-82AA-2A0327C0008D}" destId="{77994E8D-AE28-4EC2-BB6D-A6E317368F45}" srcOrd="0" destOrd="0" presId="urn:microsoft.com/office/officeart/2005/8/layout/vProcess5"/>
    <dgm:cxn modelId="{9B3F968E-6E93-4BEE-BFC4-12821FF37234}" type="presParOf" srcId="{62C754CD-0985-4BBB-82AA-2A0327C0008D}" destId="{D268B60A-0481-43FA-856E-904DEA8294C9}" srcOrd="1" destOrd="0" presId="urn:microsoft.com/office/officeart/2005/8/layout/vProcess5"/>
    <dgm:cxn modelId="{1350582F-1D14-458E-AD1A-E1D9FDD2409C}" type="presParOf" srcId="{62C754CD-0985-4BBB-82AA-2A0327C0008D}" destId="{50798DBA-8AFD-4C74-AD51-3981B0654660}" srcOrd="2" destOrd="0" presId="urn:microsoft.com/office/officeart/2005/8/layout/vProcess5"/>
    <dgm:cxn modelId="{C1AB0220-B71F-4D4E-9D35-6D3BE8C5DBB9}" type="presParOf" srcId="{62C754CD-0985-4BBB-82AA-2A0327C0008D}" destId="{D8958E17-7800-4374-B290-345C29BD9926}" srcOrd="3" destOrd="0" presId="urn:microsoft.com/office/officeart/2005/8/layout/vProcess5"/>
    <dgm:cxn modelId="{97872684-2F02-4EA9-BCF7-84D249F0B22D}" type="presParOf" srcId="{62C754CD-0985-4BBB-82AA-2A0327C0008D}" destId="{79FA5371-5B8D-4971-9B79-EBEF8FCD5CD2}" srcOrd="4" destOrd="0" presId="urn:microsoft.com/office/officeart/2005/8/layout/vProcess5"/>
    <dgm:cxn modelId="{186A86A3-1547-430D-A3BD-A8BD6F5D4BC3}" type="presParOf" srcId="{62C754CD-0985-4BBB-82AA-2A0327C0008D}" destId="{80B4DBB5-2F30-4685-A6F3-24B858807FF2}" srcOrd="5" destOrd="0" presId="urn:microsoft.com/office/officeart/2005/8/layout/vProcess5"/>
    <dgm:cxn modelId="{A0F7B38C-6214-4F78-87C7-CDBDF99D48B7}" type="presParOf" srcId="{62C754CD-0985-4BBB-82AA-2A0327C0008D}" destId="{5C8F764F-25A2-4E91-B6BB-0C9786F07F79}" srcOrd="6" destOrd="0" presId="urn:microsoft.com/office/officeart/2005/8/layout/vProcess5"/>
    <dgm:cxn modelId="{A44B32B9-FA7E-403F-B562-3E7EFA5CF9CE}" type="presParOf" srcId="{62C754CD-0985-4BBB-82AA-2A0327C0008D}" destId="{B30082BF-B6C5-409C-986F-24E5FDB23681}" srcOrd="7" destOrd="0" presId="urn:microsoft.com/office/officeart/2005/8/layout/vProcess5"/>
    <dgm:cxn modelId="{DD3D90C2-0D4E-4611-A708-BC0423B37BB4}" type="presParOf" srcId="{62C754CD-0985-4BBB-82AA-2A0327C0008D}" destId="{A34E4E68-0517-4AE5-9AB0-9D16C6254923}" srcOrd="8" destOrd="0" presId="urn:microsoft.com/office/officeart/2005/8/layout/vProcess5"/>
    <dgm:cxn modelId="{8CE94CDA-D43C-4F3B-8A2D-1FCFA27FCAD0}" type="presParOf" srcId="{62C754CD-0985-4BBB-82AA-2A0327C0008D}" destId="{30865D45-8365-4547-8695-604B73AAEC4B}" srcOrd="9" destOrd="0" presId="urn:microsoft.com/office/officeart/2005/8/layout/vProcess5"/>
    <dgm:cxn modelId="{610DAC7C-EB1E-46DF-8EF9-878BD75D3C11}" type="presParOf" srcId="{62C754CD-0985-4BBB-82AA-2A0327C0008D}" destId="{C2A5D479-B734-49E6-A58B-A820B71A81E1}" srcOrd="10" destOrd="0" presId="urn:microsoft.com/office/officeart/2005/8/layout/vProcess5"/>
    <dgm:cxn modelId="{C3BB44F4-15E3-4829-8085-EA9A787FCFB4}" type="presParOf" srcId="{62C754CD-0985-4BBB-82AA-2A0327C0008D}" destId="{C3A59049-AF4D-4C05-BC5C-5B6D1DB1F08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8B60A-0481-43FA-856E-904DEA8294C9}">
      <dsp:nvSpPr>
        <dsp:cNvPr id="0" name=""/>
        <dsp:cNvSpPr/>
      </dsp:nvSpPr>
      <dsp:spPr>
        <a:xfrm>
          <a:off x="0" y="0"/>
          <a:ext cx="8656320" cy="764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/>
            <a:t>Curve fitting</a:t>
          </a:r>
          <a:endParaRPr lang="en-US" sz="3400" kern="1200"/>
        </a:p>
      </dsp:txBody>
      <dsp:txXfrm>
        <a:off x="22397" y="22397"/>
        <a:ext cx="7766536" cy="719902"/>
      </dsp:txXfrm>
    </dsp:sp>
    <dsp:sp modelId="{50798DBA-8AFD-4C74-AD51-3981B0654660}">
      <dsp:nvSpPr>
        <dsp:cNvPr id="0" name=""/>
        <dsp:cNvSpPr/>
      </dsp:nvSpPr>
      <dsp:spPr>
        <a:xfrm>
          <a:off x="724966" y="903731"/>
          <a:ext cx="8656320" cy="764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508403"/>
                <a:satOff val="993"/>
                <a:lumOff val="-50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508403"/>
                <a:satOff val="993"/>
                <a:lumOff val="-50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508403"/>
                <a:satOff val="993"/>
                <a:lumOff val="-50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/>
            <a:t>Method of least squares</a:t>
          </a:r>
          <a:endParaRPr lang="en-US" sz="3400" kern="1200"/>
        </a:p>
      </dsp:txBody>
      <dsp:txXfrm>
        <a:off x="747363" y="926128"/>
        <a:ext cx="7389506" cy="719902"/>
      </dsp:txXfrm>
    </dsp:sp>
    <dsp:sp modelId="{D8958E17-7800-4374-B290-345C29BD9926}">
      <dsp:nvSpPr>
        <dsp:cNvPr id="0" name=""/>
        <dsp:cNvSpPr/>
      </dsp:nvSpPr>
      <dsp:spPr>
        <a:xfrm>
          <a:off x="1439113" y="1807463"/>
          <a:ext cx="8656320" cy="764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016807"/>
                <a:satOff val="1987"/>
                <a:lumOff val="-101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016807"/>
                <a:satOff val="1987"/>
                <a:lumOff val="-101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016807"/>
                <a:satOff val="1987"/>
                <a:lumOff val="-101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/>
            <a:t>Least square line</a:t>
          </a:r>
          <a:endParaRPr lang="en-US" sz="3400" kern="1200"/>
        </a:p>
      </dsp:txBody>
      <dsp:txXfrm>
        <a:off x="1461510" y="1829860"/>
        <a:ext cx="7400327" cy="719902"/>
      </dsp:txXfrm>
    </dsp:sp>
    <dsp:sp modelId="{79FA5371-5B8D-4971-9B79-EBEF8FCD5CD2}">
      <dsp:nvSpPr>
        <dsp:cNvPr id="0" name=""/>
        <dsp:cNvSpPr/>
      </dsp:nvSpPr>
      <dsp:spPr>
        <a:xfrm>
          <a:off x="2164079" y="2711195"/>
          <a:ext cx="8656320" cy="764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525210"/>
                <a:satOff val="2980"/>
                <a:lumOff val="-1529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525210"/>
                <a:satOff val="2980"/>
                <a:lumOff val="-1529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525210"/>
                <a:satOff val="2980"/>
                <a:lumOff val="-1529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/>
            <a:t>Least square parabola</a:t>
          </a:r>
          <a:endParaRPr lang="en-US" sz="3400" kern="1200"/>
        </a:p>
      </dsp:txBody>
      <dsp:txXfrm>
        <a:off x="2186476" y="2733592"/>
        <a:ext cx="7389506" cy="719902"/>
      </dsp:txXfrm>
    </dsp:sp>
    <dsp:sp modelId="{80B4DBB5-2F30-4685-A6F3-24B858807FF2}">
      <dsp:nvSpPr>
        <dsp:cNvPr id="0" name=""/>
        <dsp:cNvSpPr/>
      </dsp:nvSpPr>
      <dsp:spPr>
        <a:xfrm>
          <a:off x="8159267" y="585687"/>
          <a:ext cx="497052" cy="4970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8271104" y="585687"/>
        <a:ext cx="273378" cy="374032"/>
      </dsp:txXfrm>
    </dsp:sp>
    <dsp:sp modelId="{5C8F764F-25A2-4E91-B6BB-0C9786F07F79}">
      <dsp:nvSpPr>
        <dsp:cNvPr id="0" name=""/>
        <dsp:cNvSpPr/>
      </dsp:nvSpPr>
      <dsp:spPr>
        <a:xfrm>
          <a:off x="8884234" y="1489419"/>
          <a:ext cx="497052" cy="4970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078530"/>
            <a:satOff val="-19123"/>
            <a:lumOff val="-190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8996071" y="1489419"/>
        <a:ext cx="273378" cy="374032"/>
      </dsp:txXfrm>
    </dsp:sp>
    <dsp:sp modelId="{B30082BF-B6C5-409C-986F-24E5FDB23681}">
      <dsp:nvSpPr>
        <dsp:cNvPr id="0" name=""/>
        <dsp:cNvSpPr/>
      </dsp:nvSpPr>
      <dsp:spPr>
        <a:xfrm>
          <a:off x="9598380" y="2393151"/>
          <a:ext cx="497052" cy="4970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157060"/>
            <a:satOff val="-38246"/>
            <a:lumOff val="-381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9710217" y="2393151"/>
        <a:ext cx="273378" cy="374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C182C-5BBE-4E7C-BD89-3BD559E29916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36C7-FCD1-4DB8-A32C-E7BB5F1BE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6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18719-5E73-460E-ACF8-760EE5B70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2"/>
                </a:solidFill>
              </a:rPr>
              <a:t>COST- 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D174-E6F3-4CE8-9276-2A54C4367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Exponential Curve Fitting</a:t>
            </a:r>
          </a:p>
        </p:txBody>
      </p:sp>
      <p:pic>
        <p:nvPicPr>
          <p:cNvPr id="19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100139D-05CF-4C4A-BAC0-4468AE1B4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ADF9-EFE9-47ED-8A48-9DFF7EF2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-144194"/>
            <a:ext cx="9486900" cy="1371600"/>
          </a:xfrm>
        </p:spPr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7F6EF-735C-42FC-8991-0B0BA3D1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882E4-B8E7-4AE4-846A-2332DF33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" y="1702878"/>
            <a:ext cx="8896350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B60DC3-2152-421E-BA4E-0A9CA2D3DB9F}"/>
                  </a:ext>
                </a:extLst>
              </p:cNvPr>
              <p:cNvSpPr txBox="1"/>
              <p:nvPr/>
            </p:nvSpPr>
            <p:spPr>
              <a:xfrm>
                <a:off x="1333501" y="3554923"/>
                <a:ext cx="8035582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I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N" sz="2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r>
                  <a:rPr lang="en-IN" sz="2400" dirty="0"/>
                  <a:t>Taking logarithm on both sides, </a:t>
                </a:r>
              </a:p>
              <a:p>
                <a:r>
                  <a:rPr lang="en-IN" sz="2400" dirty="0">
                    <a:solidFill>
                      <a:srgbClr val="7030A0"/>
                    </a:solidFill>
                  </a:rPr>
                  <a:t>log(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sz="2400" b="0" dirty="0">
                  <a:solidFill>
                    <a:srgbClr val="7030A0"/>
                  </a:solidFill>
                </a:endParaRPr>
              </a:p>
              <a:p>
                <a:r>
                  <a:rPr lang="en-IN" sz="2400" dirty="0">
                    <a:solidFill>
                      <a:srgbClr val="7030A0"/>
                    </a:solidFill>
                  </a:rPr>
                  <a:t>log(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m:rPr>
                                <m:sty m:val="p"/>
                              </m:rPr>
                              <a:rPr lang="en-IN" sz="2400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sz="2400" dirty="0">
                  <a:solidFill>
                    <a:srgbClr val="7030A0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r>
                  <a:rPr lang="en-IN" sz="2400" dirty="0">
                    <a:solidFill>
                      <a:srgbClr val="7030A0"/>
                    </a:solidFill>
                  </a:rPr>
                  <a:t>log(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n-IN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IN" sz="2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r>
                  <a:rPr lang="en-IN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Equate with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sz="240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sz="2400" dirty="0">
                  <a:solidFill>
                    <a:srgbClr val="FF0000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r>
                  <a:rPr lang="en-IN" sz="2400" dirty="0">
                    <a:solidFill>
                      <a:srgbClr val="00B050"/>
                    </a:solidFill>
                  </a:rPr>
                  <a:t>Y = log(y)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B050"/>
                    </a:solidFill>
                  </a:rPr>
                  <a:t>= log(a) , x= X, a1=log(b)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B60DC3-2152-421E-BA4E-0A9CA2D3D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1" y="3554923"/>
                <a:ext cx="8035582" cy="2677656"/>
              </a:xfrm>
              <a:prstGeom prst="rect">
                <a:avLst/>
              </a:prstGeom>
              <a:blipFill>
                <a:blip r:embed="rId3"/>
                <a:stretch>
                  <a:fillRect l="-1214" b="-4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9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1A6C-192A-464C-AAFF-058398F5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8" y="0"/>
            <a:ext cx="9486900" cy="1371600"/>
          </a:xfrm>
        </p:spPr>
        <p:txBody>
          <a:bodyPr/>
          <a:lstStyle/>
          <a:p>
            <a:r>
              <a:rPr lang="en-IN" dirty="0"/>
              <a:t>Cont. 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3EF983C-57BC-4381-B703-13B05EAD0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5058762"/>
                  </p:ext>
                </p:extLst>
              </p:nvPr>
            </p:nvGraphicFramePr>
            <p:xfrm>
              <a:off x="609208" y="1632435"/>
              <a:ext cx="8183100" cy="4880910"/>
            </p:xfrm>
            <a:graphic>
              <a:graphicData uri="http://schemas.openxmlformats.org/drawingml/2006/table">
                <a:tbl>
                  <a:tblPr firstRow="1" lastRow="1">
                    <a:tableStyleId>{F5AB1C69-6EDB-4FF4-983F-18BD219EF322}</a:tableStyleId>
                  </a:tblPr>
                  <a:tblGrid>
                    <a:gridCol w="994509">
                      <a:extLst>
                        <a:ext uri="{9D8B030D-6E8A-4147-A177-3AD203B41FA5}">
                          <a16:colId xmlns:a16="http://schemas.microsoft.com/office/drawing/2014/main" val="4252797932"/>
                        </a:ext>
                      </a:extLst>
                    </a:gridCol>
                    <a:gridCol w="984738">
                      <a:extLst>
                        <a:ext uri="{9D8B030D-6E8A-4147-A177-3AD203B41FA5}">
                          <a16:colId xmlns:a16="http://schemas.microsoft.com/office/drawing/2014/main" val="1579262849"/>
                        </a:ext>
                      </a:extLst>
                    </a:gridCol>
                    <a:gridCol w="1406770">
                      <a:extLst>
                        <a:ext uri="{9D8B030D-6E8A-4147-A177-3AD203B41FA5}">
                          <a16:colId xmlns:a16="http://schemas.microsoft.com/office/drawing/2014/main" val="603431411"/>
                        </a:ext>
                      </a:extLst>
                    </a:gridCol>
                    <a:gridCol w="1533378">
                      <a:extLst>
                        <a:ext uri="{9D8B030D-6E8A-4147-A177-3AD203B41FA5}">
                          <a16:colId xmlns:a16="http://schemas.microsoft.com/office/drawing/2014/main" val="138084763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88642314"/>
                        </a:ext>
                      </a:extLst>
                    </a:gridCol>
                    <a:gridCol w="1983545">
                      <a:extLst>
                        <a:ext uri="{9D8B030D-6E8A-4147-A177-3AD203B41FA5}">
                          <a16:colId xmlns:a16="http://schemas.microsoft.com/office/drawing/2014/main" val="4159349960"/>
                        </a:ext>
                      </a:extLst>
                    </a:gridCol>
                  </a:tblGrid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X= </a:t>
                          </a:r>
                          <a14:m>
                            <m:oMath xmlns:m="http://schemas.openxmlformats.org/officeDocument/2006/math">
                              <m:r>
                                <a:rPr lang="en-IN" sz="2000" b="1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Y = log </a:t>
                          </a:r>
                          <a14:m>
                            <m:oMath xmlns:m="http://schemas.openxmlformats.org/officeDocument/2006/math">
                              <m:r>
                                <a:rPr lang="en-IN" sz="2000" b="1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000" b="1" i="1" u="none" strike="noStrike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b="1" i="1" u="none" strike="noStrike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IN" sz="2000" b="1" i="1" u="none" strike="noStrike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000" b="1" u="none" strike="noStrike" kern="1200" dirty="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XY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19522371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2885221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0.0792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0.1584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25580973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0.2553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0.7658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75282783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0.3979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1.5918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06144667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0.5563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2.7815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37377039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4.7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0.6721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4.0326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82101867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6.6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0.8195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5.7368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4918274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9.1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0.9590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7.6723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47940250"/>
                      </a:ext>
                    </a:extLst>
                  </a:tr>
                  <a:tr h="876405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nor/>
                                    </m:rPr>
                                    <a:rPr lang="en-IN" sz="2000" u="none" strike="noStrike" dirty="0" smtClean="0">
                                      <a:effectLst/>
                                      <a:latin typeface="Calibri" panose="020F0502020204030204" pitchFamily="34" charset="0"/>
                                    </a:rPr>
                                    <m:t>X</m:t>
                                  </m:r>
                                </m:e>
                              </m:nary>
                              <m:r>
                                <a:rPr lang="en-IN" sz="2000" b="1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nary>
                              <m:r>
                                <a:rPr lang="en-IN" sz="2000" b="1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3.7394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000" b="1" i="1" u="none" strike="noStrike" kern="1200" smtClean="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b="1" i="1" u="none" strike="noStrike" kern="1200" smtClean="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IN" sz="2000" b="1" i="1" u="none" strike="noStrike" kern="1200" smtClean="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IN" sz="2000" b="1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204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000" b="1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𝑿𝒀</m:t>
                                  </m:r>
                                </m:e>
                              </m:nary>
                              <m:r>
                                <a:rPr lang="en-IN" sz="2000" b="1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22.7392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86221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3EF983C-57BC-4381-B703-13B05EAD0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5058762"/>
                  </p:ext>
                </p:extLst>
              </p:nvPr>
            </p:nvGraphicFramePr>
            <p:xfrm>
              <a:off x="609208" y="1632435"/>
              <a:ext cx="8183100" cy="4880910"/>
            </p:xfrm>
            <a:graphic>
              <a:graphicData uri="http://schemas.openxmlformats.org/drawingml/2006/table">
                <a:tbl>
                  <a:tblPr firstRow="1" lastRow="1">
                    <a:tableStyleId>{F5AB1C69-6EDB-4FF4-983F-18BD219EF322}</a:tableStyleId>
                  </a:tblPr>
                  <a:tblGrid>
                    <a:gridCol w="994509">
                      <a:extLst>
                        <a:ext uri="{9D8B030D-6E8A-4147-A177-3AD203B41FA5}">
                          <a16:colId xmlns:a16="http://schemas.microsoft.com/office/drawing/2014/main" val="4252797932"/>
                        </a:ext>
                      </a:extLst>
                    </a:gridCol>
                    <a:gridCol w="984738">
                      <a:extLst>
                        <a:ext uri="{9D8B030D-6E8A-4147-A177-3AD203B41FA5}">
                          <a16:colId xmlns:a16="http://schemas.microsoft.com/office/drawing/2014/main" val="1579262849"/>
                        </a:ext>
                      </a:extLst>
                    </a:gridCol>
                    <a:gridCol w="1406770">
                      <a:extLst>
                        <a:ext uri="{9D8B030D-6E8A-4147-A177-3AD203B41FA5}">
                          <a16:colId xmlns:a16="http://schemas.microsoft.com/office/drawing/2014/main" val="603431411"/>
                        </a:ext>
                      </a:extLst>
                    </a:gridCol>
                    <a:gridCol w="1533378">
                      <a:extLst>
                        <a:ext uri="{9D8B030D-6E8A-4147-A177-3AD203B41FA5}">
                          <a16:colId xmlns:a16="http://schemas.microsoft.com/office/drawing/2014/main" val="138084763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88642314"/>
                        </a:ext>
                      </a:extLst>
                    </a:gridCol>
                    <a:gridCol w="1983545">
                      <a:extLst>
                        <a:ext uri="{9D8B030D-6E8A-4147-A177-3AD203B41FA5}">
                          <a16:colId xmlns:a16="http://schemas.microsoft.com/office/drawing/2014/main" val="4159349960"/>
                        </a:ext>
                      </a:extLst>
                    </a:gridCol>
                  </a:tblGrid>
                  <a:tr h="4449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613" t="-1370" r="-726994" b="-11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1235" t="-1370" r="-631481" b="-11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41126" t="-1370" r="-342857" b="-11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21032" t="-1370" r="-214286" b="-11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85238" t="-1370" r="-157143" b="-11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XY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19522371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0.0000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2885221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0.0792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0.1584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25580973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0.2553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0.7658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75282783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0.3979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1.5918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06144667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0.5563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2.7815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37377039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4.7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0.6721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4.0326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82101867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6.6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0.8195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5.7368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4918274"/>
                      </a:ext>
                    </a:extLst>
                  </a:tr>
                  <a:tr h="4449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9.1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0.9590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7.6723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47940250"/>
                      </a:ext>
                    </a:extLst>
                  </a:tr>
                  <a:tr h="876405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41126" t="-457639" r="-342857" b="-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21032" t="-457639" r="-214286" b="-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85238" t="-457639" r="-157143" b="-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12577" t="-457639" r="-1227" b="-5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2219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4906BA-4AD4-4E30-A75C-EB637A731CFA}"/>
                  </a:ext>
                </a:extLst>
              </p:cNvPr>
              <p:cNvSpPr txBox="1"/>
              <p:nvPr/>
            </p:nvSpPr>
            <p:spPr>
              <a:xfrm>
                <a:off x="9142828" y="2087266"/>
                <a:ext cx="304917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200" b="1" dirty="0">
                    <a:solidFill>
                      <a:srgbClr val="00B050"/>
                    </a:solidFill>
                  </a:rPr>
                  <a:t>3.7394= 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N" sz="2200" b="1" dirty="0">
                    <a:solidFill>
                      <a:srgbClr val="00B050"/>
                    </a:solidFill>
                  </a:rPr>
                  <a:t> + 36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200" b="1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4906BA-4AD4-4E30-A75C-EB637A73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828" y="2087266"/>
                <a:ext cx="3049172" cy="430887"/>
              </a:xfrm>
              <a:prstGeom prst="rect">
                <a:avLst/>
              </a:prstGeom>
              <a:blipFill>
                <a:blip r:embed="rId3"/>
                <a:stretch>
                  <a:fillRect l="-2600" t="-8451" b="-28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AB0921-4445-4807-B5C8-B1DA8DEC38F9}"/>
                  </a:ext>
                </a:extLst>
              </p:cNvPr>
              <p:cNvSpPr txBox="1"/>
              <p:nvPr/>
            </p:nvSpPr>
            <p:spPr>
              <a:xfrm>
                <a:off x="8922434" y="2802932"/>
                <a:ext cx="348996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200" b="1" dirty="0">
                    <a:solidFill>
                      <a:srgbClr val="00B050"/>
                    </a:solidFill>
                  </a:rPr>
                  <a:t>22.7392= 36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N" sz="2200" b="1" dirty="0">
                    <a:solidFill>
                      <a:srgbClr val="00B050"/>
                    </a:solidFill>
                  </a:rPr>
                  <a:t> + 204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IN" sz="2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AB0921-4445-4807-B5C8-B1DA8DEC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434" y="2802932"/>
                <a:ext cx="3489960" cy="430887"/>
              </a:xfrm>
              <a:prstGeom prst="rect">
                <a:avLst/>
              </a:prstGeom>
              <a:blipFill>
                <a:blip r:embed="rId4"/>
                <a:stretch>
                  <a:fillRect l="-2273" t="-10000" b="-2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2BC94-60AF-4296-BB28-A65A8AEC7966}"/>
                  </a:ext>
                </a:extLst>
              </p:cNvPr>
              <p:cNvSpPr txBox="1"/>
              <p:nvPr/>
            </p:nvSpPr>
            <p:spPr>
              <a:xfrm>
                <a:off x="9142828" y="3688169"/>
                <a:ext cx="614758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200" dirty="0"/>
                  <a:t> = -0.166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 dirty="0"/>
                  <a:t>=  0.141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2BC94-60AF-4296-BB28-A65A8AEC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828" y="3688169"/>
                <a:ext cx="6147580" cy="769441"/>
              </a:xfrm>
              <a:prstGeom prst="rect">
                <a:avLst/>
              </a:prstGeom>
              <a:blipFill>
                <a:blip r:embed="rId5"/>
                <a:stretch>
                  <a:fillRect t="-5556" b="-158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C98BF79-0326-4156-865E-42437CA40EBD}"/>
              </a:ext>
            </a:extLst>
          </p:cNvPr>
          <p:cNvSpPr/>
          <p:nvPr/>
        </p:nvSpPr>
        <p:spPr>
          <a:xfrm>
            <a:off x="609208" y="2087266"/>
            <a:ext cx="8183100" cy="354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31B5C-8868-4AB0-A411-19EEF79FFBCB}"/>
              </a:ext>
            </a:extLst>
          </p:cNvPr>
          <p:cNvSpPr/>
          <p:nvPr/>
        </p:nvSpPr>
        <p:spPr>
          <a:xfrm>
            <a:off x="3410857" y="5921829"/>
            <a:ext cx="420914" cy="348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F33C0A-4F10-4B68-AE47-DC02D6357546}"/>
              </a:ext>
            </a:extLst>
          </p:cNvPr>
          <p:cNvSpPr/>
          <p:nvPr/>
        </p:nvSpPr>
        <p:spPr>
          <a:xfrm>
            <a:off x="4700757" y="5900057"/>
            <a:ext cx="756613" cy="370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4BACDF-9932-4D0B-8D62-AD41E48972D7}"/>
              </a:ext>
            </a:extLst>
          </p:cNvPr>
          <p:cNvSpPr/>
          <p:nvPr/>
        </p:nvSpPr>
        <p:spPr>
          <a:xfrm>
            <a:off x="6355583" y="5900057"/>
            <a:ext cx="420914" cy="348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641DCA-2D34-4B56-AA79-40785170CA31}"/>
              </a:ext>
            </a:extLst>
          </p:cNvPr>
          <p:cNvSpPr/>
          <p:nvPr/>
        </p:nvSpPr>
        <p:spPr>
          <a:xfrm>
            <a:off x="7761794" y="5921828"/>
            <a:ext cx="888720" cy="370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DDEB-0194-478F-9734-AEF49F90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1" y="193430"/>
            <a:ext cx="9486900" cy="763172"/>
          </a:xfrm>
        </p:spPr>
        <p:txBody>
          <a:bodyPr/>
          <a:lstStyle/>
          <a:p>
            <a:r>
              <a:rPr lang="en-IN" dirty="0"/>
              <a:t>Cont. 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2B3D-F69B-4A2A-9DFA-5A4DFF551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929" y="1184958"/>
                <a:ext cx="10712548" cy="547961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latin typeface="Calibri" panose="020F0502020204030204" pitchFamily="34" charset="0"/>
                  </a:rPr>
                  <a:t> = -0.166 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Calibri" panose="020F0502020204030204" pitchFamily="34" charset="0"/>
                  </a:rPr>
                  <a:t>=  0.141</a:t>
                </a:r>
              </a:p>
              <a:p>
                <a:pPr marL="0" indent="0">
                  <a:buNone/>
                </a:pPr>
                <a:endParaRPr lang="en-IN" sz="240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= log(a)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   -0.166 = log(a) 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    a = antilog(-0.166) = </a:t>
                </a:r>
                <a:r>
                  <a:rPr lang="en-IN" sz="24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0.6824 </a:t>
                </a:r>
              </a:p>
              <a:p>
                <a:pPr marL="0" indent="0">
                  <a:buNone/>
                </a:pPr>
                <a:endParaRPr lang="en-IN" sz="240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  <a:p>
                <a:r>
                  <a:rPr lang="en-IN" sz="2400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a1=log(b)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    0.141 = log(b)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    b = antilog(1.141) = </a:t>
                </a:r>
                <a:r>
                  <a:rPr lang="en-IN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1.3835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2B3D-F69B-4A2A-9DFA-5A4DFF551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929" y="1184958"/>
                <a:ext cx="10712548" cy="5479612"/>
              </a:xfrm>
              <a:blipFill>
                <a:blip r:embed="rId2"/>
                <a:stretch>
                  <a:fillRect l="-285" t="-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997F58-2616-45CA-8776-BC1BAA223342}"/>
                  </a:ext>
                </a:extLst>
              </p:cNvPr>
              <p:cNvSpPr txBox="1"/>
              <p:nvPr/>
            </p:nvSpPr>
            <p:spPr>
              <a:xfrm>
                <a:off x="5433646" y="2459504"/>
                <a:ext cx="60983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Final Equation- </a:t>
                </a:r>
              </a:p>
              <a:p>
                <a:pPr algn="ctr"/>
                <a:endParaRPr lang="en-IN" sz="240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I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N" sz="2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marL="0" indent="0">
                  <a:buNone/>
                </a:pPr>
                <a:endParaRPr lang="en-IN" sz="2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 i="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0.6824 </m:t>
                      </m:r>
                      <m:sSup>
                        <m:sSupPr>
                          <m:ctrlPr>
                            <a:rPr lang="en-IN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IN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1.3835</m:t>
                          </m:r>
                          <m:r>
                            <a:rPr lang="en-IN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N" sz="2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997F58-2616-45CA-8776-BC1BAA223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46" y="2459504"/>
                <a:ext cx="6098344" cy="1938992"/>
              </a:xfrm>
              <a:prstGeom prst="rect">
                <a:avLst/>
              </a:prstGeom>
              <a:blipFill>
                <a:blip r:embed="rId3"/>
                <a:stretch>
                  <a:fillRect t="-2508" b="-25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41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9D6AE-164A-4C81-A03F-A6D9B32D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Revision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966041-DB57-4126-AEEF-5D597863B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279658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7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9BEA-567F-42E9-AFC6-C7C4156A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Exponential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B5DA2-21A3-4819-92ED-D25F3556D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Suppose that from some experiment we got </a:t>
                </a:r>
                <a:r>
                  <a:rPr lang="en-IN" i="1" dirty="0"/>
                  <a:t>N</a:t>
                </a:r>
                <a:r>
                  <a:rPr lang="en-IN" dirty="0"/>
                  <a:t> observations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IN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………..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7030A0"/>
                  </a:solidFill>
                </a:endParaRPr>
              </a:p>
              <a:p>
                <a:r>
                  <a:rPr lang="en-IN" dirty="0"/>
                  <a:t>values of a dependent variable y measured at specified values of an independent variable x</a:t>
                </a:r>
              </a:p>
              <a:p>
                <a:r>
                  <a:rPr lang="en-IN" dirty="0"/>
                  <a:t>Equation of exponential curve is </a:t>
                </a:r>
                <a:r>
                  <a:rPr lang="en-IN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–</a:t>
                </a:r>
              </a:p>
              <a:p>
                <a:pPr marL="0" indent="0">
                  <a:buNone/>
                </a:pPr>
                <a:endParaRPr lang="en-IN" sz="3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60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N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B5DA2-21A3-4819-92ED-D25F3556D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1" t="-1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xponential and Logarithmic Functions The Basics">
            <a:extLst>
              <a:ext uri="{FF2B5EF4-FFF2-40B4-BE49-F238E27FC236}">
                <a16:creationId xmlns:a16="http://schemas.microsoft.com/office/drawing/2014/main" id="{9860D8DA-C0B9-4BFD-B46E-B48ADE9D2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18"/>
          <a:stretch/>
        </p:blipFill>
        <p:spPr bwMode="auto">
          <a:xfrm>
            <a:off x="9291454" y="510966"/>
            <a:ext cx="2740890" cy="328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xponential and Logarithmic Functions The Basics">
            <a:extLst>
              <a:ext uri="{FF2B5EF4-FFF2-40B4-BE49-F238E27FC236}">
                <a16:creationId xmlns:a16="http://schemas.microsoft.com/office/drawing/2014/main" id="{C998A7DB-F6D9-40E0-BCA1-E2AFBC8D5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9" r="23693" b="9345"/>
          <a:stretch/>
        </p:blipFill>
        <p:spPr bwMode="auto">
          <a:xfrm>
            <a:off x="9174184" y="3800538"/>
            <a:ext cx="2740890" cy="292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7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9729-1CAF-4745-BFC3-75E94C12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Converting exponential function to linear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3DBAE-4C13-4F7C-A1FF-A0B46E036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IN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r>
                  <a:rPr lang="en-IN" dirty="0"/>
                  <a:t>Taking logarithm on both sides, </a:t>
                </a:r>
              </a:p>
              <a:p>
                <a:r>
                  <a:rPr lang="en-IN" sz="2400" dirty="0">
                    <a:solidFill>
                      <a:srgbClr val="7030A0"/>
                    </a:solidFill>
                  </a:rPr>
                  <a:t>log(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sz="2400" b="0" dirty="0">
                  <a:solidFill>
                    <a:srgbClr val="7030A0"/>
                  </a:solidFill>
                </a:endParaRPr>
              </a:p>
              <a:p>
                <a:r>
                  <a:rPr lang="en-IN" sz="2400" dirty="0">
                    <a:solidFill>
                      <a:srgbClr val="7030A0"/>
                    </a:solidFill>
                  </a:rPr>
                  <a:t>log(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m:rPr>
                                <m:sty m:val="p"/>
                              </m:rPr>
                              <a:rPr lang="en-IN" sz="2400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rgbClr val="7030A0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r>
                  <a:rPr lang="en-IN" sz="2400" dirty="0">
                    <a:solidFill>
                      <a:srgbClr val="7030A0"/>
                    </a:solidFill>
                  </a:rPr>
                  <a:t>log(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400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n-IN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400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IN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IN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r>
                  <a:rPr lang="en-IN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Equate with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>
                  <a:solidFill>
                    <a:srgbClr val="FF0000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r>
                  <a:rPr lang="en-IN" dirty="0"/>
                  <a:t>Y = log(y)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 log(a) , x= X, a1=log(b)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3DBAE-4C13-4F7C-A1FF-A0B46E036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37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FDC5-D8B3-4FD2-B9A9-CF1DCA0D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0E9174-B2F0-48F1-A9AD-14DA7BF68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IN" sz="1800" b="0" i="0" u="none" strike="noStrike" baseline="0" dirty="0">
                    <a:latin typeface="AdvTimes"/>
                  </a:rPr>
                  <a:t>Table below gives experimental values of the pressure </a:t>
                </a:r>
                <a:r>
                  <a:rPr lang="en-IN" sz="1800" b="0" i="0" u="none" strike="noStrike" baseline="0" dirty="0">
                    <a:latin typeface="AdvTimes-i"/>
                  </a:rPr>
                  <a:t>P </a:t>
                </a:r>
                <a:r>
                  <a:rPr lang="en-IN" sz="1800" b="0" i="0" u="none" strike="noStrike" baseline="0" dirty="0">
                    <a:latin typeface="AdvTimes"/>
                  </a:rPr>
                  <a:t>of a given mass of gas corresponding to various values of the volume </a:t>
                </a:r>
                <a:r>
                  <a:rPr lang="en-IN" sz="1800" b="0" i="0" u="none" strike="noStrike" baseline="0" dirty="0">
                    <a:latin typeface="AdvTimes-i"/>
                  </a:rPr>
                  <a:t>V</a:t>
                </a:r>
                <a:r>
                  <a:rPr lang="en-IN" sz="1800" b="0" i="0" u="none" strike="noStrike" baseline="0" dirty="0">
                    <a:latin typeface="AdvTimes"/>
                  </a:rPr>
                  <a:t>. According to thermodynamic principles, a relationship having the  form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IN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IN" sz="1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1800" b="0" i="0" u="none" strike="noStrike" baseline="0" dirty="0">
                    <a:latin typeface="AdvTimes"/>
                  </a:rPr>
                  <a:t>, where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1800" b="0" i="0" u="none" strike="noStrike" baseline="0" dirty="0">
                    <a:latin typeface="AdvTimes"/>
                  </a:rPr>
                  <a:t> </a:t>
                </a:r>
                <a:r>
                  <a:rPr lang="en-IN" sz="1800" b="0" i="0" u="none" strike="noStrike" baseline="0" dirty="0">
                    <a:latin typeface="AdvP4C4E51"/>
                  </a:rPr>
                  <a:t> </a:t>
                </a:r>
                <a:r>
                  <a:rPr lang="en-IN" sz="1800" b="0" i="0" u="none" strike="noStrike" baseline="0" dirty="0">
                    <a:latin typeface="AdvTimes"/>
                  </a:rPr>
                  <a:t>and </a:t>
                </a:r>
                <a:r>
                  <a:rPr lang="en-IN" sz="1800" b="0" i="0" u="none" strike="noStrike" baseline="0" dirty="0">
                    <a:latin typeface="AdvTimes-i"/>
                  </a:rPr>
                  <a:t>C </a:t>
                </a:r>
                <a:r>
                  <a:rPr lang="en-IN" sz="1800" b="0" i="0" u="none" strike="noStrike" baseline="0" dirty="0">
                    <a:latin typeface="AdvTimes"/>
                  </a:rPr>
                  <a:t>are constants, should exist between the variables.</a:t>
                </a:r>
              </a:p>
              <a:p>
                <a:pPr marL="0" indent="0" algn="l">
                  <a:buNone/>
                </a:pPr>
                <a:endParaRPr lang="en-IN" sz="1800" b="0" i="0" u="none" strike="noStrike" baseline="0" dirty="0">
                  <a:latin typeface="AdvTimes"/>
                </a:endParaRPr>
              </a:p>
              <a:p>
                <a:pPr marL="0" indent="0" algn="l">
                  <a:buNone/>
                </a:pPr>
                <a:endParaRPr lang="en-IN" sz="1800" b="0" i="0" u="none" strike="noStrike" baseline="0" dirty="0">
                  <a:latin typeface="AdvTimes"/>
                </a:endParaRPr>
              </a:p>
              <a:p>
                <a:pPr marL="0" indent="0" algn="l">
                  <a:buNone/>
                </a:pPr>
                <a:endParaRPr lang="en-IN" sz="1800" dirty="0">
                  <a:latin typeface="AdvTimes"/>
                </a:endParaRPr>
              </a:p>
              <a:p>
                <a:pPr marL="0" indent="0" algn="l">
                  <a:buNone/>
                </a:pPr>
                <a:r>
                  <a:rPr lang="en-IN" sz="1800" b="0" i="0" u="none" strike="noStrike" baseline="0" dirty="0">
                    <a:latin typeface="AdvTimes"/>
                  </a:rPr>
                  <a:t>(</a:t>
                </a:r>
                <a:r>
                  <a:rPr lang="en-IN" sz="1800" b="0" i="0" u="none" strike="noStrike" baseline="0" dirty="0">
                    <a:latin typeface="AdvTimes-i"/>
                  </a:rPr>
                  <a:t>a</a:t>
                </a:r>
                <a:r>
                  <a:rPr lang="en-IN" sz="1800" b="0" i="0" u="none" strike="noStrike" baseline="0" dirty="0">
                    <a:latin typeface="AdvTimes"/>
                  </a:rPr>
                  <a:t>) Find the values of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1800" b="0" i="0" u="none" strike="noStrike" baseline="0" dirty="0">
                    <a:latin typeface="AdvP4C4E51"/>
                  </a:rPr>
                  <a:t> </a:t>
                </a:r>
                <a:r>
                  <a:rPr lang="en-IN" sz="1800" b="0" i="0" u="none" strike="noStrike" baseline="0" dirty="0">
                    <a:latin typeface="AdvTimes"/>
                  </a:rPr>
                  <a:t>and </a:t>
                </a:r>
                <a:r>
                  <a:rPr lang="en-IN" sz="1800" b="0" i="0" u="none" strike="noStrike" baseline="0" dirty="0">
                    <a:latin typeface="AdvTimes-i"/>
                  </a:rPr>
                  <a:t>C</a:t>
                </a:r>
                <a:r>
                  <a:rPr lang="en-IN" sz="1800" b="0" i="0" u="none" strike="noStrike" baseline="0" dirty="0">
                    <a:latin typeface="AdvTimes"/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IN" sz="1800" b="0" i="0" u="none" strike="noStrike" baseline="0" dirty="0">
                    <a:latin typeface="AdvTimes"/>
                  </a:rPr>
                  <a:t>(</a:t>
                </a:r>
                <a:r>
                  <a:rPr lang="en-IN" sz="1800" b="0" i="0" u="none" strike="noStrike" baseline="0" dirty="0">
                    <a:latin typeface="AdvTimes-i"/>
                  </a:rPr>
                  <a:t>b</a:t>
                </a:r>
                <a:r>
                  <a:rPr lang="en-IN" sz="1800" b="0" i="0" u="none" strike="noStrike" baseline="0" dirty="0">
                    <a:latin typeface="AdvTimes"/>
                  </a:rPr>
                  <a:t>) Write the equation connecting </a:t>
                </a:r>
                <a:r>
                  <a:rPr lang="en-IN" sz="1800" b="0" i="0" u="none" strike="noStrike" baseline="0" dirty="0">
                    <a:latin typeface="AdvTimes-i"/>
                  </a:rPr>
                  <a:t>P </a:t>
                </a:r>
                <a:r>
                  <a:rPr lang="en-IN" sz="1800" b="0" i="0" u="none" strike="noStrike" baseline="0" dirty="0">
                    <a:latin typeface="AdvTimes"/>
                  </a:rPr>
                  <a:t>and </a:t>
                </a:r>
                <a:r>
                  <a:rPr lang="en-IN" sz="1800" b="0" i="0" u="none" strike="noStrike" baseline="0" dirty="0">
                    <a:latin typeface="AdvTimes-i"/>
                  </a:rPr>
                  <a:t>V</a:t>
                </a:r>
                <a:r>
                  <a:rPr lang="en-IN" sz="1800" b="0" i="0" u="none" strike="noStrike" baseline="0" dirty="0">
                    <a:latin typeface="AdvTimes"/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IN" sz="1800" b="0" i="0" u="none" strike="noStrike" baseline="0" dirty="0">
                    <a:latin typeface="AdvTimes"/>
                  </a:rPr>
                  <a:t>(c) Estimate </a:t>
                </a:r>
                <a:r>
                  <a:rPr lang="en-IN" sz="1800" b="0" i="0" u="none" strike="noStrike" baseline="0" dirty="0">
                    <a:latin typeface="AdvTimes-i"/>
                  </a:rPr>
                  <a:t>P </a:t>
                </a:r>
                <a:r>
                  <a:rPr lang="en-IN" sz="1800" b="0" i="0" u="none" strike="noStrike" baseline="0" dirty="0">
                    <a:latin typeface="AdvTimes"/>
                  </a:rPr>
                  <a:t>when </a:t>
                </a:r>
                <a:r>
                  <a:rPr lang="en-IN" sz="1800" b="0" i="0" u="none" strike="noStrike" baseline="0" dirty="0">
                    <a:latin typeface="AdvMITimes"/>
                  </a:rPr>
                  <a:t>V =</a:t>
                </a:r>
                <a:r>
                  <a:rPr lang="en-IN" sz="1800" b="0" i="0" u="none" strike="noStrike" baseline="0" dirty="0">
                    <a:latin typeface="AdvTimes"/>
                  </a:rPr>
                  <a:t>100 </a:t>
                </a:r>
                <a14:m>
                  <m:oMath xmlns:m="http://schemas.openxmlformats.org/officeDocument/2006/math">
                    <m:r>
                      <a:rPr lang="en-IN" sz="1800" b="0" i="0" u="none" strike="noStrike" baseline="0" smtClean="0">
                        <a:latin typeface="Cambria Math" panose="02040503050406030204" pitchFamily="18" charset="0"/>
                      </a:rPr>
                      <m:t>ⅈ</m:t>
                    </m:r>
                    <m:sSup>
                      <m:sSupPr>
                        <m:ctrlPr>
                          <a:rPr lang="en-IN" sz="1800" b="0" i="1" u="none" strike="noStrike" baseline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800" b="0" i="0" u="none" strike="noStrike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1800" b="0" i="0" u="none" strike="noStrike" baseline="0" dirty="0">
                    <a:latin typeface="AdvTimes"/>
                  </a:rPr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0E9174-B2F0-48F1-A9AD-14DA7BF68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4" t="-933" r="-9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D53EA0-13D5-423D-BD47-D906C6D7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279" y="3169784"/>
            <a:ext cx="9822514" cy="103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3970-E3A7-49FF-9C2F-A10B383A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42" y="179363"/>
            <a:ext cx="9486900" cy="1371600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37EEF-CB4D-43F4-BE12-0913FF354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742" y="1550963"/>
                <a:ext cx="10403058" cy="53070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IN" sz="24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IN" sz="2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Taking log on both sides</a:t>
                </a:r>
              </a:p>
              <a:p>
                <a:r>
                  <a:rPr lang="en-IN" dirty="0">
                    <a:solidFill>
                      <a:schemeClr val="tx1"/>
                    </a:solidFill>
                  </a:rPr>
                  <a:t>log(</a:t>
                </a:r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IN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b="0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IN" dirty="0">
                    <a:solidFill>
                      <a:schemeClr val="tx1"/>
                    </a:solidFill>
                  </a:rPr>
                  <a:t>log(</a:t>
                </a:r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b="0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Rearranging terms,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)= log(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Comparing with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>
                  <a:solidFill>
                    <a:srgbClr val="FF0000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marL="0" indent="0">
                  <a:buNone/>
                </a:pPr>
                <a:r>
                  <a:rPr lang="en-IN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X = log(V) , Y = log(P),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= log(C)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37EEF-CB4D-43F4-BE12-0913FF354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742" y="1550963"/>
                <a:ext cx="10403058" cy="5307037"/>
              </a:xfrm>
              <a:blipFill>
                <a:blip r:embed="rId2"/>
                <a:stretch>
                  <a:fillRect l="-8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75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4445-C9DC-40E0-B548-5EFB76BE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08428"/>
            <a:ext cx="9486900" cy="635000"/>
          </a:xfrm>
        </p:spPr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85ACCDC-C4CD-49EB-8B92-F8248DF29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91763"/>
                  </p:ext>
                </p:extLst>
              </p:nvPr>
            </p:nvGraphicFramePr>
            <p:xfrm>
              <a:off x="1195753" y="2612116"/>
              <a:ext cx="9294055" cy="3846344"/>
            </p:xfrm>
            <a:graphic>
              <a:graphicData uri="http://schemas.openxmlformats.org/drawingml/2006/table">
                <a:tbl>
                  <a:tblPr firstRow="1" lastRow="1">
                    <a:tableStyleId>{F5AB1C69-6EDB-4FF4-983F-18BD219EF322}</a:tableStyleId>
                  </a:tblPr>
                  <a:tblGrid>
                    <a:gridCol w="1008185">
                      <a:extLst>
                        <a:ext uri="{9D8B030D-6E8A-4147-A177-3AD203B41FA5}">
                          <a16:colId xmlns:a16="http://schemas.microsoft.com/office/drawing/2014/main" val="4161800058"/>
                        </a:ext>
                      </a:extLst>
                    </a:gridCol>
                    <a:gridCol w="1153551">
                      <a:extLst>
                        <a:ext uri="{9D8B030D-6E8A-4147-A177-3AD203B41FA5}">
                          <a16:colId xmlns:a16="http://schemas.microsoft.com/office/drawing/2014/main" val="1288964377"/>
                        </a:ext>
                      </a:extLst>
                    </a:gridCol>
                    <a:gridCol w="1856936">
                      <a:extLst>
                        <a:ext uri="{9D8B030D-6E8A-4147-A177-3AD203B41FA5}">
                          <a16:colId xmlns:a16="http://schemas.microsoft.com/office/drawing/2014/main" val="3865637234"/>
                        </a:ext>
                      </a:extLst>
                    </a:gridCol>
                    <a:gridCol w="1871003">
                      <a:extLst>
                        <a:ext uri="{9D8B030D-6E8A-4147-A177-3AD203B41FA5}">
                          <a16:colId xmlns:a16="http://schemas.microsoft.com/office/drawing/2014/main" val="1590549197"/>
                        </a:ext>
                      </a:extLst>
                    </a:gridCol>
                    <a:gridCol w="1744394">
                      <a:extLst>
                        <a:ext uri="{9D8B030D-6E8A-4147-A177-3AD203B41FA5}">
                          <a16:colId xmlns:a16="http://schemas.microsoft.com/office/drawing/2014/main" val="1629832638"/>
                        </a:ext>
                      </a:extLst>
                    </a:gridCol>
                    <a:gridCol w="1659986">
                      <a:extLst>
                        <a:ext uri="{9D8B030D-6E8A-4147-A177-3AD203B41FA5}">
                          <a16:colId xmlns:a16="http://schemas.microsoft.com/office/drawing/2014/main" val="1670137773"/>
                        </a:ext>
                      </a:extLst>
                    </a:gridCol>
                  </a:tblGrid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V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P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X=logV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Y=log(P)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400" b="1" i="1" u="none" strike="noStrike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 i="1" u="none" strike="noStrike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400" b="1" i="1" u="none" strike="noStrike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000" b="1" u="none" strike="noStrike" kern="1200" dirty="0">
                            <a:solidFill>
                              <a:schemeClr val="lt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XY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62980932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54.3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61.2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1.7348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1.786751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3.00953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3.099656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89554375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61.8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49.2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1.790988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1.691965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3.20764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3.03029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86912149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72.4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37.6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1.859739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1.575188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3.458628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2.929438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36018220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28.4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1.947924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1.453318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3.794406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2.830953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9558367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118.6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19.2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2.074085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1.283301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4.301827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2.661675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15288089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194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10.1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2.287802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1.004321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5.234037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2.297688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10326285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000" b="1" u="none" strike="noStrike" dirty="0">
                              <a:effectLst/>
                              <a:latin typeface="Calibri" panose="020F0502020204030204" pitchFamily="34" charset="0"/>
                            </a:rPr>
                            <a:t>11.69534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000" b="1" u="none" strike="noStrike" dirty="0">
                              <a:effectLst/>
                              <a:latin typeface="Calibri" panose="020F0502020204030204" pitchFamily="34" charset="0"/>
                            </a:rPr>
                            <a:t>8.794845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  <m:sSup>
                                <m:sSupPr>
                                  <m:ctrlPr>
                                    <a:rPr lang="en-IN" sz="2000" b="1" i="1" u="none" strike="noStrike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IN" sz="2000" b="1" i="1" u="none" strike="noStrike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b="1" u="none" strike="noStrike" dirty="0">
                              <a:effectLst/>
                              <a:latin typeface="Calibri" panose="020F0502020204030204" pitchFamily="34" charset="0"/>
                            </a:rPr>
                            <a:t> = 23.00607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𝑿𝒀</m:t>
                              </m:r>
                            </m:oMath>
                          </a14:m>
                          <a:r>
                            <a:rPr lang="en-IN" sz="2000" b="1" u="none" strike="noStrike" dirty="0">
                              <a:effectLst/>
                              <a:latin typeface="Calibri" panose="020F0502020204030204" pitchFamily="34" charset="0"/>
                            </a:rPr>
                            <a:t> = 16.8497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18830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85ACCDC-C4CD-49EB-8B92-F8248DF29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91763"/>
                  </p:ext>
                </p:extLst>
              </p:nvPr>
            </p:nvGraphicFramePr>
            <p:xfrm>
              <a:off x="1195753" y="2612116"/>
              <a:ext cx="9294055" cy="3846344"/>
            </p:xfrm>
            <a:graphic>
              <a:graphicData uri="http://schemas.openxmlformats.org/drawingml/2006/table">
                <a:tbl>
                  <a:tblPr firstRow="1" lastRow="1">
                    <a:tableStyleId>{F5AB1C69-6EDB-4FF4-983F-18BD219EF322}</a:tableStyleId>
                  </a:tblPr>
                  <a:tblGrid>
                    <a:gridCol w="1008185">
                      <a:extLst>
                        <a:ext uri="{9D8B030D-6E8A-4147-A177-3AD203B41FA5}">
                          <a16:colId xmlns:a16="http://schemas.microsoft.com/office/drawing/2014/main" val="4161800058"/>
                        </a:ext>
                      </a:extLst>
                    </a:gridCol>
                    <a:gridCol w="1153551">
                      <a:extLst>
                        <a:ext uri="{9D8B030D-6E8A-4147-A177-3AD203B41FA5}">
                          <a16:colId xmlns:a16="http://schemas.microsoft.com/office/drawing/2014/main" val="1288964377"/>
                        </a:ext>
                      </a:extLst>
                    </a:gridCol>
                    <a:gridCol w="1856936">
                      <a:extLst>
                        <a:ext uri="{9D8B030D-6E8A-4147-A177-3AD203B41FA5}">
                          <a16:colId xmlns:a16="http://schemas.microsoft.com/office/drawing/2014/main" val="3865637234"/>
                        </a:ext>
                      </a:extLst>
                    </a:gridCol>
                    <a:gridCol w="1871003">
                      <a:extLst>
                        <a:ext uri="{9D8B030D-6E8A-4147-A177-3AD203B41FA5}">
                          <a16:colId xmlns:a16="http://schemas.microsoft.com/office/drawing/2014/main" val="1590549197"/>
                        </a:ext>
                      </a:extLst>
                    </a:gridCol>
                    <a:gridCol w="1744394">
                      <a:extLst>
                        <a:ext uri="{9D8B030D-6E8A-4147-A177-3AD203B41FA5}">
                          <a16:colId xmlns:a16="http://schemas.microsoft.com/office/drawing/2014/main" val="1629832638"/>
                        </a:ext>
                      </a:extLst>
                    </a:gridCol>
                    <a:gridCol w="1659986">
                      <a:extLst>
                        <a:ext uri="{9D8B030D-6E8A-4147-A177-3AD203B41FA5}">
                          <a16:colId xmlns:a16="http://schemas.microsoft.com/office/drawing/2014/main" val="1670137773"/>
                        </a:ext>
                      </a:extLst>
                    </a:gridCol>
                  </a:tblGrid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V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P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X=logV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Y=log(P)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36934" t="-1266" r="-96167" b="-7164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XY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62980932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54.3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61.2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1.7348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1.786751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3.00953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3.099656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89554375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61.8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49.2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1.790988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1.691965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3.20764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3.03029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86912149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72.4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37.6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1.859739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1.575188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3.458628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2.929438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36018220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28.4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1.947924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1.453318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3.794406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  <a:latin typeface="Calibri" panose="020F0502020204030204" pitchFamily="34" charset="0"/>
                            </a:rPr>
                            <a:t>2.830953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9558367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118.6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19.2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2.074085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1.283301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4.301827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2.661675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15288089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194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10.1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2.287802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1.004321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5.234037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  <a:latin typeface="Calibri" panose="020F0502020204030204" pitchFamily="34" charset="0"/>
                            </a:rPr>
                            <a:t>2.297688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10326285"/>
                      </a:ext>
                    </a:extLst>
                  </a:tr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17105" t="-701266" r="-286184" b="-164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14984" t="-701266" r="-183388" b="-164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336934" t="-701266" r="-96167" b="-164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461029" t="-701266" r="-1471" b="-164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8830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DF07B-7CC6-44FB-B799-173097A0864D}"/>
                  </a:ext>
                </a:extLst>
              </p:cNvPr>
              <p:cNvSpPr txBox="1"/>
              <p:nvPr/>
            </p:nvSpPr>
            <p:spPr>
              <a:xfrm>
                <a:off x="2675204" y="611860"/>
                <a:ext cx="6098344" cy="171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IN" sz="18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Least Square Line-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−−−−−−(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DF07B-7CC6-44FB-B799-173097A08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204" y="611860"/>
                <a:ext cx="6098344" cy="1710853"/>
              </a:xfrm>
              <a:prstGeom prst="rect">
                <a:avLst/>
              </a:prstGeom>
              <a:blipFill>
                <a:blip r:embed="rId3"/>
                <a:stretch>
                  <a:fillRect l="-900" t="-21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2F35A55-3EAA-445B-A00D-5CBE01E3BEA6}"/>
              </a:ext>
            </a:extLst>
          </p:cNvPr>
          <p:cNvSpPr/>
          <p:nvPr/>
        </p:nvSpPr>
        <p:spPr>
          <a:xfrm>
            <a:off x="1195753" y="3094892"/>
            <a:ext cx="9294055" cy="2883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2C78D5-1644-4B1C-8F0C-FA797265F09F}"/>
              </a:ext>
            </a:extLst>
          </p:cNvPr>
          <p:cNvSpPr/>
          <p:nvPr/>
        </p:nvSpPr>
        <p:spPr>
          <a:xfrm>
            <a:off x="1195753" y="2612116"/>
            <a:ext cx="1012875" cy="482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0CC554-949E-4844-959F-3A4D9F21E12E}"/>
              </a:ext>
            </a:extLst>
          </p:cNvPr>
          <p:cNvSpPr/>
          <p:nvPr/>
        </p:nvSpPr>
        <p:spPr>
          <a:xfrm>
            <a:off x="2208628" y="2598048"/>
            <a:ext cx="1153550" cy="482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43DFE-E3B7-4964-92B5-60BD88471B09}"/>
              </a:ext>
            </a:extLst>
          </p:cNvPr>
          <p:cNvSpPr/>
          <p:nvPr/>
        </p:nvSpPr>
        <p:spPr>
          <a:xfrm>
            <a:off x="3362178" y="2583980"/>
            <a:ext cx="1828800" cy="482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6078B5-D6CC-42BA-8226-E292F41F94CF}"/>
              </a:ext>
            </a:extLst>
          </p:cNvPr>
          <p:cNvSpPr/>
          <p:nvPr/>
        </p:nvSpPr>
        <p:spPr>
          <a:xfrm>
            <a:off x="5190978" y="2612115"/>
            <a:ext cx="1927274" cy="482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1B9BB-129D-406D-B470-843D2A9DE040}"/>
              </a:ext>
            </a:extLst>
          </p:cNvPr>
          <p:cNvSpPr/>
          <p:nvPr/>
        </p:nvSpPr>
        <p:spPr>
          <a:xfrm>
            <a:off x="6876756" y="2610573"/>
            <a:ext cx="1927274" cy="482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517050-C1E9-4FC2-BA97-4BA0D25DE009}"/>
              </a:ext>
            </a:extLst>
          </p:cNvPr>
          <p:cNvSpPr/>
          <p:nvPr/>
        </p:nvSpPr>
        <p:spPr>
          <a:xfrm>
            <a:off x="8712590" y="2581742"/>
            <a:ext cx="1927274" cy="482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BEEBB4-6500-4FE9-B5D4-D2D13D36607F}"/>
              </a:ext>
            </a:extLst>
          </p:cNvPr>
          <p:cNvSpPr/>
          <p:nvPr/>
        </p:nvSpPr>
        <p:spPr>
          <a:xfrm>
            <a:off x="4079630" y="6105381"/>
            <a:ext cx="1113691" cy="239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9DE96B-1D15-46BF-B71C-BA8C9AB00CDD}"/>
              </a:ext>
            </a:extLst>
          </p:cNvPr>
          <p:cNvSpPr/>
          <p:nvPr/>
        </p:nvSpPr>
        <p:spPr>
          <a:xfrm>
            <a:off x="5884990" y="6105381"/>
            <a:ext cx="1113691" cy="239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6311E8-2B37-46A6-B3A3-DF85F888297A}"/>
              </a:ext>
            </a:extLst>
          </p:cNvPr>
          <p:cNvSpPr/>
          <p:nvPr/>
        </p:nvSpPr>
        <p:spPr>
          <a:xfrm>
            <a:off x="7720832" y="6105381"/>
            <a:ext cx="1083198" cy="239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A627B8-C448-4431-9E50-F96D1FE147A6}"/>
              </a:ext>
            </a:extLst>
          </p:cNvPr>
          <p:cNvSpPr/>
          <p:nvPr/>
        </p:nvSpPr>
        <p:spPr>
          <a:xfrm>
            <a:off x="9540825" y="6114413"/>
            <a:ext cx="920847" cy="239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521D0E-41C6-478B-A438-E5A51C3521A2}"/>
              </a:ext>
            </a:extLst>
          </p:cNvPr>
          <p:cNvSpPr/>
          <p:nvPr/>
        </p:nvSpPr>
        <p:spPr>
          <a:xfrm>
            <a:off x="1152965" y="5974141"/>
            <a:ext cx="9486899" cy="482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1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4445-C9DC-40E0-B548-5EFB76BE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08428"/>
            <a:ext cx="9486900" cy="635000"/>
          </a:xfrm>
        </p:spPr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3AF98D-47DE-4353-823F-D349176DBF07}"/>
                  </a:ext>
                </a:extLst>
              </p:cNvPr>
              <p:cNvSpPr txBox="1"/>
              <p:nvPr/>
            </p:nvSpPr>
            <p:spPr>
              <a:xfrm>
                <a:off x="611944" y="2319134"/>
                <a:ext cx="4178105" cy="1054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200" dirty="0">
                    <a:latin typeface="Calibri" panose="020F0502020204030204" pitchFamily="34" charset="0"/>
                  </a:rPr>
                  <a:t>8.7948 = 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200" dirty="0">
                    <a:latin typeface="Calibri" panose="020F0502020204030204" pitchFamily="34" charset="0"/>
                  </a:rPr>
                  <a:t> + 11.6953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200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2200" dirty="0">
                    <a:latin typeface="Calibri" panose="020F0502020204030204" pitchFamily="34" charset="0"/>
                  </a:rPr>
                  <a:t>16.8497= 11.6953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200" dirty="0">
                    <a:latin typeface="Calibri" panose="020F0502020204030204" pitchFamily="34" charset="0"/>
                  </a:rPr>
                  <a:t> + 23.0061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3AF98D-47DE-4353-823F-D349176DB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44" y="2319134"/>
                <a:ext cx="4178105" cy="1054712"/>
              </a:xfrm>
              <a:prstGeom prst="rect">
                <a:avLst/>
              </a:prstGeom>
              <a:blipFill>
                <a:blip r:embed="rId2"/>
                <a:stretch>
                  <a:fillRect l="-1895" b="-10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E7BDFB-0873-468B-B47C-DD25613387D2}"/>
                  </a:ext>
                </a:extLst>
              </p:cNvPr>
              <p:cNvSpPr txBox="1"/>
              <p:nvPr/>
            </p:nvSpPr>
            <p:spPr>
              <a:xfrm>
                <a:off x="611944" y="3510247"/>
                <a:ext cx="60983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IN" sz="2000" dirty="0">
                    <a:solidFill>
                      <a:srgbClr val="FF0000"/>
                    </a:solidFill>
                  </a:rPr>
                  <a:t>= 4.1954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E7BDFB-0873-468B-B47C-DD256133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44" y="3510247"/>
                <a:ext cx="6098344" cy="400110"/>
              </a:xfrm>
              <a:prstGeom prst="rect">
                <a:avLst/>
              </a:prstGeom>
              <a:blipFill>
                <a:blip r:embed="rId3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032C0-3744-4E39-ADAA-654430904C0E}"/>
                  </a:ext>
                </a:extLst>
              </p:cNvPr>
              <p:cNvSpPr txBox="1"/>
              <p:nvPr/>
            </p:nvSpPr>
            <p:spPr>
              <a:xfrm>
                <a:off x="611944" y="3892249"/>
                <a:ext cx="60983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rgbClr val="FF0000"/>
                    </a:solidFill>
                  </a:rPr>
                  <a:t>= - 1.4003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032C0-3744-4E39-ADAA-654430904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44" y="3892249"/>
                <a:ext cx="6098344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DF07B-7CC6-44FB-B799-173097A0864D}"/>
                  </a:ext>
                </a:extLst>
              </p:cNvPr>
              <p:cNvSpPr txBox="1"/>
              <p:nvPr/>
            </p:nvSpPr>
            <p:spPr>
              <a:xfrm>
                <a:off x="3575536" y="0"/>
                <a:ext cx="6098344" cy="1433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−−−−−−(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IN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IN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N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−−(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DF07B-7CC6-44FB-B799-173097A08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36" y="0"/>
                <a:ext cx="6098344" cy="1433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B8510D8-2B4C-49DD-AEB4-3374A87A0E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475578"/>
                  </p:ext>
                </p:extLst>
              </p:nvPr>
            </p:nvGraphicFramePr>
            <p:xfrm>
              <a:off x="3397347" y="1501885"/>
              <a:ext cx="7132319" cy="480793"/>
            </p:xfrm>
            <a:graphic>
              <a:graphicData uri="http://schemas.openxmlformats.org/drawingml/2006/table">
                <a:tbl>
                  <a:tblPr firstRow="1" lastRow="1">
                    <a:tableStyleId>{F5AB1C69-6EDB-4FF4-983F-18BD219EF322}</a:tableStyleId>
                  </a:tblPr>
                  <a:tblGrid>
                    <a:gridCol w="1856936">
                      <a:extLst>
                        <a:ext uri="{9D8B030D-6E8A-4147-A177-3AD203B41FA5}">
                          <a16:colId xmlns:a16="http://schemas.microsoft.com/office/drawing/2014/main" val="3975657870"/>
                        </a:ext>
                      </a:extLst>
                    </a:gridCol>
                    <a:gridCol w="1871003">
                      <a:extLst>
                        <a:ext uri="{9D8B030D-6E8A-4147-A177-3AD203B41FA5}">
                          <a16:colId xmlns:a16="http://schemas.microsoft.com/office/drawing/2014/main" val="1136806784"/>
                        </a:ext>
                      </a:extLst>
                    </a:gridCol>
                    <a:gridCol w="1744394">
                      <a:extLst>
                        <a:ext uri="{9D8B030D-6E8A-4147-A177-3AD203B41FA5}">
                          <a16:colId xmlns:a16="http://schemas.microsoft.com/office/drawing/2014/main" val="3832542942"/>
                        </a:ext>
                      </a:extLst>
                    </a:gridCol>
                    <a:gridCol w="1659986">
                      <a:extLst>
                        <a:ext uri="{9D8B030D-6E8A-4147-A177-3AD203B41FA5}">
                          <a16:colId xmlns:a16="http://schemas.microsoft.com/office/drawing/2014/main" val="170544041"/>
                        </a:ext>
                      </a:extLst>
                    </a:gridCol>
                  </a:tblGrid>
                  <a:tr h="480793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000" b="1" u="none" strike="noStrike" dirty="0">
                              <a:effectLst/>
                              <a:latin typeface="Calibri" panose="020F0502020204030204" pitchFamily="34" charset="0"/>
                            </a:rPr>
                            <a:t>11.69534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IN" sz="2000" b="1" u="none" strike="noStrike" dirty="0">
                              <a:effectLst/>
                              <a:latin typeface="Calibri" panose="020F0502020204030204" pitchFamily="34" charset="0"/>
                            </a:rPr>
                            <a:t>8.794845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  <m:sSup>
                                <m:sSupPr>
                                  <m:ctrlPr>
                                    <a:rPr lang="en-IN" sz="2000" b="1" i="1" u="none" strike="noStrike" kern="1200" smtClean="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 u="none" strike="noStrike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IN" sz="2000" b="1" i="1" u="none" strike="noStrike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2000" b="1" u="none" strike="noStrike" dirty="0">
                              <a:effectLst/>
                              <a:latin typeface="Calibri" panose="020F0502020204030204" pitchFamily="34" charset="0"/>
                            </a:rPr>
                            <a:t> = 23.00607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  <m:r>
                                <a:rPr lang="en-IN" sz="2000" b="1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𝑿𝒀</m:t>
                              </m:r>
                            </m:oMath>
                          </a14:m>
                          <a:r>
                            <a:rPr lang="en-IN" sz="2000" b="1" u="none" strike="noStrike" dirty="0">
                              <a:effectLst/>
                              <a:latin typeface="Calibri" panose="020F0502020204030204" pitchFamily="34" charset="0"/>
                            </a:rPr>
                            <a:t> = 16.8497</a:t>
                          </a:r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9621346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B8510D8-2B4C-49DD-AEB4-3374A87A0E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475578"/>
                  </p:ext>
                </p:extLst>
              </p:nvPr>
            </p:nvGraphicFramePr>
            <p:xfrm>
              <a:off x="3397347" y="1501885"/>
              <a:ext cx="7132319" cy="480793"/>
            </p:xfrm>
            <a:graphic>
              <a:graphicData uri="http://schemas.openxmlformats.org/drawingml/2006/table">
                <a:tbl>
                  <a:tblPr firstRow="1" lastRow="1">
                    <a:tableStyleId>{F5AB1C69-6EDB-4FF4-983F-18BD219EF322}</a:tableStyleId>
                  </a:tblPr>
                  <a:tblGrid>
                    <a:gridCol w="1856936">
                      <a:extLst>
                        <a:ext uri="{9D8B030D-6E8A-4147-A177-3AD203B41FA5}">
                          <a16:colId xmlns:a16="http://schemas.microsoft.com/office/drawing/2014/main" val="3975657870"/>
                        </a:ext>
                      </a:extLst>
                    </a:gridCol>
                    <a:gridCol w="1871003">
                      <a:extLst>
                        <a:ext uri="{9D8B030D-6E8A-4147-A177-3AD203B41FA5}">
                          <a16:colId xmlns:a16="http://schemas.microsoft.com/office/drawing/2014/main" val="1136806784"/>
                        </a:ext>
                      </a:extLst>
                    </a:gridCol>
                    <a:gridCol w="1744394">
                      <a:extLst>
                        <a:ext uri="{9D8B030D-6E8A-4147-A177-3AD203B41FA5}">
                          <a16:colId xmlns:a16="http://schemas.microsoft.com/office/drawing/2014/main" val="3832542942"/>
                        </a:ext>
                      </a:extLst>
                    </a:gridCol>
                    <a:gridCol w="1659986">
                      <a:extLst>
                        <a:ext uri="{9D8B030D-6E8A-4147-A177-3AD203B41FA5}">
                          <a16:colId xmlns:a16="http://schemas.microsoft.com/office/drawing/2014/main" val="170544041"/>
                        </a:ext>
                      </a:extLst>
                    </a:gridCol>
                  </a:tblGrid>
                  <a:tr h="48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6"/>
                          <a:stretch>
                            <a:fillRect l="-328" t="-3750" r="-285246" b="-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6"/>
                          <a:stretch>
                            <a:fillRect l="-99674" t="-3750" r="-183388" b="-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6"/>
                          <a:stretch>
                            <a:fillRect l="-214336" t="-3750" r="-96853" b="-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6"/>
                          <a:stretch>
                            <a:fillRect l="-329304" t="-3750" r="-1465" b="-1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21346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904F6C-5597-4BD9-A0E6-14AFDA9B2ADC}"/>
                  </a:ext>
                </a:extLst>
              </p:cNvPr>
              <p:cNvSpPr txBox="1"/>
              <p:nvPr/>
            </p:nvSpPr>
            <p:spPr>
              <a:xfrm>
                <a:off x="1980028" y="4489695"/>
                <a:ext cx="6098344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= log(C)</a:t>
                </a:r>
              </a:p>
              <a:p>
                <a:r>
                  <a:rPr lang="en-IN" sz="24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4.1954 = </a:t>
                </a:r>
                <a:r>
                  <a:rPr lang="en-IN" sz="2400" i="1" dirty="0" err="1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loc</a:t>
                </a:r>
                <a:r>
                  <a:rPr lang="en-IN" sz="24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(C)</a:t>
                </a:r>
              </a:p>
              <a:p>
                <a:r>
                  <a:rPr lang="en-IN" sz="24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C = antilog(4.1954)</a:t>
                </a:r>
              </a:p>
              <a:p>
                <a:r>
                  <a:rPr lang="en-IN" sz="24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C= 15681. 9477  </a:t>
                </a:r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904F6C-5597-4BD9-A0E6-14AFDA9B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028" y="4489695"/>
                <a:ext cx="6098344" cy="1569660"/>
              </a:xfrm>
              <a:prstGeom prst="rect">
                <a:avLst/>
              </a:prstGeom>
              <a:blipFill>
                <a:blip r:embed="rId7"/>
                <a:stretch>
                  <a:fillRect l="-1600" t="-3101" b="-7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5213-8D64-4E3E-9BFF-4336748ADC2C}"/>
                  </a:ext>
                </a:extLst>
              </p:cNvPr>
              <p:cNvSpPr txBox="1"/>
              <p:nvPr/>
            </p:nvSpPr>
            <p:spPr>
              <a:xfrm>
                <a:off x="7480494" y="4489695"/>
                <a:ext cx="609834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r>
                  <a:rPr lang="en-IN" sz="2400" dirty="0"/>
                  <a:t>-</a:t>
                </a:r>
                <a:r>
                  <a:rPr lang="en-IN" sz="24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1.4003 =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IN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r>
                  <a:rPr lang="en-IN" sz="24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24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= 1.4003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7E5213-8D64-4E3E-9BFF-4336748A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94" y="4489695"/>
                <a:ext cx="6098344" cy="1200329"/>
              </a:xfrm>
              <a:prstGeom prst="rect">
                <a:avLst/>
              </a:prstGeom>
              <a:blipFill>
                <a:blip r:embed="rId8"/>
                <a:stretch>
                  <a:fillRect l="-1500" t="-406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D85857-62EB-46B5-A115-1F275A1579A1}"/>
              </a:ext>
            </a:extLst>
          </p:cNvPr>
          <p:cNvCxnSpPr/>
          <p:nvPr/>
        </p:nvCxnSpPr>
        <p:spPr>
          <a:xfrm>
            <a:off x="5978769" y="4092304"/>
            <a:ext cx="0" cy="2252225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484572-EB48-4902-B8D0-137D2DF27D3F}"/>
                  </a:ext>
                </a:extLst>
              </p:cNvPr>
              <p:cNvSpPr txBox="1"/>
              <p:nvPr/>
            </p:nvSpPr>
            <p:spPr>
              <a:xfrm>
                <a:off x="4459459" y="3646648"/>
                <a:ext cx="67876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:r>
                  <a:rPr lang="en-IN" sz="2400" b="0" i="0" u="none" strike="noStrike" baseline="0" dirty="0">
                    <a:solidFill>
                      <a:schemeClr val="tx1"/>
                    </a:solidFill>
                    <a:latin typeface="AdvTimes"/>
                  </a:rPr>
                  <a:t>a. Find the values of </a:t>
                </a:r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2400" b="0" i="0" u="none" strike="noStrike" baseline="0" dirty="0">
                    <a:solidFill>
                      <a:schemeClr val="tx1"/>
                    </a:solidFill>
                    <a:latin typeface="AdvP4C4E51"/>
                  </a:rPr>
                  <a:t> </a:t>
                </a:r>
                <a:r>
                  <a:rPr lang="en-IN" sz="2400" b="0" i="0" u="none" strike="noStrike" baseline="0" dirty="0">
                    <a:solidFill>
                      <a:schemeClr val="tx1"/>
                    </a:solidFill>
                    <a:latin typeface="AdvTimes"/>
                  </a:rPr>
                  <a:t>and </a:t>
                </a:r>
                <a:r>
                  <a:rPr lang="en-IN" sz="2400" b="0" i="0" u="none" strike="noStrike" baseline="0" dirty="0">
                    <a:solidFill>
                      <a:schemeClr val="tx1"/>
                    </a:solidFill>
                    <a:latin typeface="AdvTimes-i"/>
                  </a:rPr>
                  <a:t>C</a:t>
                </a:r>
                <a:r>
                  <a:rPr lang="en-IN" sz="2400" b="0" i="0" u="none" strike="noStrike" baseline="0" dirty="0">
                    <a:solidFill>
                      <a:schemeClr val="tx1"/>
                    </a:solidFill>
                    <a:latin typeface="AdvTimes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484572-EB48-4902-B8D0-137D2DF2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459" y="3646648"/>
                <a:ext cx="6787660" cy="461665"/>
              </a:xfrm>
              <a:prstGeom prst="rect">
                <a:avLst/>
              </a:prstGeom>
              <a:blipFill>
                <a:blip r:embed="rId9"/>
                <a:stretch>
                  <a:fillRect l="-1438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19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8B9F-55D2-4482-BF31-A6A1F116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 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49B00-25EA-44C4-8AFB-E76DD1BAF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sz="2400" b="0" i="0" u="none" strike="noStrike" baseline="0" dirty="0">
                    <a:latin typeface="AdvTimes"/>
                  </a:rPr>
                  <a:t>b. Write the equation connecting </a:t>
                </a:r>
                <a:r>
                  <a:rPr lang="en-IN" sz="2400" b="0" i="0" u="none" strike="noStrike" baseline="0" dirty="0">
                    <a:latin typeface="AdvTimes-i"/>
                  </a:rPr>
                  <a:t>P </a:t>
                </a:r>
                <a:r>
                  <a:rPr lang="en-IN" sz="2400" b="0" i="0" u="none" strike="noStrike" baseline="0" dirty="0">
                    <a:latin typeface="AdvTimes"/>
                  </a:rPr>
                  <a:t>and </a:t>
                </a:r>
                <a:r>
                  <a:rPr lang="en-IN" sz="2400" b="0" i="0" u="none" strike="noStrike" baseline="0" dirty="0">
                    <a:latin typeface="AdvTimes-i"/>
                  </a:rPr>
                  <a:t>V</a:t>
                </a:r>
                <a:r>
                  <a:rPr lang="en-IN" sz="2400" b="0" i="0" u="none" strike="noStrike" baseline="0" dirty="0">
                    <a:latin typeface="AdvTimes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0" i="1" u="none" strike="noStrike" baseline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IN" sz="2400" b="0" i="1" u="none" strike="noStrike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u="none" strike="noStrike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IN" sz="2400" b="0" i="1" u="none" strike="noStrike" baseline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IN" sz="2400" b="0" i="1" u="none" strike="noStrike" baseline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u="none" strike="noStrike" baseline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IN" sz="24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u="none" strike="noStrike" baseline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1.4003</m:t>
                        </m:r>
                      </m:sup>
                    </m:sSup>
                    <m:r>
                      <a:rPr lang="en-IN" sz="2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15681. 9477 </a:t>
                </a:r>
              </a:p>
              <a:p>
                <a:pPr marL="0" indent="0">
                  <a:buNone/>
                </a:pPr>
                <a:endParaRPr lang="en-IN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0" i="0" u="none" strike="noStrike" baseline="0" dirty="0">
                    <a:latin typeface="AdvTimes"/>
                  </a:rPr>
                  <a:t>c. Estimate </a:t>
                </a:r>
                <a:r>
                  <a:rPr lang="en-IN" sz="2400" b="0" i="0" u="none" strike="noStrike" baseline="0" dirty="0">
                    <a:latin typeface="AdvTimes-i"/>
                  </a:rPr>
                  <a:t>P </a:t>
                </a:r>
                <a:r>
                  <a:rPr lang="en-IN" sz="2400" b="0" i="0" u="none" strike="noStrike" baseline="0" dirty="0">
                    <a:latin typeface="AdvTimes"/>
                  </a:rPr>
                  <a:t>when </a:t>
                </a:r>
                <a:r>
                  <a:rPr lang="en-IN" sz="2400" b="0" i="0" u="none" strike="noStrike" baseline="0" dirty="0">
                    <a:latin typeface="AdvMITimes"/>
                  </a:rPr>
                  <a:t>V =</a:t>
                </a:r>
                <a:r>
                  <a:rPr lang="en-IN" sz="2400" b="0" i="0" u="none" strike="noStrike" baseline="0" dirty="0">
                    <a:latin typeface="AdvTimes"/>
                  </a:rPr>
                  <a:t>100 </a:t>
                </a:r>
                <a14:m>
                  <m:oMath xmlns:m="http://schemas.openxmlformats.org/officeDocument/2006/math">
                    <m:r>
                      <a:rPr lang="en-IN" sz="2400" b="0" i="0" u="none" strike="noStrike" baseline="0" smtClean="0">
                        <a:latin typeface="Cambria Math" panose="02040503050406030204" pitchFamily="18" charset="0"/>
                      </a:rPr>
                      <m:t>ⅈ</m:t>
                    </m:r>
                    <m:sSup>
                      <m:sSupPr>
                        <m:ctrlPr>
                          <a:rPr lang="en-IN" sz="2400" b="0" i="1" u="none" strike="noStrike" baseline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0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2400" b="0" i="0" u="none" strike="noStrike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2400" b="0" i="0" u="none" strike="noStrike" baseline="0" dirty="0">
                    <a:latin typeface="AdvTimes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IN" sz="24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(100)</m:t>
                        </m:r>
                      </m:e>
                      <m:sup>
                        <m:r>
                          <a:rPr lang="en-IN" sz="2400" b="0" i="1" u="none" strike="noStrike" baseline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1.4003</m:t>
                        </m:r>
                      </m:sup>
                    </m:sSup>
                    <m:r>
                      <a:rPr lang="en-IN" sz="2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15681. 9477 </a:t>
                </a:r>
              </a:p>
              <a:p>
                <a:pPr marL="0" indent="0">
                  <a:buNone/>
                </a:pPr>
                <a:r>
                  <a:rPr lang="en-IN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P.</a:t>
                </a:r>
                <a:r>
                  <a:rPr lang="en-IN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631.8296 = 15681. 9477 </a:t>
                </a:r>
              </a:p>
              <a:p>
                <a:pPr marL="0" indent="0">
                  <a:buNone/>
                </a:pPr>
                <a:r>
                  <a:rPr lang="en-IN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P </a:t>
                </a:r>
                <a:r>
                  <a:rPr lang="en-IN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= 24. 8198  lb/i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b="0" i="0" u="none" strike="noStrike" baseline="0" dirty="0">
                  <a:latin typeface="AdvTimes"/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49B00-25EA-44C4-8AFB-E76DD1BAF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4" t="-12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2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icFram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B76713-D7FB-475F-B63C-1DA01615FF30}"/>
</file>

<file path=customXml/itemProps2.xml><?xml version="1.0" encoding="utf-8"?>
<ds:datastoreItem xmlns:ds="http://schemas.openxmlformats.org/officeDocument/2006/customXml" ds:itemID="{4BC3BF95-A99E-48DF-BF07-F01D1691755B}"/>
</file>

<file path=customXml/itemProps3.xml><?xml version="1.0" encoding="utf-8"?>
<ds:datastoreItem xmlns:ds="http://schemas.openxmlformats.org/officeDocument/2006/customXml" ds:itemID="{A6BC6C99-0308-484B-BA81-7CA05899C0BF}"/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251</Words>
  <Application>Microsoft Office PowerPoint</Application>
  <PresentationFormat>Widescreen</PresentationFormat>
  <Paragraphs>213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AdvMITimes</vt:lpstr>
      <vt:lpstr>AdvP4C4E51</vt:lpstr>
      <vt:lpstr>AdvTimes</vt:lpstr>
      <vt:lpstr>AdvTimes-i</vt:lpstr>
      <vt:lpstr>Aharoni</vt:lpstr>
      <vt:lpstr>Arial</vt:lpstr>
      <vt:lpstr>Calibri</vt:lpstr>
      <vt:lpstr>Cambria Math</vt:lpstr>
      <vt:lpstr>Gill Sans MT</vt:lpstr>
      <vt:lpstr>Goudy Old Style</vt:lpstr>
      <vt:lpstr>ClassicFrameVTI</vt:lpstr>
      <vt:lpstr>COST- Unit 5</vt:lpstr>
      <vt:lpstr>Revision</vt:lpstr>
      <vt:lpstr>Exponential curve</vt:lpstr>
      <vt:lpstr>Converting exponential function to linear form</vt:lpstr>
      <vt:lpstr>Question</vt:lpstr>
      <vt:lpstr>Solution</vt:lpstr>
      <vt:lpstr>Cont..</vt:lpstr>
      <vt:lpstr>Cont..</vt:lpstr>
      <vt:lpstr>Cont .. </vt:lpstr>
      <vt:lpstr>Question</vt:lpstr>
      <vt:lpstr>Cont. ..</vt:lpstr>
      <vt:lpstr>Cont.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 Unit 5</dc:title>
  <dc:creator>Maitreyi Joglekar</dc:creator>
  <cp:lastModifiedBy>admin</cp:lastModifiedBy>
  <cp:revision>50</cp:revision>
  <dcterms:created xsi:type="dcterms:W3CDTF">2021-02-25T07:58:15Z</dcterms:created>
  <dcterms:modified xsi:type="dcterms:W3CDTF">2021-03-08T04:28:17Z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