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sldIdLst>
    <p:sldId id="256" r:id="rId2"/>
    <p:sldId id="280" r:id="rId3"/>
    <p:sldId id="279" r:id="rId4"/>
    <p:sldId id="283" r:id="rId5"/>
    <p:sldId id="289" r:id="rId6"/>
    <p:sldId id="282" r:id="rId7"/>
    <p:sldId id="284" r:id="rId8"/>
    <p:sldId id="285" r:id="rId9"/>
    <p:sldId id="286" r:id="rId10"/>
    <p:sldId id="287" r:id="rId11"/>
    <p:sldId id="288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39" autoAdjust="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BABEF-6845-4D30-A475-38B1BB735699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CEBB42-6A45-4C5A-96A1-6881E37D0DE0}">
      <dgm:prSet/>
      <dgm:spPr/>
      <dgm:t>
        <a:bodyPr/>
        <a:lstStyle/>
        <a:p>
          <a:r>
            <a:rPr lang="en-IN" dirty="0"/>
            <a:t>Curve Fitting</a:t>
          </a:r>
          <a:endParaRPr lang="en-US" dirty="0"/>
        </a:p>
      </dgm:t>
    </dgm:pt>
    <dgm:pt modelId="{5F34626D-18C2-4DB8-803F-E89C3740E08A}" type="parTrans" cxnId="{F7A4BCB8-6757-4709-A07A-745CB8FAE9F9}">
      <dgm:prSet/>
      <dgm:spPr/>
      <dgm:t>
        <a:bodyPr/>
        <a:lstStyle/>
        <a:p>
          <a:endParaRPr lang="en-US"/>
        </a:p>
      </dgm:t>
    </dgm:pt>
    <dgm:pt modelId="{EB2B0F19-2A7C-437F-B131-2552B37A6C10}" type="sibTrans" cxnId="{F7A4BCB8-6757-4709-A07A-745CB8FAE9F9}">
      <dgm:prSet/>
      <dgm:spPr/>
      <dgm:t>
        <a:bodyPr/>
        <a:lstStyle/>
        <a:p>
          <a:endParaRPr lang="en-US"/>
        </a:p>
      </dgm:t>
    </dgm:pt>
    <dgm:pt modelId="{919E7C14-D206-4BA2-AE2F-BBA9BBD8D996}">
      <dgm:prSet/>
      <dgm:spPr/>
      <dgm:t>
        <a:bodyPr/>
        <a:lstStyle/>
        <a:p>
          <a:r>
            <a:rPr lang="en-IN" dirty="0"/>
            <a:t>Least square Line</a:t>
          </a:r>
          <a:endParaRPr lang="en-US" dirty="0"/>
        </a:p>
      </dgm:t>
    </dgm:pt>
    <dgm:pt modelId="{3EC8C69B-EA05-498C-96FE-E61920C9EC9D}" type="parTrans" cxnId="{95AA5B5C-3200-4A08-892C-F732339805DB}">
      <dgm:prSet/>
      <dgm:spPr/>
      <dgm:t>
        <a:bodyPr/>
        <a:lstStyle/>
        <a:p>
          <a:endParaRPr lang="en-US"/>
        </a:p>
      </dgm:t>
    </dgm:pt>
    <dgm:pt modelId="{81B25D6F-303F-429E-9BC4-5649F6B6B583}" type="sibTrans" cxnId="{95AA5B5C-3200-4A08-892C-F732339805DB}">
      <dgm:prSet/>
      <dgm:spPr/>
      <dgm:t>
        <a:bodyPr/>
        <a:lstStyle/>
        <a:p>
          <a:endParaRPr lang="en-US"/>
        </a:p>
      </dgm:t>
    </dgm:pt>
    <dgm:pt modelId="{F0691C32-5137-4A43-89B4-158535482D92}">
      <dgm:prSet/>
      <dgm:spPr/>
      <dgm:t>
        <a:bodyPr/>
        <a:lstStyle/>
        <a:p>
          <a:r>
            <a:rPr lang="en-IN"/>
            <a:t>Least square parabola</a:t>
          </a:r>
          <a:endParaRPr lang="en-US"/>
        </a:p>
      </dgm:t>
    </dgm:pt>
    <dgm:pt modelId="{ADC923C5-A1D3-4F8A-9811-01CB7A9353F7}" type="parTrans" cxnId="{3E73C7F8-1851-48E3-A1FD-B7F9EE5DB293}">
      <dgm:prSet/>
      <dgm:spPr/>
      <dgm:t>
        <a:bodyPr/>
        <a:lstStyle/>
        <a:p>
          <a:endParaRPr lang="en-US"/>
        </a:p>
      </dgm:t>
    </dgm:pt>
    <dgm:pt modelId="{577AE0F9-09E0-4393-A613-9EF76F23BD1C}" type="sibTrans" cxnId="{3E73C7F8-1851-48E3-A1FD-B7F9EE5DB293}">
      <dgm:prSet/>
      <dgm:spPr/>
      <dgm:t>
        <a:bodyPr/>
        <a:lstStyle/>
        <a:p>
          <a:endParaRPr lang="en-US"/>
        </a:p>
      </dgm:t>
    </dgm:pt>
    <dgm:pt modelId="{0EE9F767-F125-4A0D-A0BE-B2273F55D409}">
      <dgm:prSet/>
      <dgm:spPr/>
      <dgm:t>
        <a:bodyPr/>
        <a:lstStyle/>
        <a:p>
          <a:r>
            <a:rPr lang="en-IN"/>
            <a:t>Exponential</a:t>
          </a:r>
          <a:endParaRPr lang="en-US"/>
        </a:p>
      </dgm:t>
    </dgm:pt>
    <dgm:pt modelId="{9EF59897-A0F7-46D8-8937-F2416025BA2E}" type="parTrans" cxnId="{9E84DA6F-927D-415B-8844-C4217742B52E}">
      <dgm:prSet/>
      <dgm:spPr/>
      <dgm:t>
        <a:bodyPr/>
        <a:lstStyle/>
        <a:p>
          <a:endParaRPr lang="en-US"/>
        </a:p>
      </dgm:t>
    </dgm:pt>
    <dgm:pt modelId="{CCB7DB09-C2F3-4E8A-B080-F0664126A633}" type="sibTrans" cxnId="{9E84DA6F-927D-415B-8844-C4217742B52E}">
      <dgm:prSet/>
      <dgm:spPr/>
      <dgm:t>
        <a:bodyPr/>
        <a:lstStyle/>
        <a:p>
          <a:endParaRPr lang="en-US"/>
        </a:p>
      </dgm:t>
    </dgm:pt>
    <dgm:pt modelId="{611AA0B9-5BA5-4BBA-A57E-943A0EAA2869}">
      <dgm:prSet/>
      <dgm:spPr/>
      <dgm:t>
        <a:bodyPr/>
        <a:lstStyle/>
        <a:p>
          <a:r>
            <a:rPr lang="en-IN"/>
            <a:t>Regression</a:t>
          </a:r>
          <a:endParaRPr lang="en-US"/>
        </a:p>
      </dgm:t>
    </dgm:pt>
    <dgm:pt modelId="{E675B948-A150-4EDF-9817-5389724E143D}" type="parTrans" cxnId="{F4DB64A4-DE6F-472A-A9FF-E57570A3380B}">
      <dgm:prSet/>
      <dgm:spPr/>
      <dgm:t>
        <a:bodyPr/>
        <a:lstStyle/>
        <a:p>
          <a:endParaRPr lang="en-US"/>
        </a:p>
      </dgm:t>
    </dgm:pt>
    <dgm:pt modelId="{7873021B-3F10-4F00-95C1-3AAF61BE90AE}" type="sibTrans" cxnId="{F4DB64A4-DE6F-472A-A9FF-E57570A3380B}">
      <dgm:prSet/>
      <dgm:spPr/>
      <dgm:t>
        <a:bodyPr/>
        <a:lstStyle/>
        <a:p>
          <a:endParaRPr lang="en-US"/>
        </a:p>
      </dgm:t>
    </dgm:pt>
    <dgm:pt modelId="{3ECD2375-5893-4D31-A463-796CF3C32B3F}" type="pres">
      <dgm:prSet presAssocID="{D92BABEF-6845-4D30-A475-38B1BB735699}" presName="Name0" presStyleCnt="0">
        <dgm:presLayoutVars>
          <dgm:chMax val="7"/>
          <dgm:dir/>
          <dgm:animOne val="branch"/>
        </dgm:presLayoutVars>
      </dgm:prSet>
      <dgm:spPr/>
    </dgm:pt>
    <dgm:pt modelId="{42EC9762-69EE-432E-87EC-D06163C1D75F}" type="pres">
      <dgm:prSet presAssocID="{32CEBB42-6A45-4C5A-96A1-6881E37D0DE0}" presName="parTx1" presStyleLbl="node1" presStyleIdx="0" presStyleCnt="2"/>
      <dgm:spPr/>
    </dgm:pt>
    <dgm:pt modelId="{63430D85-F0E5-452C-9AB4-D86122867E86}" type="pres">
      <dgm:prSet presAssocID="{32CEBB42-6A45-4C5A-96A1-6881E37D0DE0}" presName="spPre1" presStyleCnt="0"/>
      <dgm:spPr/>
    </dgm:pt>
    <dgm:pt modelId="{2B63ED1C-EB2E-4990-8064-77539F5441C9}" type="pres">
      <dgm:prSet presAssocID="{32CEBB42-6A45-4C5A-96A1-6881E37D0DE0}" presName="chLin1" presStyleCnt="0"/>
      <dgm:spPr/>
    </dgm:pt>
    <dgm:pt modelId="{75A4B4B8-24AF-48B1-9E8B-542FB143F9EC}" type="pres">
      <dgm:prSet presAssocID="{3EC8C69B-EA05-498C-96FE-E61920C9EC9D}" presName="Name11" presStyleLbl="parChTrans1D1" presStyleIdx="0" presStyleCnt="12"/>
      <dgm:spPr/>
    </dgm:pt>
    <dgm:pt modelId="{7E1BB1D0-2631-426F-824B-0CA68DE01264}" type="pres">
      <dgm:prSet presAssocID="{3EC8C69B-EA05-498C-96FE-E61920C9EC9D}" presName="Name31" presStyleLbl="parChTrans1D1" presStyleIdx="1" presStyleCnt="12"/>
      <dgm:spPr/>
    </dgm:pt>
    <dgm:pt modelId="{63FDC422-96F8-4884-8E88-816C15AF258F}" type="pres">
      <dgm:prSet presAssocID="{919E7C14-D206-4BA2-AE2F-BBA9BBD8D996}" presName="txAndLines1" presStyleCnt="0"/>
      <dgm:spPr/>
    </dgm:pt>
    <dgm:pt modelId="{8D614BF0-A6D2-43A6-B655-9276482E1B79}" type="pres">
      <dgm:prSet presAssocID="{919E7C14-D206-4BA2-AE2F-BBA9BBD8D996}" presName="anchor1" presStyleCnt="0"/>
      <dgm:spPr/>
    </dgm:pt>
    <dgm:pt modelId="{6C2182BA-047A-4FB7-AF85-6A68E8B00C86}" type="pres">
      <dgm:prSet presAssocID="{919E7C14-D206-4BA2-AE2F-BBA9BBD8D996}" presName="backup1" presStyleCnt="0"/>
      <dgm:spPr/>
    </dgm:pt>
    <dgm:pt modelId="{6DAABC95-9732-4554-B5F5-A9BF5CA3AF5B}" type="pres">
      <dgm:prSet presAssocID="{919E7C14-D206-4BA2-AE2F-BBA9BBD8D996}" presName="preLine1" presStyleLbl="parChTrans1D1" presStyleIdx="2" presStyleCnt="12"/>
      <dgm:spPr/>
    </dgm:pt>
    <dgm:pt modelId="{674E63BA-F842-47A9-B1BB-7341A8C8C8B0}" type="pres">
      <dgm:prSet presAssocID="{919E7C14-D206-4BA2-AE2F-BBA9BBD8D996}" presName="desTx1" presStyleLbl="revTx" presStyleIdx="0" presStyleCnt="0">
        <dgm:presLayoutVars>
          <dgm:bulletEnabled val="1"/>
        </dgm:presLayoutVars>
      </dgm:prSet>
      <dgm:spPr/>
    </dgm:pt>
    <dgm:pt modelId="{29171618-D970-4BDC-9449-3A396E16E288}" type="pres">
      <dgm:prSet presAssocID="{919E7C14-D206-4BA2-AE2F-BBA9BBD8D996}" presName="postLine1" presStyleLbl="parChTrans1D1" presStyleIdx="3" presStyleCnt="12"/>
      <dgm:spPr/>
    </dgm:pt>
    <dgm:pt modelId="{E32AF374-65D1-4212-9124-8003F33EA161}" type="pres">
      <dgm:prSet presAssocID="{ADC923C5-A1D3-4F8A-9811-01CB7A9353F7}" presName="Name11" presStyleLbl="parChTrans1D1" presStyleIdx="4" presStyleCnt="12"/>
      <dgm:spPr/>
    </dgm:pt>
    <dgm:pt modelId="{2B8D95E3-E687-45FE-9E81-BDECA114DD91}" type="pres">
      <dgm:prSet presAssocID="{ADC923C5-A1D3-4F8A-9811-01CB7A9353F7}" presName="Name31" presStyleLbl="parChTrans1D1" presStyleIdx="5" presStyleCnt="12"/>
      <dgm:spPr/>
    </dgm:pt>
    <dgm:pt modelId="{1B658494-1322-4114-AF73-035D93F6ABF9}" type="pres">
      <dgm:prSet presAssocID="{F0691C32-5137-4A43-89B4-158535482D92}" presName="txAndLines1" presStyleCnt="0"/>
      <dgm:spPr/>
    </dgm:pt>
    <dgm:pt modelId="{BE91F1BC-6E21-4017-8B86-E34446B2FB1E}" type="pres">
      <dgm:prSet presAssocID="{F0691C32-5137-4A43-89B4-158535482D92}" presName="anchor1" presStyleCnt="0"/>
      <dgm:spPr/>
    </dgm:pt>
    <dgm:pt modelId="{3C969F43-10BD-4C21-B2B7-B7DCD12A24DF}" type="pres">
      <dgm:prSet presAssocID="{F0691C32-5137-4A43-89B4-158535482D92}" presName="backup1" presStyleCnt="0"/>
      <dgm:spPr/>
    </dgm:pt>
    <dgm:pt modelId="{7C62F43F-A605-4945-9EC9-9931980A4D40}" type="pres">
      <dgm:prSet presAssocID="{F0691C32-5137-4A43-89B4-158535482D92}" presName="preLine1" presStyleLbl="parChTrans1D1" presStyleIdx="6" presStyleCnt="12"/>
      <dgm:spPr/>
    </dgm:pt>
    <dgm:pt modelId="{F2AC935C-6D11-4A66-B8C0-9DCC8D866988}" type="pres">
      <dgm:prSet presAssocID="{F0691C32-5137-4A43-89B4-158535482D92}" presName="desTx1" presStyleLbl="revTx" presStyleIdx="0" presStyleCnt="0">
        <dgm:presLayoutVars>
          <dgm:bulletEnabled val="1"/>
        </dgm:presLayoutVars>
      </dgm:prSet>
      <dgm:spPr/>
    </dgm:pt>
    <dgm:pt modelId="{B39D91FA-FF21-40F1-9EA2-27069FB5BD41}" type="pres">
      <dgm:prSet presAssocID="{F0691C32-5137-4A43-89B4-158535482D92}" presName="postLine1" presStyleLbl="parChTrans1D1" presStyleIdx="7" presStyleCnt="12"/>
      <dgm:spPr/>
    </dgm:pt>
    <dgm:pt modelId="{DD35E0C3-9E72-4C78-BD13-502E597D02BA}" type="pres">
      <dgm:prSet presAssocID="{9EF59897-A0F7-46D8-8937-F2416025BA2E}" presName="Name11" presStyleLbl="parChTrans1D1" presStyleIdx="8" presStyleCnt="12"/>
      <dgm:spPr/>
    </dgm:pt>
    <dgm:pt modelId="{DBCDDE59-FC1A-45B9-B3CA-250187E8CDA0}" type="pres">
      <dgm:prSet presAssocID="{9EF59897-A0F7-46D8-8937-F2416025BA2E}" presName="Name31" presStyleLbl="parChTrans1D1" presStyleIdx="9" presStyleCnt="12"/>
      <dgm:spPr/>
    </dgm:pt>
    <dgm:pt modelId="{0FCF51F4-1EF9-4035-B0F6-A652CC6B5C82}" type="pres">
      <dgm:prSet presAssocID="{0EE9F767-F125-4A0D-A0BE-B2273F55D409}" presName="txAndLines1" presStyleCnt="0"/>
      <dgm:spPr/>
    </dgm:pt>
    <dgm:pt modelId="{2608CDDC-37E1-41D1-8ADB-318C68C5AF1B}" type="pres">
      <dgm:prSet presAssocID="{0EE9F767-F125-4A0D-A0BE-B2273F55D409}" presName="anchor1" presStyleCnt="0"/>
      <dgm:spPr/>
    </dgm:pt>
    <dgm:pt modelId="{1B3CC496-BD6E-42D3-9D1D-E2FA5944888A}" type="pres">
      <dgm:prSet presAssocID="{0EE9F767-F125-4A0D-A0BE-B2273F55D409}" presName="backup1" presStyleCnt="0"/>
      <dgm:spPr/>
    </dgm:pt>
    <dgm:pt modelId="{3AD1A026-70A2-4473-9760-93FE9569D6EC}" type="pres">
      <dgm:prSet presAssocID="{0EE9F767-F125-4A0D-A0BE-B2273F55D409}" presName="preLine1" presStyleLbl="parChTrans1D1" presStyleIdx="10" presStyleCnt="12"/>
      <dgm:spPr/>
    </dgm:pt>
    <dgm:pt modelId="{28B5E548-BAD2-4209-85A1-41C9440330C0}" type="pres">
      <dgm:prSet presAssocID="{0EE9F767-F125-4A0D-A0BE-B2273F55D409}" presName="desTx1" presStyleLbl="revTx" presStyleIdx="0" presStyleCnt="0">
        <dgm:presLayoutVars>
          <dgm:bulletEnabled val="1"/>
        </dgm:presLayoutVars>
      </dgm:prSet>
      <dgm:spPr/>
    </dgm:pt>
    <dgm:pt modelId="{A16AB627-B300-4DCB-A803-3D75606D6BC1}" type="pres">
      <dgm:prSet presAssocID="{0EE9F767-F125-4A0D-A0BE-B2273F55D409}" presName="postLine1" presStyleLbl="parChTrans1D1" presStyleIdx="11" presStyleCnt="12"/>
      <dgm:spPr/>
    </dgm:pt>
    <dgm:pt modelId="{70B9CA19-6BC4-4463-BF70-FCB9A68D2F7E}" type="pres">
      <dgm:prSet presAssocID="{32CEBB42-6A45-4C5A-96A1-6881E37D0DE0}" presName="spPost1" presStyleCnt="0"/>
      <dgm:spPr/>
    </dgm:pt>
    <dgm:pt modelId="{16747677-1ED0-4D1F-99A6-8B4404E6F5C5}" type="pres">
      <dgm:prSet presAssocID="{611AA0B9-5BA5-4BBA-A57E-943A0EAA2869}" presName="parTx2" presStyleLbl="node1" presStyleIdx="1" presStyleCnt="2"/>
      <dgm:spPr/>
    </dgm:pt>
  </dgm:ptLst>
  <dgm:cxnLst>
    <dgm:cxn modelId="{3ED91216-2633-4C9C-96BD-C587E6964C0D}" type="presOf" srcId="{32CEBB42-6A45-4C5A-96A1-6881E37D0DE0}" destId="{42EC9762-69EE-432E-87EC-D06163C1D75F}" srcOrd="0" destOrd="0" presId="urn:microsoft.com/office/officeart/2009/3/layout/SubStepProcess"/>
    <dgm:cxn modelId="{F2597316-A90B-4545-81E3-F62DF68F3B7A}" type="presOf" srcId="{F0691C32-5137-4A43-89B4-158535482D92}" destId="{F2AC935C-6D11-4A66-B8C0-9DCC8D866988}" srcOrd="0" destOrd="0" presId="urn:microsoft.com/office/officeart/2009/3/layout/SubStepProcess"/>
    <dgm:cxn modelId="{95AA5B5C-3200-4A08-892C-F732339805DB}" srcId="{32CEBB42-6A45-4C5A-96A1-6881E37D0DE0}" destId="{919E7C14-D206-4BA2-AE2F-BBA9BBD8D996}" srcOrd="0" destOrd="0" parTransId="{3EC8C69B-EA05-498C-96FE-E61920C9EC9D}" sibTransId="{81B25D6F-303F-429E-9BC4-5649F6B6B583}"/>
    <dgm:cxn modelId="{1E0DB842-B6DF-4DC9-A4B0-3ACCE67A7F6D}" type="presOf" srcId="{0EE9F767-F125-4A0D-A0BE-B2273F55D409}" destId="{28B5E548-BAD2-4209-85A1-41C9440330C0}" srcOrd="0" destOrd="0" presId="urn:microsoft.com/office/officeart/2009/3/layout/SubStepProcess"/>
    <dgm:cxn modelId="{9E84DA6F-927D-415B-8844-C4217742B52E}" srcId="{32CEBB42-6A45-4C5A-96A1-6881E37D0DE0}" destId="{0EE9F767-F125-4A0D-A0BE-B2273F55D409}" srcOrd="2" destOrd="0" parTransId="{9EF59897-A0F7-46D8-8937-F2416025BA2E}" sibTransId="{CCB7DB09-C2F3-4E8A-B080-F0664126A633}"/>
    <dgm:cxn modelId="{62CDFF8C-5AF1-4996-9F7F-B05BF106CF38}" type="presOf" srcId="{919E7C14-D206-4BA2-AE2F-BBA9BBD8D996}" destId="{674E63BA-F842-47A9-B1BB-7341A8C8C8B0}" srcOrd="0" destOrd="0" presId="urn:microsoft.com/office/officeart/2009/3/layout/SubStepProcess"/>
    <dgm:cxn modelId="{F4DB64A4-DE6F-472A-A9FF-E57570A3380B}" srcId="{D92BABEF-6845-4D30-A475-38B1BB735699}" destId="{611AA0B9-5BA5-4BBA-A57E-943A0EAA2869}" srcOrd="1" destOrd="0" parTransId="{E675B948-A150-4EDF-9817-5389724E143D}" sibTransId="{7873021B-3F10-4F00-95C1-3AAF61BE90AE}"/>
    <dgm:cxn modelId="{58849DA6-FEF7-4B1F-979A-8BD53149E340}" type="presOf" srcId="{611AA0B9-5BA5-4BBA-A57E-943A0EAA2869}" destId="{16747677-1ED0-4D1F-99A6-8B4404E6F5C5}" srcOrd="0" destOrd="0" presId="urn:microsoft.com/office/officeart/2009/3/layout/SubStepProcess"/>
    <dgm:cxn modelId="{782F0FAD-9A31-4B67-A6D6-1DAED8E67FF1}" type="presOf" srcId="{D92BABEF-6845-4D30-A475-38B1BB735699}" destId="{3ECD2375-5893-4D31-A463-796CF3C32B3F}" srcOrd="0" destOrd="0" presId="urn:microsoft.com/office/officeart/2009/3/layout/SubStepProcess"/>
    <dgm:cxn modelId="{F7A4BCB8-6757-4709-A07A-745CB8FAE9F9}" srcId="{D92BABEF-6845-4D30-A475-38B1BB735699}" destId="{32CEBB42-6A45-4C5A-96A1-6881E37D0DE0}" srcOrd="0" destOrd="0" parTransId="{5F34626D-18C2-4DB8-803F-E89C3740E08A}" sibTransId="{EB2B0F19-2A7C-437F-B131-2552B37A6C10}"/>
    <dgm:cxn modelId="{3E73C7F8-1851-48E3-A1FD-B7F9EE5DB293}" srcId="{32CEBB42-6A45-4C5A-96A1-6881E37D0DE0}" destId="{F0691C32-5137-4A43-89B4-158535482D92}" srcOrd="1" destOrd="0" parTransId="{ADC923C5-A1D3-4F8A-9811-01CB7A9353F7}" sibTransId="{577AE0F9-09E0-4393-A613-9EF76F23BD1C}"/>
    <dgm:cxn modelId="{420C3889-C64D-44D6-8A21-912972FB0AC7}" type="presParOf" srcId="{3ECD2375-5893-4D31-A463-796CF3C32B3F}" destId="{42EC9762-69EE-432E-87EC-D06163C1D75F}" srcOrd="0" destOrd="0" presId="urn:microsoft.com/office/officeart/2009/3/layout/SubStepProcess"/>
    <dgm:cxn modelId="{81E72AAF-3463-47BA-8676-8B02523B2C5D}" type="presParOf" srcId="{3ECD2375-5893-4D31-A463-796CF3C32B3F}" destId="{63430D85-F0E5-452C-9AB4-D86122867E86}" srcOrd="1" destOrd="0" presId="urn:microsoft.com/office/officeart/2009/3/layout/SubStepProcess"/>
    <dgm:cxn modelId="{10B16279-EE29-424E-B9B6-074E7637B40C}" type="presParOf" srcId="{3ECD2375-5893-4D31-A463-796CF3C32B3F}" destId="{2B63ED1C-EB2E-4990-8064-77539F5441C9}" srcOrd="2" destOrd="0" presId="urn:microsoft.com/office/officeart/2009/3/layout/SubStepProcess"/>
    <dgm:cxn modelId="{31368E40-36E9-481B-AF28-F049012C3AAB}" type="presParOf" srcId="{2B63ED1C-EB2E-4990-8064-77539F5441C9}" destId="{75A4B4B8-24AF-48B1-9E8B-542FB143F9EC}" srcOrd="0" destOrd="0" presId="urn:microsoft.com/office/officeart/2009/3/layout/SubStepProcess"/>
    <dgm:cxn modelId="{9AC6078B-4F1F-4A7F-B9FA-D2C045171151}" type="presParOf" srcId="{2B63ED1C-EB2E-4990-8064-77539F5441C9}" destId="{7E1BB1D0-2631-426F-824B-0CA68DE01264}" srcOrd="1" destOrd="0" presId="urn:microsoft.com/office/officeart/2009/3/layout/SubStepProcess"/>
    <dgm:cxn modelId="{DC975C53-F85C-4542-8FB0-10186EA2A99C}" type="presParOf" srcId="{2B63ED1C-EB2E-4990-8064-77539F5441C9}" destId="{63FDC422-96F8-4884-8E88-816C15AF258F}" srcOrd="2" destOrd="0" presId="urn:microsoft.com/office/officeart/2009/3/layout/SubStepProcess"/>
    <dgm:cxn modelId="{10C2B1C9-E8F6-47D9-BDAE-693747472660}" type="presParOf" srcId="{63FDC422-96F8-4884-8E88-816C15AF258F}" destId="{8D614BF0-A6D2-43A6-B655-9276482E1B79}" srcOrd="0" destOrd="0" presId="urn:microsoft.com/office/officeart/2009/3/layout/SubStepProcess"/>
    <dgm:cxn modelId="{E64F9D16-2A90-41E1-845D-9752E814F1A3}" type="presParOf" srcId="{63FDC422-96F8-4884-8E88-816C15AF258F}" destId="{6C2182BA-047A-4FB7-AF85-6A68E8B00C86}" srcOrd="1" destOrd="0" presId="urn:microsoft.com/office/officeart/2009/3/layout/SubStepProcess"/>
    <dgm:cxn modelId="{705999F9-0AA3-43C1-8FA1-BB8F4AF7C1BD}" type="presParOf" srcId="{63FDC422-96F8-4884-8E88-816C15AF258F}" destId="{6DAABC95-9732-4554-B5F5-A9BF5CA3AF5B}" srcOrd="2" destOrd="0" presId="urn:microsoft.com/office/officeart/2009/3/layout/SubStepProcess"/>
    <dgm:cxn modelId="{D9BD16AC-0A80-49C1-B81A-90B5C02E9BA2}" type="presParOf" srcId="{63FDC422-96F8-4884-8E88-816C15AF258F}" destId="{674E63BA-F842-47A9-B1BB-7341A8C8C8B0}" srcOrd="3" destOrd="0" presId="urn:microsoft.com/office/officeart/2009/3/layout/SubStepProcess"/>
    <dgm:cxn modelId="{C7A24010-1B6C-4AA6-B204-073E67105D6A}" type="presParOf" srcId="{63FDC422-96F8-4884-8E88-816C15AF258F}" destId="{29171618-D970-4BDC-9449-3A396E16E288}" srcOrd="4" destOrd="0" presId="urn:microsoft.com/office/officeart/2009/3/layout/SubStepProcess"/>
    <dgm:cxn modelId="{24913C99-C4D4-472F-911B-2A9A6B611934}" type="presParOf" srcId="{2B63ED1C-EB2E-4990-8064-77539F5441C9}" destId="{E32AF374-65D1-4212-9124-8003F33EA161}" srcOrd="3" destOrd="0" presId="urn:microsoft.com/office/officeart/2009/3/layout/SubStepProcess"/>
    <dgm:cxn modelId="{91A2B7E4-BD6C-47EF-891A-CBB887DF154B}" type="presParOf" srcId="{2B63ED1C-EB2E-4990-8064-77539F5441C9}" destId="{2B8D95E3-E687-45FE-9E81-BDECA114DD91}" srcOrd="4" destOrd="0" presId="urn:microsoft.com/office/officeart/2009/3/layout/SubStepProcess"/>
    <dgm:cxn modelId="{2A2DE66C-97ED-4F18-B230-3B8A4C0B4EA7}" type="presParOf" srcId="{2B63ED1C-EB2E-4990-8064-77539F5441C9}" destId="{1B658494-1322-4114-AF73-035D93F6ABF9}" srcOrd="5" destOrd="0" presId="urn:microsoft.com/office/officeart/2009/3/layout/SubStepProcess"/>
    <dgm:cxn modelId="{085B40EB-7B97-45AB-B682-8DE4E8120EBE}" type="presParOf" srcId="{1B658494-1322-4114-AF73-035D93F6ABF9}" destId="{BE91F1BC-6E21-4017-8B86-E34446B2FB1E}" srcOrd="0" destOrd="0" presId="urn:microsoft.com/office/officeart/2009/3/layout/SubStepProcess"/>
    <dgm:cxn modelId="{2E238E07-5E19-4C4E-884D-6A52F8A2A452}" type="presParOf" srcId="{1B658494-1322-4114-AF73-035D93F6ABF9}" destId="{3C969F43-10BD-4C21-B2B7-B7DCD12A24DF}" srcOrd="1" destOrd="0" presId="urn:microsoft.com/office/officeart/2009/3/layout/SubStepProcess"/>
    <dgm:cxn modelId="{6679B0C5-AC59-4036-8903-AFF00C5F5D9E}" type="presParOf" srcId="{1B658494-1322-4114-AF73-035D93F6ABF9}" destId="{7C62F43F-A605-4945-9EC9-9931980A4D40}" srcOrd="2" destOrd="0" presId="urn:microsoft.com/office/officeart/2009/3/layout/SubStepProcess"/>
    <dgm:cxn modelId="{369805E8-D416-4F29-B010-B77008D2F287}" type="presParOf" srcId="{1B658494-1322-4114-AF73-035D93F6ABF9}" destId="{F2AC935C-6D11-4A66-B8C0-9DCC8D866988}" srcOrd="3" destOrd="0" presId="urn:microsoft.com/office/officeart/2009/3/layout/SubStepProcess"/>
    <dgm:cxn modelId="{159BBED3-A9E4-4A86-A669-E5A998967A46}" type="presParOf" srcId="{1B658494-1322-4114-AF73-035D93F6ABF9}" destId="{B39D91FA-FF21-40F1-9EA2-27069FB5BD41}" srcOrd="4" destOrd="0" presId="urn:microsoft.com/office/officeart/2009/3/layout/SubStepProcess"/>
    <dgm:cxn modelId="{03F3D896-4838-4035-A3C4-8ED77747D286}" type="presParOf" srcId="{2B63ED1C-EB2E-4990-8064-77539F5441C9}" destId="{DD35E0C3-9E72-4C78-BD13-502E597D02BA}" srcOrd="6" destOrd="0" presId="urn:microsoft.com/office/officeart/2009/3/layout/SubStepProcess"/>
    <dgm:cxn modelId="{7382A940-44B5-403C-8277-096C2348884B}" type="presParOf" srcId="{2B63ED1C-EB2E-4990-8064-77539F5441C9}" destId="{DBCDDE59-FC1A-45B9-B3CA-250187E8CDA0}" srcOrd="7" destOrd="0" presId="urn:microsoft.com/office/officeart/2009/3/layout/SubStepProcess"/>
    <dgm:cxn modelId="{1F143495-97C0-46FA-A838-F399CABEED5A}" type="presParOf" srcId="{2B63ED1C-EB2E-4990-8064-77539F5441C9}" destId="{0FCF51F4-1EF9-4035-B0F6-A652CC6B5C82}" srcOrd="8" destOrd="0" presId="urn:microsoft.com/office/officeart/2009/3/layout/SubStepProcess"/>
    <dgm:cxn modelId="{582B27DD-064A-4799-BA0D-012AA9947F1C}" type="presParOf" srcId="{0FCF51F4-1EF9-4035-B0F6-A652CC6B5C82}" destId="{2608CDDC-37E1-41D1-8ADB-318C68C5AF1B}" srcOrd="0" destOrd="0" presId="urn:microsoft.com/office/officeart/2009/3/layout/SubStepProcess"/>
    <dgm:cxn modelId="{89D6AD55-C795-43A7-B66A-11C967ABDF60}" type="presParOf" srcId="{0FCF51F4-1EF9-4035-B0F6-A652CC6B5C82}" destId="{1B3CC496-BD6E-42D3-9D1D-E2FA5944888A}" srcOrd="1" destOrd="0" presId="urn:microsoft.com/office/officeart/2009/3/layout/SubStepProcess"/>
    <dgm:cxn modelId="{1022E5A6-ABB8-4F37-A29D-6F698079F51D}" type="presParOf" srcId="{0FCF51F4-1EF9-4035-B0F6-A652CC6B5C82}" destId="{3AD1A026-70A2-4473-9760-93FE9569D6EC}" srcOrd="2" destOrd="0" presId="urn:microsoft.com/office/officeart/2009/3/layout/SubStepProcess"/>
    <dgm:cxn modelId="{1F835815-EC1A-4846-8BFD-34E0BBDC3321}" type="presParOf" srcId="{0FCF51F4-1EF9-4035-B0F6-A652CC6B5C82}" destId="{28B5E548-BAD2-4209-85A1-41C9440330C0}" srcOrd="3" destOrd="0" presId="urn:microsoft.com/office/officeart/2009/3/layout/SubStepProcess"/>
    <dgm:cxn modelId="{EFE7820A-0096-4AC9-9A6D-C1C1EF46F9D3}" type="presParOf" srcId="{0FCF51F4-1EF9-4035-B0F6-A652CC6B5C82}" destId="{A16AB627-B300-4DCB-A803-3D75606D6BC1}" srcOrd="4" destOrd="0" presId="urn:microsoft.com/office/officeart/2009/3/layout/SubStepProcess"/>
    <dgm:cxn modelId="{3FA9AC67-CCFC-4320-9778-E20B9D1EBC58}" type="presParOf" srcId="{3ECD2375-5893-4D31-A463-796CF3C32B3F}" destId="{70B9CA19-6BC4-4463-BF70-FCB9A68D2F7E}" srcOrd="3" destOrd="0" presId="urn:microsoft.com/office/officeart/2009/3/layout/SubStepProcess"/>
    <dgm:cxn modelId="{22EC0B15-7AFD-42E0-92EE-9C83162DF7B1}" type="presParOf" srcId="{3ECD2375-5893-4D31-A463-796CF3C32B3F}" destId="{16747677-1ED0-4D1F-99A6-8B4404E6F5C5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0C5C4-9E65-4EB2-8426-947591502E68}" type="doc">
      <dgm:prSet loTypeId="urn:microsoft.com/office/officeart/2005/8/layout/vList2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2472EE98-EEA8-4407-8491-977E622F7976}">
      <dgm:prSet custT="1"/>
      <dgm:spPr/>
      <dgm:t>
        <a:bodyPr/>
        <a:lstStyle/>
        <a:p>
          <a:r>
            <a:rPr lang="en-IN" sz="2000" b="0" i="0" baseline="0" dirty="0">
              <a:solidFill>
                <a:schemeClr val="tx1"/>
              </a:solidFill>
            </a:rPr>
            <a:t>If Y tends to increase as X increases, as in Fig (a), the correlation is called </a:t>
          </a:r>
          <a:r>
            <a:rPr lang="en-IN" sz="2000" b="0" i="0" baseline="0" dirty="0">
              <a:solidFill>
                <a:schemeClr val="bg1">
                  <a:lumMod val="95000"/>
                </a:schemeClr>
              </a:solidFill>
            </a:rPr>
            <a:t>positive, or direct</a:t>
          </a:r>
          <a:r>
            <a:rPr lang="en-IN" sz="2000" b="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IN" sz="2000" b="0" i="0" baseline="0" dirty="0">
              <a:solidFill>
                <a:schemeClr val="bg1">
                  <a:lumMod val="95000"/>
                </a:schemeClr>
              </a:solidFill>
            </a:rPr>
            <a:t>correlation. </a:t>
          </a:r>
          <a:endParaRPr lang="en-US" sz="2000" b="0" dirty="0">
            <a:solidFill>
              <a:schemeClr val="bg1">
                <a:lumMod val="95000"/>
              </a:schemeClr>
            </a:solidFill>
          </a:endParaRPr>
        </a:p>
      </dgm:t>
    </dgm:pt>
    <dgm:pt modelId="{5E326CE6-C17A-46DD-A82D-813D2572C4B4}" type="parTrans" cxnId="{A51CF946-AD3D-431B-92D4-E9B4AAB1605D}">
      <dgm:prSet/>
      <dgm:spPr/>
      <dgm:t>
        <a:bodyPr/>
        <a:lstStyle/>
        <a:p>
          <a:endParaRPr lang="en-US" sz="2400" b="0">
            <a:solidFill>
              <a:schemeClr val="tx1"/>
            </a:solidFill>
          </a:endParaRPr>
        </a:p>
      </dgm:t>
    </dgm:pt>
    <dgm:pt modelId="{E719D7EC-F65E-4146-8188-2017E6CAD532}" type="sibTrans" cxnId="{A51CF946-AD3D-431B-92D4-E9B4AAB1605D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B5F26407-3CFF-4A6E-94DB-A907DB17F50B}">
      <dgm:prSet custT="1"/>
      <dgm:spPr/>
      <dgm:t>
        <a:bodyPr/>
        <a:lstStyle/>
        <a:p>
          <a:r>
            <a:rPr lang="en-IN" sz="2000" b="0" i="0" baseline="0" dirty="0">
              <a:solidFill>
                <a:schemeClr val="tx1"/>
              </a:solidFill>
            </a:rPr>
            <a:t>If Y tends to decrease as X increases, as in Fig. (b), the correlation is called </a:t>
          </a:r>
          <a:r>
            <a:rPr lang="en-IN" sz="2000" b="0" i="0" baseline="0" dirty="0">
              <a:solidFill>
                <a:schemeClr val="accent4">
                  <a:lumMod val="50000"/>
                </a:schemeClr>
              </a:solidFill>
            </a:rPr>
            <a:t>negative, or inverse</a:t>
          </a:r>
          <a:r>
            <a:rPr lang="en-IN" sz="2000" b="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N" sz="2000" b="0" i="0" baseline="0" dirty="0">
              <a:solidFill>
                <a:schemeClr val="accent4">
                  <a:lumMod val="50000"/>
                </a:schemeClr>
              </a:solidFill>
            </a:rPr>
            <a:t>correlation.</a:t>
          </a:r>
          <a:endParaRPr lang="en-US" sz="2000" b="0" dirty="0">
            <a:solidFill>
              <a:schemeClr val="accent4">
                <a:lumMod val="50000"/>
              </a:schemeClr>
            </a:solidFill>
          </a:endParaRPr>
        </a:p>
      </dgm:t>
    </dgm:pt>
    <dgm:pt modelId="{845AE82C-E557-4FB9-B970-8EEEE7A338B4}" type="parTrans" cxnId="{55B948C1-559C-4EE2-A047-A9EEF5FF936C}">
      <dgm:prSet/>
      <dgm:spPr/>
      <dgm:t>
        <a:bodyPr/>
        <a:lstStyle/>
        <a:p>
          <a:endParaRPr lang="en-US" sz="2400" b="0">
            <a:solidFill>
              <a:schemeClr val="tx1"/>
            </a:solidFill>
          </a:endParaRPr>
        </a:p>
      </dgm:t>
    </dgm:pt>
    <dgm:pt modelId="{068A5E85-C404-4E7B-BE5E-93096B8AB1A9}" type="sibTrans" cxnId="{55B948C1-559C-4EE2-A047-A9EEF5FF936C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6AF8EB11-3DD2-46A3-8643-0BE0312F1E1F}">
      <dgm:prSet custT="1"/>
      <dgm:spPr/>
      <dgm:t>
        <a:bodyPr/>
        <a:lstStyle/>
        <a:p>
          <a:r>
            <a:rPr lang="en-IN" sz="2000" b="0" i="0" baseline="0" dirty="0">
              <a:solidFill>
                <a:schemeClr val="tx1"/>
              </a:solidFill>
            </a:rPr>
            <a:t>If there is no relationship indicated between the variables, as in Fig. (c), we say that there is no correlation between them i.e., they are </a:t>
          </a:r>
          <a:r>
            <a:rPr lang="en-IN" sz="2000" b="0" i="0" baseline="0" dirty="0">
              <a:solidFill>
                <a:srgbClr val="FF0000"/>
              </a:solidFill>
            </a:rPr>
            <a:t>uncorrelated.</a:t>
          </a:r>
          <a:endParaRPr lang="en-US" sz="2000" b="0" dirty="0">
            <a:solidFill>
              <a:srgbClr val="FF0000"/>
            </a:solidFill>
          </a:endParaRPr>
        </a:p>
      </dgm:t>
    </dgm:pt>
    <dgm:pt modelId="{0CE44847-F0C2-4EF9-B99F-EF50FC6CD820}" type="parTrans" cxnId="{854F9338-A55F-442A-966C-404BEB3392F5}">
      <dgm:prSet/>
      <dgm:spPr/>
      <dgm:t>
        <a:bodyPr/>
        <a:lstStyle/>
        <a:p>
          <a:endParaRPr lang="en-US" sz="2400" b="0">
            <a:solidFill>
              <a:schemeClr val="tx1"/>
            </a:solidFill>
          </a:endParaRPr>
        </a:p>
      </dgm:t>
    </dgm:pt>
    <dgm:pt modelId="{92C91354-C9CA-44C2-A314-BB1B9560ACD7}" type="sibTrans" cxnId="{854F9338-A55F-442A-966C-404BEB3392F5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30867517-4ABC-4998-9F92-7E10BE998A1D}" type="pres">
      <dgm:prSet presAssocID="{5060C5C4-9E65-4EB2-8426-947591502E68}" presName="linear" presStyleCnt="0">
        <dgm:presLayoutVars>
          <dgm:animLvl val="lvl"/>
          <dgm:resizeHandles val="exact"/>
        </dgm:presLayoutVars>
      </dgm:prSet>
      <dgm:spPr/>
    </dgm:pt>
    <dgm:pt modelId="{4CAC72AB-07E3-4569-B281-E676BDF0B619}" type="pres">
      <dgm:prSet presAssocID="{2472EE98-EEA8-4407-8491-977E622F79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A32CC4-0788-46DF-8B8E-92A3C0638A6D}" type="pres">
      <dgm:prSet presAssocID="{E719D7EC-F65E-4146-8188-2017E6CAD532}" presName="spacer" presStyleCnt="0"/>
      <dgm:spPr/>
    </dgm:pt>
    <dgm:pt modelId="{5B733E7E-BAAD-4DA3-810A-AEEF13C137B4}" type="pres">
      <dgm:prSet presAssocID="{B5F26407-3CFF-4A6E-94DB-A907DB17F5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1F17E6-7C8C-42AF-812C-9A3639428F35}" type="pres">
      <dgm:prSet presAssocID="{068A5E85-C404-4E7B-BE5E-93096B8AB1A9}" presName="spacer" presStyleCnt="0"/>
      <dgm:spPr/>
    </dgm:pt>
    <dgm:pt modelId="{1248297E-D2FA-44F2-9255-8DD7FEB2612D}" type="pres">
      <dgm:prSet presAssocID="{6AF8EB11-3DD2-46A3-8643-0BE0312F1E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4F9338-A55F-442A-966C-404BEB3392F5}" srcId="{5060C5C4-9E65-4EB2-8426-947591502E68}" destId="{6AF8EB11-3DD2-46A3-8643-0BE0312F1E1F}" srcOrd="2" destOrd="0" parTransId="{0CE44847-F0C2-4EF9-B99F-EF50FC6CD820}" sibTransId="{92C91354-C9CA-44C2-A314-BB1B9560ACD7}"/>
    <dgm:cxn modelId="{A51CF946-AD3D-431B-92D4-E9B4AAB1605D}" srcId="{5060C5C4-9E65-4EB2-8426-947591502E68}" destId="{2472EE98-EEA8-4407-8491-977E622F7976}" srcOrd="0" destOrd="0" parTransId="{5E326CE6-C17A-46DD-A82D-813D2572C4B4}" sibTransId="{E719D7EC-F65E-4146-8188-2017E6CAD532}"/>
    <dgm:cxn modelId="{99BC94A4-BFF2-41A8-9453-CCA6A162C9C9}" type="presOf" srcId="{5060C5C4-9E65-4EB2-8426-947591502E68}" destId="{30867517-4ABC-4998-9F92-7E10BE998A1D}" srcOrd="0" destOrd="0" presId="urn:microsoft.com/office/officeart/2005/8/layout/vList2"/>
    <dgm:cxn modelId="{55B948C1-559C-4EE2-A047-A9EEF5FF936C}" srcId="{5060C5C4-9E65-4EB2-8426-947591502E68}" destId="{B5F26407-3CFF-4A6E-94DB-A907DB17F50B}" srcOrd="1" destOrd="0" parTransId="{845AE82C-E557-4FB9-B970-8EEEE7A338B4}" sibTransId="{068A5E85-C404-4E7B-BE5E-93096B8AB1A9}"/>
    <dgm:cxn modelId="{0219C8D5-A0D9-47EA-9BED-EEDF2CFC337D}" type="presOf" srcId="{2472EE98-EEA8-4407-8491-977E622F7976}" destId="{4CAC72AB-07E3-4569-B281-E676BDF0B619}" srcOrd="0" destOrd="0" presId="urn:microsoft.com/office/officeart/2005/8/layout/vList2"/>
    <dgm:cxn modelId="{9B8110D9-B2DF-4F72-917E-559E5A050850}" type="presOf" srcId="{B5F26407-3CFF-4A6E-94DB-A907DB17F50B}" destId="{5B733E7E-BAAD-4DA3-810A-AEEF13C137B4}" srcOrd="0" destOrd="0" presId="urn:microsoft.com/office/officeart/2005/8/layout/vList2"/>
    <dgm:cxn modelId="{B9BA8EDF-D65E-4EEC-9A9C-928683C95CA2}" type="presOf" srcId="{6AF8EB11-3DD2-46A3-8643-0BE0312F1E1F}" destId="{1248297E-D2FA-44F2-9255-8DD7FEB2612D}" srcOrd="0" destOrd="0" presId="urn:microsoft.com/office/officeart/2005/8/layout/vList2"/>
    <dgm:cxn modelId="{B52939BF-2601-428F-8C9D-68337E6F325A}" type="presParOf" srcId="{30867517-4ABC-4998-9F92-7E10BE998A1D}" destId="{4CAC72AB-07E3-4569-B281-E676BDF0B619}" srcOrd="0" destOrd="0" presId="urn:microsoft.com/office/officeart/2005/8/layout/vList2"/>
    <dgm:cxn modelId="{3CB6A9F0-259D-4AED-9C63-63EF8729F36B}" type="presParOf" srcId="{30867517-4ABC-4998-9F92-7E10BE998A1D}" destId="{11A32CC4-0788-46DF-8B8E-92A3C0638A6D}" srcOrd="1" destOrd="0" presId="urn:microsoft.com/office/officeart/2005/8/layout/vList2"/>
    <dgm:cxn modelId="{A2784EC4-29DE-4CF9-A214-D313FCD2F1BF}" type="presParOf" srcId="{30867517-4ABC-4998-9F92-7E10BE998A1D}" destId="{5B733E7E-BAAD-4DA3-810A-AEEF13C137B4}" srcOrd="2" destOrd="0" presId="urn:microsoft.com/office/officeart/2005/8/layout/vList2"/>
    <dgm:cxn modelId="{CA81B495-0BB4-4349-A2C3-5B1C591E037F}" type="presParOf" srcId="{30867517-4ABC-4998-9F92-7E10BE998A1D}" destId="{AC1F17E6-7C8C-42AF-812C-9A3639428F35}" srcOrd="3" destOrd="0" presId="urn:microsoft.com/office/officeart/2005/8/layout/vList2"/>
    <dgm:cxn modelId="{A45DB5E1-0ACA-4B3C-9224-03ED4BD399DE}" type="presParOf" srcId="{30867517-4ABC-4998-9F92-7E10BE998A1D}" destId="{1248297E-D2FA-44F2-9255-8DD7FEB261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9762-69EE-432E-87EC-D06163C1D75F}">
      <dsp:nvSpPr>
        <dsp:cNvPr id="0" name=""/>
        <dsp:cNvSpPr/>
      </dsp:nvSpPr>
      <dsp:spPr>
        <a:xfrm>
          <a:off x="4091" y="320718"/>
          <a:ext cx="2697296" cy="2697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Curve Fitting</a:t>
          </a:r>
          <a:endParaRPr lang="en-US" sz="3400" kern="1200" dirty="0"/>
        </a:p>
      </dsp:txBody>
      <dsp:txXfrm>
        <a:off x="399101" y="715728"/>
        <a:ext cx="1907276" cy="1907276"/>
      </dsp:txXfrm>
    </dsp:sp>
    <dsp:sp modelId="{75A4B4B8-24AF-48B1-9E8B-542FB143F9EC}">
      <dsp:nvSpPr>
        <dsp:cNvPr id="0" name=""/>
        <dsp:cNvSpPr/>
      </dsp:nvSpPr>
      <dsp:spPr>
        <a:xfrm rot="18192887">
          <a:off x="2513952" y="1052047"/>
          <a:ext cx="1183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325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BB1D0-2631-426F-824B-0CA68DE01264}">
      <dsp:nvSpPr>
        <dsp:cNvPr id="0" name=""/>
        <dsp:cNvSpPr/>
      </dsp:nvSpPr>
      <dsp:spPr>
        <a:xfrm rot="14207113">
          <a:off x="6028260" y="1052047"/>
          <a:ext cx="1183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325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ABC95-9732-4554-B5F5-A9BF5CA3AF5B}">
      <dsp:nvSpPr>
        <dsp:cNvPr id="0" name=""/>
        <dsp:cNvSpPr/>
      </dsp:nvSpPr>
      <dsp:spPr>
        <a:xfrm>
          <a:off x="3429658" y="557079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E63BA-F842-47A9-B1BB-7341A8C8C8B0}">
      <dsp:nvSpPr>
        <dsp:cNvPr id="0" name=""/>
        <dsp:cNvSpPr/>
      </dsp:nvSpPr>
      <dsp:spPr>
        <a:xfrm>
          <a:off x="3744934" y="935"/>
          <a:ext cx="2235594" cy="11122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Least square Line</a:t>
          </a:r>
          <a:endParaRPr lang="en-US" sz="2700" kern="1200" dirty="0"/>
        </a:p>
      </dsp:txBody>
      <dsp:txXfrm>
        <a:off x="3744934" y="935"/>
        <a:ext cx="2235594" cy="1112287"/>
      </dsp:txXfrm>
    </dsp:sp>
    <dsp:sp modelId="{29171618-D970-4BDC-9449-3A396E16E288}">
      <dsp:nvSpPr>
        <dsp:cNvPr id="0" name=""/>
        <dsp:cNvSpPr/>
      </dsp:nvSpPr>
      <dsp:spPr>
        <a:xfrm>
          <a:off x="5980529" y="557079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AF374-65D1-4212-9124-8003F33EA161}">
      <dsp:nvSpPr>
        <dsp:cNvPr id="0" name=""/>
        <dsp:cNvSpPr/>
      </dsp:nvSpPr>
      <dsp:spPr>
        <a:xfrm>
          <a:off x="2781497" y="1669366"/>
          <a:ext cx="6481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16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D95E3-E687-45FE-9E81-BDECA114DD91}">
      <dsp:nvSpPr>
        <dsp:cNvPr id="0" name=""/>
        <dsp:cNvSpPr/>
      </dsp:nvSpPr>
      <dsp:spPr>
        <a:xfrm rot="10800000">
          <a:off x="6295805" y="1669366"/>
          <a:ext cx="6481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16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2F43F-A605-4945-9EC9-9931980A4D40}">
      <dsp:nvSpPr>
        <dsp:cNvPr id="0" name=""/>
        <dsp:cNvSpPr/>
      </dsp:nvSpPr>
      <dsp:spPr>
        <a:xfrm>
          <a:off x="3429658" y="1669366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C935C-6D11-4A66-B8C0-9DCC8D866988}">
      <dsp:nvSpPr>
        <dsp:cNvPr id="0" name=""/>
        <dsp:cNvSpPr/>
      </dsp:nvSpPr>
      <dsp:spPr>
        <a:xfrm>
          <a:off x="3744934" y="1113222"/>
          <a:ext cx="2235594" cy="11122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Least square parabola</a:t>
          </a:r>
          <a:endParaRPr lang="en-US" sz="2700" kern="1200"/>
        </a:p>
      </dsp:txBody>
      <dsp:txXfrm>
        <a:off x="3744934" y="1113222"/>
        <a:ext cx="2235594" cy="1112287"/>
      </dsp:txXfrm>
    </dsp:sp>
    <dsp:sp modelId="{B39D91FA-FF21-40F1-9EA2-27069FB5BD41}">
      <dsp:nvSpPr>
        <dsp:cNvPr id="0" name=""/>
        <dsp:cNvSpPr/>
      </dsp:nvSpPr>
      <dsp:spPr>
        <a:xfrm>
          <a:off x="5980529" y="1669366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E0C3-9E72-4C78-BD13-502E597D02BA}">
      <dsp:nvSpPr>
        <dsp:cNvPr id="0" name=""/>
        <dsp:cNvSpPr/>
      </dsp:nvSpPr>
      <dsp:spPr>
        <a:xfrm rot="3407113">
          <a:off x="2513952" y="2286685"/>
          <a:ext cx="1183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325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DDE59-FC1A-45B9-B3CA-250187E8CDA0}">
      <dsp:nvSpPr>
        <dsp:cNvPr id="0" name=""/>
        <dsp:cNvSpPr/>
      </dsp:nvSpPr>
      <dsp:spPr>
        <a:xfrm rot="7392887">
          <a:off x="6028260" y="2286685"/>
          <a:ext cx="1183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325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A026-70A2-4473-9760-93FE9569D6EC}">
      <dsp:nvSpPr>
        <dsp:cNvPr id="0" name=""/>
        <dsp:cNvSpPr/>
      </dsp:nvSpPr>
      <dsp:spPr>
        <a:xfrm>
          <a:off x="3429658" y="2781653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5E548-BAD2-4209-85A1-41C9440330C0}">
      <dsp:nvSpPr>
        <dsp:cNvPr id="0" name=""/>
        <dsp:cNvSpPr/>
      </dsp:nvSpPr>
      <dsp:spPr>
        <a:xfrm>
          <a:off x="3744934" y="2225510"/>
          <a:ext cx="2235594" cy="11122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Exponential</a:t>
          </a:r>
          <a:endParaRPr lang="en-US" sz="2700" kern="1200"/>
        </a:p>
      </dsp:txBody>
      <dsp:txXfrm>
        <a:off x="3744934" y="2225510"/>
        <a:ext cx="2235594" cy="1112287"/>
      </dsp:txXfrm>
    </dsp:sp>
    <dsp:sp modelId="{A16AB627-B300-4DCB-A803-3D75606D6BC1}">
      <dsp:nvSpPr>
        <dsp:cNvPr id="0" name=""/>
        <dsp:cNvSpPr/>
      </dsp:nvSpPr>
      <dsp:spPr>
        <a:xfrm>
          <a:off x="5980529" y="2781653"/>
          <a:ext cx="315276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47677-1ED0-4D1F-99A6-8B4404E6F5C5}">
      <dsp:nvSpPr>
        <dsp:cNvPr id="0" name=""/>
        <dsp:cNvSpPr/>
      </dsp:nvSpPr>
      <dsp:spPr>
        <a:xfrm>
          <a:off x="7024075" y="320718"/>
          <a:ext cx="2697296" cy="2697296"/>
        </a:xfrm>
        <a:prstGeom prst="ellipse">
          <a:avLst/>
        </a:prstGeom>
        <a:solidFill>
          <a:schemeClr val="accent5">
            <a:hueOff val="1525210"/>
            <a:satOff val="2980"/>
            <a:lumOff val="-1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Regression</a:t>
          </a:r>
          <a:endParaRPr lang="en-US" sz="3400" kern="1200"/>
        </a:p>
      </dsp:txBody>
      <dsp:txXfrm>
        <a:off x="7419085" y="715728"/>
        <a:ext cx="1907276" cy="1907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C72AB-07E3-4569-B281-E676BDF0B619}">
      <dsp:nvSpPr>
        <dsp:cNvPr id="0" name=""/>
        <dsp:cNvSpPr/>
      </dsp:nvSpPr>
      <dsp:spPr>
        <a:xfrm>
          <a:off x="0" y="153"/>
          <a:ext cx="6358763" cy="1000598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 dirty="0">
              <a:solidFill>
                <a:schemeClr val="tx1"/>
              </a:solidFill>
            </a:rPr>
            <a:t>If Y tends to increase as X increases, as in Fig (a), the correlation is called </a:t>
          </a:r>
          <a:r>
            <a:rPr lang="en-IN" sz="2000" b="0" i="0" kern="1200" baseline="0" dirty="0">
              <a:solidFill>
                <a:schemeClr val="bg1">
                  <a:lumMod val="95000"/>
                </a:schemeClr>
              </a:solidFill>
            </a:rPr>
            <a:t>positive, or direct</a:t>
          </a:r>
          <a:r>
            <a:rPr lang="en-IN" sz="2000" b="0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IN" sz="2000" b="0" i="0" kern="1200" baseline="0" dirty="0">
              <a:solidFill>
                <a:schemeClr val="bg1">
                  <a:lumMod val="95000"/>
                </a:schemeClr>
              </a:solidFill>
            </a:rPr>
            <a:t>correlation. </a:t>
          </a:r>
          <a:endParaRPr lang="en-US" sz="2000" b="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8845" y="48998"/>
        <a:ext cx="6261073" cy="902908"/>
      </dsp:txXfrm>
    </dsp:sp>
    <dsp:sp modelId="{5B733E7E-BAAD-4DA3-810A-AEEF13C137B4}">
      <dsp:nvSpPr>
        <dsp:cNvPr id="0" name=""/>
        <dsp:cNvSpPr/>
      </dsp:nvSpPr>
      <dsp:spPr>
        <a:xfrm>
          <a:off x="0" y="1014322"/>
          <a:ext cx="6358763" cy="1000598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-16239"/>
                <a:satOff val="-25118"/>
                <a:lumOff val="17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16239"/>
                <a:satOff val="-25118"/>
                <a:lumOff val="17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16239"/>
                <a:satOff val="-25118"/>
                <a:lumOff val="17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 dirty="0">
              <a:solidFill>
                <a:schemeClr val="tx1"/>
              </a:solidFill>
            </a:rPr>
            <a:t>If Y tends to decrease as X increases, as in Fig. (b), the correlation is called </a:t>
          </a:r>
          <a:r>
            <a:rPr lang="en-IN" sz="2000" b="0" i="0" kern="1200" baseline="0" dirty="0">
              <a:solidFill>
                <a:schemeClr val="accent4">
                  <a:lumMod val="50000"/>
                </a:schemeClr>
              </a:solidFill>
            </a:rPr>
            <a:t>negative, or inverse</a:t>
          </a:r>
          <a:r>
            <a:rPr lang="en-IN" sz="2000" b="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en-IN" sz="2000" b="0" i="0" kern="1200" baseline="0" dirty="0">
              <a:solidFill>
                <a:schemeClr val="accent4">
                  <a:lumMod val="50000"/>
                </a:schemeClr>
              </a:solidFill>
            </a:rPr>
            <a:t>correlation.</a:t>
          </a:r>
          <a:endParaRPr lang="en-US" sz="2000" b="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8845" y="1063167"/>
        <a:ext cx="6261073" cy="902908"/>
      </dsp:txXfrm>
    </dsp:sp>
    <dsp:sp modelId="{1248297E-D2FA-44F2-9255-8DD7FEB2612D}">
      <dsp:nvSpPr>
        <dsp:cNvPr id="0" name=""/>
        <dsp:cNvSpPr/>
      </dsp:nvSpPr>
      <dsp:spPr>
        <a:xfrm>
          <a:off x="0" y="2028491"/>
          <a:ext cx="6358763" cy="1000598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-32478"/>
                <a:satOff val="-50236"/>
                <a:lumOff val="35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-32478"/>
                <a:satOff val="-50236"/>
                <a:lumOff val="35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-32478"/>
                <a:satOff val="-50236"/>
                <a:lumOff val="35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 dirty="0">
              <a:solidFill>
                <a:schemeClr val="tx1"/>
              </a:solidFill>
            </a:rPr>
            <a:t>If there is no relationship indicated between the variables, as in Fig. (c), we say that there is no correlation between them i.e., they are </a:t>
          </a:r>
          <a:r>
            <a:rPr lang="en-IN" sz="2000" b="0" i="0" kern="1200" baseline="0" dirty="0">
              <a:solidFill>
                <a:srgbClr val="FF0000"/>
              </a:solidFill>
            </a:rPr>
            <a:t>uncorrelated.</a:t>
          </a:r>
          <a:endParaRPr lang="en-US" sz="2000" b="0" kern="1200" dirty="0">
            <a:solidFill>
              <a:srgbClr val="FF0000"/>
            </a:solidFill>
          </a:endParaRPr>
        </a:p>
      </dsp:txBody>
      <dsp:txXfrm>
        <a:off x="48845" y="2077336"/>
        <a:ext cx="6261073" cy="902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Correlation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724-B1FB-48CC-8F8B-FF2D059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34CD-745E-442B-A1CA-8295A579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Consider following data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Tx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Tx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Regression line of y on 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is-   y = -0.3333 + 0.7143 x</a:t>
            </a:r>
          </a:p>
          <a:p>
            <a:pPr>
              <a:spcBef>
                <a:spcPts val="0"/>
              </a:spcBef>
              <a:buSzTx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Regression line of x on y is-   x= 1 + 1.2857 y</a:t>
            </a:r>
          </a:p>
          <a:p>
            <a:r>
              <a:rPr lang="en-IN" dirty="0"/>
              <a:t>Determine which line is more correlated with all points with the help of residuals. </a:t>
            </a: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F3A5E-BF0E-4C01-80A8-2BB970C5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83705"/>
              </p:ext>
            </p:extLst>
          </p:nvPr>
        </p:nvGraphicFramePr>
        <p:xfrm>
          <a:off x="2021061" y="2819400"/>
          <a:ext cx="5294142" cy="922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306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756306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</a:tblGrid>
              <a:tr h="461303"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r>
                        <a:rPr lang="en-IN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8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2FC9C5-81D5-4190-8332-26A62ED02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44"/>
                  </p:ext>
                </p:extLst>
              </p:nvPr>
            </p:nvGraphicFramePr>
            <p:xfrm>
              <a:off x="393894" y="656481"/>
              <a:ext cx="5514536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829124">
                      <a:extLst>
                        <a:ext uri="{9D8B030D-6E8A-4147-A177-3AD203B41FA5}">
                          <a16:colId xmlns:a16="http://schemas.microsoft.com/office/drawing/2014/main" val="3383002432"/>
                        </a:ext>
                      </a:extLst>
                    </a:gridCol>
                    <a:gridCol w="829124">
                      <a:extLst>
                        <a:ext uri="{9D8B030D-6E8A-4147-A177-3AD203B41FA5}">
                          <a16:colId xmlns:a16="http://schemas.microsoft.com/office/drawing/2014/main" val="3661696060"/>
                        </a:ext>
                      </a:extLst>
                    </a:gridCol>
                    <a:gridCol w="1127090">
                      <a:extLst>
                        <a:ext uri="{9D8B030D-6E8A-4147-A177-3AD203B41FA5}">
                          <a16:colId xmlns:a16="http://schemas.microsoft.com/office/drawing/2014/main" val="1339509405"/>
                        </a:ext>
                      </a:extLst>
                    </a:gridCol>
                    <a:gridCol w="1416419">
                      <a:extLst>
                        <a:ext uri="{9D8B030D-6E8A-4147-A177-3AD203B41FA5}">
                          <a16:colId xmlns:a16="http://schemas.microsoft.com/office/drawing/2014/main" val="3579876325"/>
                        </a:ext>
                      </a:extLst>
                    </a:gridCol>
                    <a:gridCol w="1312779">
                      <a:extLst>
                        <a:ext uri="{9D8B030D-6E8A-4147-A177-3AD203B41FA5}">
                          <a16:colId xmlns:a16="http://schemas.microsoft.com/office/drawing/2014/main" val="1055703276"/>
                        </a:ext>
                      </a:extLst>
                    </a:gridCol>
                  </a:tblGrid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𝒀</m:t>
                                </m:r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1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𝒀</m:t>
                                  </m:r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 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791701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1.8096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0.1904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0.0363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483090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0.0567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44036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3.9525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0.0475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0.0023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07429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5.3811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0.6189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0.3830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65367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-1.0954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1.1999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08404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7.5240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0.4760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0.2266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227942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-0.0008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1.9048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626007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2FC9C5-81D5-4190-8332-26A62ED02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44"/>
                  </p:ext>
                </p:extLst>
              </p:nvPr>
            </p:nvGraphicFramePr>
            <p:xfrm>
              <a:off x="393894" y="656481"/>
              <a:ext cx="5514536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829124">
                      <a:extLst>
                        <a:ext uri="{9D8B030D-6E8A-4147-A177-3AD203B41FA5}">
                          <a16:colId xmlns:a16="http://schemas.microsoft.com/office/drawing/2014/main" val="3383002432"/>
                        </a:ext>
                      </a:extLst>
                    </a:gridCol>
                    <a:gridCol w="829124">
                      <a:extLst>
                        <a:ext uri="{9D8B030D-6E8A-4147-A177-3AD203B41FA5}">
                          <a16:colId xmlns:a16="http://schemas.microsoft.com/office/drawing/2014/main" val="3661696060"/>
                        </a:ext>
                      </a:extLst>
                    </a:gridCol>
                    <a:gridCol w="1127090">
                      <a:extLst>
                        <a:ext uri="{9D8B030D-6E8A-4147-A177-3AD203B41FA5}">
                          <a16:colId xmlns:a16="http://schemas.microsoft.com/office/drawing/2014/main" val="1339509405"/>
                        </a:ext>
                      </a:extLst>
                    </a:gridCol>
                    <a:gridCol w="1416419">
                      <a:extLst>
                        <a:ext uri="{9D8B030D-6E8A-4147-A177-3AD203B41FA5}">
                          <a16:colId xmlns:a16="http://schemas.microsoft.com/office/drawing/2014/main" val="3579876325"/>
                        </a:ext>
                      </a:extLst>
                    </a:gridCol>
                    <a:gridCol w="1312779">
                      <a:extLst>
                        <a:ext uri="{9D8B030D-6E8A-4147-A177-3AD203B41FA5}">
                          <a16:colId xmlns:a16="http://schemas.microsoft.com/office/drawing/2014/main" val="1055703276"/>
                        </a:ext>
                      </a:extLst>
                    </a:gridCol>
                  </a:tblGrid>
                  <a:tr h="15404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35" t="-395" r="-568382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735" t="-395" r="-468382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6774" t="-395" r="-242473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7845" t="-395" r="-94397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19907" t="-395" r="-1389" b="-226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91701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1.8096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0.1904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0.0363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9483090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-0.2382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0.0567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440366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3.9525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0.0475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0.0023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307429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5.3811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0.6189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0.3830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65367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-1.0954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1.1999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0840417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7.5240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0.4760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0.2266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2279426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-0.0008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1.9048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626007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3BFBC5-C3A2-4C74-8364-1E6FCFF01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40868"/>
                  </p:ext>
                </p:extLst>
              </p:nvPr>
            </p:nvGraphicFramePr>
            <p:xfrm>
              <a:off x="6283572" y="656481"/>
              <a:ext cx="5514534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900332">
                      <a:extLst>
                        <a:ext uri="{9D8B030D-6E8A-4147-A177-3AD203B41FA5}">
                          <a16:colId xmlns:a16="http://schemas.microsoft.com/office/drawing/2014/main" val="1446412498"/>
                        </a:ext>
                      </a:extLst>
                    </a:gridCol>
                    <a:gridCol w="900332">
                      <a:extLst>
                        <a:ext uri="{9D8B030D-6E8A-4147-A177-3AD203B41FA5}">
                          <a16:colId xmlns:a16="http://schemas.microsoft.com/office/drawing/2014/main" val="4173736778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1888404995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2641999139"/>
                        </a:ext>
                      </a:extLst>
                    </a:gridCol>
                    <a:gridCol w="1350498">
                      <a:extLst>
                        <a:ext uri="{9D8B030D-6E8A-4147-A177-3AD203B41FA5}">
                          <a16:colId xmlns:a16="http://schemas.microsoft.com/office/drawing/2014/main" val="681341274"/>
                        </a:ext>
                      </a:extLst>
                    </a:gridCol>
                  </a:tblGrid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𝑿</m:t>
                                </m:r>
                                <m:r>
                                  <a:rPr lang="en-IN" sz="2000" b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1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𝑿</m:t>
                                  </m:r>
                                  <m:r>
                                    <a:rPr lang="en-IN" sz="2000" b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000" b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 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294700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0.3265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096210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4.8571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0.1429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4972981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256228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0.5101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787608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7.4285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1.5715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2.4696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13831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0.0816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2432550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 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0.0004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3.4286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58906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A3BFBC5-C3A2-4C74-8364-1E6FCFF01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40868"/>
                  </p:ext>
                </p:extLst>
              </p:nvPr>
            </p:nvGraphicFramePr>
            <p:xfrm>
              <a:off x="6283572" y="656481"/>
              <a:ext cx="5514534" cy="4885186"/>
            </p:xfrm>
            <a:graphic>
              <a:graphicData uri="http://schemas.openxmlformats.org/drawingml/2006/table">
                <a:tbl>
                  <a:tblPr firstRow="1" lastRow="1">
                    <a:tableStyleId>{16D9F66E-5EB9-4882-86FB-DCBF35E3C3E4}</a:tableStyleId>
                  </a:tblPr>
                  <a:tblGrid>
                    <a:gridCol w="900332">
                      <a:extLst>
                        <a:ext uri="{9D8B030D-6E8A-4147-A177-3AD203B41FA5}">
                          <a16:colId xmlns:a16="http://schemas.microsoft.com/office/drawing/2014/main" val="1446412498"/>
                        </a:ext>
                      </a:extLst>
                    </a:gridCol>
                    <a:gridCol w="900332">
                      <a:extLst>
                        <a:ext uri="{9D8B030D-6E8A-4147-A177-3AD203B41FA5}">
                          <a16:colId xmlns:a16="http://schemas.microsoft.com/office/drawing/2014/main" val="4173736778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1888404995"/>
                        </a:ext>
                      </a:extLst>
                    </a:gridCol>
                    <a:gridCol w="1181686">
                      <a:extLst>
                        <a:ext uri="{9D8B030D-6E8A-4147-A177-3AD203B41FA5}">
                          <a16:colId xmlns:a16="http://schemas.microsoft.com/office/drawing/2014/main" val="2641999139"/>
                        </a:ext>
                      </a:extLst>
                    </a:gridCol>
                    <a:gridCol w="1350498">
                      <a:extLst>
                        <a:ext uri="{9D8B030D-6E8A-4147-A177-3AD203B41FA5}">
                          <a16:colId xmlns:a16="http://schemas.microsoft.com/office/drawing/2014/main" val="681341274"/>
                        </a:ext>
                      </a:extLst>
                    </a:gridCol>
                  </a:tblGrid>
                  <a:tr h="15404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76" t="-395" r="-51418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0676" t="-395" r="-41418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53093" t="-395" r="-21597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53093" t="-395" r="-115979" b="-226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308559" t="-395" r="-1351" b="-226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4700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-0.5714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0.3265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096210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4.8571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0.1429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4972981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-0.1428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0.0204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62562283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-0.7142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0.5101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787608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7.4285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1.5715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2.4696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138315"/>
                      </a:ext>
                    </a:extLst>
                  </a:tr>
                  <a:tr h="45426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11.2856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-0.2856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0.0816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2432550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 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 0.0004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Sum=</a:t>
                          </a:r>
                        </a:p>
                        <a:p>
                          <a:pPr algn="ctr" rtl="0" fontAlgn="ctr"/>
                          <a:r>
                            <a:rPr lang="en-IN" sz="2000" u="none" strike="noStrike" dirty="0">
                              <a:effectLst/>
                            </a:rPr>
                            <a:t>3.4286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958906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4535A1-ADA2-4476-BBE9-5BC58EA0CCA2}"/>
              </a:ext>
            </a:extLst>
          </p:cNvPr>
          <p:cNvSpPr txBox="1"/>
          <p:nvPr/>
        </p:nvSpPr>
        <p:spPr>
          <a:xfrm>
            <a:off x="393894" y="5970686"/>
            <a:ext cx="11615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Therefore, the line </a:t>
            </a:r>
            <a:r>
              <a:rPr lang="en-I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-0.3333 + 0.7143 x </a:t>
            </a:r>
            <a:r>
              <a:rPr lang="en-IN" sz="2400" b="0" i="0" u="none" strike="noStrike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represents better correlation between x and y.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3B5F0-E043-445E-A994-354E209ADA84}"/>
              </a:ext>
            </a:extLst>
          </p:cNvPr>
          <p:cNvSpPr/>
          <p:nvPr/>
        </p:nvSpPr>
        <p:spPr>
          <a:xfrm>
            <a:off x="425426" y="2222937"/>
            <a:ext cx="5436000" cy="32871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A1757-5AD2-43D9-826B-87083502E31C}"/>
              </a:ext>
            </a:extLst>
          </p:cNvPr>
          <p:cNvSpPr/>
          <p:nvPr/>
        </p:nvSpPr>
        <p:spPr>
          <a:xfrm>
            <a:off x="6330574" y="2222937"/>
            <a:ext cx="5436000" cy="32871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42B6-7FB7-4C04-ADC8-5ACF279F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B36-9E27-418C-952C-C3755DE0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"degree of relationship" </a:t>
            </a:r>
            <a:r>
              <a:rPr lang="en-IN" dirty="0"/>
              <a:t>between two variables.</a:t>
            </a:r>
          </a:p>
          <a:p>
            <a:r>
              <a:rPr lang="en-IN" dirty="0"/>
              <a:t>Denoted by symbol -  ‘</a:t>
            </a:r>
            <a:r>
              <a:rPr lang="en-IN" b="1" dirty="0"/>
              <a:t>r</a:t>
            </a:r>
            <a:r>
              <a:rPr lang="en-IN" dirty="0"/>
              <a:t>’</a:t>
            </a:r>
          </a:p>
          <a:p>
            <a:r>
              <a:rPr lang="en-IN" dirty="0"/>
              <a:t>The range of r is between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IN" dirty="0"/>
              <a:t> and 1, inclusive.</a:t>
            </a:r>
          </a:p>
          <a:p>
            <a:r>
              <a:rPr lang="en-IN" dirty="0"/>
              <a:t>If r = 1, one variable increases if another variable increases.</a:t>
            </a:r>
          </a:p>
          <a:p>
            <a:r>
              <a:rPr lang="en-IN" dirty="0"/>
              <a:t>If r =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/>
              <a:t>1, one variable decreases if another variable increases.</a:t>
            </a:r>
          </a:p>
          <a:p>
            <a:r>
              <a:rPr lang="en-IN" dirty="0"/>
              <a:t>If r = 0, there is no linear relationship between the two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C680B-35D3-47CB-9D83-63AE2B82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Revision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FE011C-E61A-4344-A7A8-DAF4C22B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35364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4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98A2-F9D9-45DA-ABA2-4D628C39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Correlation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387A6-4B8B-4197-8751-E7BDAB5C6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Correlation- </a:t>
                </a:r>
                <a:r>
                  <a:rPr lang="en-IN" b="1" dirty="0">
                    <a:solidFill>
                      <a:srgbClr val="00B050"/>
                    </a:solidFill>
                  </a:rPr>
                  <a:t>The degree of relationship between variables. </a:t>
                </a:r>
              </a:p>
              <a:p>
                <a:r>
                  <a:rPr lang="en-IN" dirty="0"/>
                  <a:t>Measure of how well an equation describes the relationship between two variables.</a:t>
                </a:r>
              </a:p>
              <a:p>
                <a:r>
                  <a:rPr lang="en-IN" dirty="0"/>
                  <a:t>If all values of the variables satisfy an equation exactly, we say that the variables are perfectly correlated or that there is perfect correlation between them.</a:t>
                </a:r>
              </a:p>
              <a:p>
                <a:r>
                  <a:rPr lang="en-IN" dirty="0"/>
                  <a:t>Thus, the circumferences C and radii r of all circles are perfectly correlated 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387A6-4B8B-4197-8751-E7BDAB5C6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  <a:blipFill>
                <a:blip r:embed="rId2"/>
                <a:stretch>
                  <a:fillRect l="-321" t="-1377" r="-1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0051-19ED-4F90-8107-A2F17C32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IN" sz="2700"/>
              <a:t>Correlation</a:t>
            </a:r>
          </a:p>
        </p:txBody>
      </p:sp>
      <p:pic>
        <p:nvPicPr>
          <p:cNvPr id="1026" name="Picture 2" descr="How To Graphically Represent Linear Correlation - Scatter Plot Diagram  Qualitative Data, HD Png Download , Transparent Png Image - PNGitem">
            <a:extLst>
              <a:ext uri="{FF2B5EF4-FFF2-40B4-BE49-F238E27FC236}">
                <a16:creationId xmlns:a16="http://schemas.microsoft.com/office/drawing/2014/main" id="{FC2272D0-5D49-49FD-B048-7790800F6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b="42325"/>
          <a:stretch/>
        </p:blipFill>
        <p:spPr bwMode="auto">
          <a:xfrm>
            <a:off x="5410200" y="1181909"/>
            <a:ext cx="6083272" cy="15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2" name="Content Placeholder 1029">
            <a:extLst>
              <a:ext uri="{FF2B5EF4-FFF2-40B4-BE49-F238E27FC236}">
                <a16:creationId xmlns:a16="http://schemas.microsoft.com/office/drawing/2014/main" id="{FD35CF92-A473-4C8F-84E1-17A80BEE2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01735"/>
              </p:ext>
            </p:extLst>
          </p:nvPr>
        </p:nvGraphicFramePr>
        <p:xfrm>
          <a:off x="5245658" y="3184715"/>
          <a:ext cx="6358764" cy="302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9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5085A-0B27-41DA-8D55-C526E28E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Residuals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54AB1-901A-4ABC-9036-25A1A2DF7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781906"/>
                <a:ext cx="6081486" cy="48369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N" dirty="0"/>
                  <a:t>A residual is the vertical distance between a data point and the regression line.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Each data point has one residual.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They are positive if they are above the regression line and negative if they are below the regression line.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If the regression line actually passes through the point, the residual at that point is zero.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/>
                  <a:t>As residuals are the difference between any data point and the regression line, they are sometimes called “errors.”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IN" dirty="0">
                    <a:solidFill>
                      <a:srgbClr val="00B050"/>
                    </a:solidFill>
                  </a:rPr>
                  <a:t>Residual = Observed value – predicted value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IN" dirty="0">
                    <a:solidFill>
                      <a:srgbClr val="00B050"/>
                    </a:solidFill>
                  </a:rPr>
                  <a:t>	      = </a:t>
                </a:r>
                <a14:m>
                  <m:oMath xmlns:m="http://schemas.openxmlformats.org/officeDocument/2006/math">
                    <m:r>
                      <a:rPr lang="en-IN" b="1" i="1" u="none" strike="noStrike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IN" b="1" i="1" u="none" strike="noStrike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1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𝒆𝒔𝒕</m:t>
                        </m:r>
                      </m:sub>
                    </m:sSub>
                  </m:oMath>
                </a14:m>
                <a:endParaRPr lang="en-IN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54AB1-901A-4ABC-9036-25A1A2DF7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781906"/>
                <a:ext cx="6081486" cy="4836944"/>
              </a:xfrm>
              <a:blipFill>
                <a:blip r:embed="rId2"/>
                <a:stretch>
                  <a:fillRect l="-502" t="-2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ython Linear Regression, best fit line with residuals - Stack Overflow">
            <a:extLst>
              <a:ext uri="{FF2B5EF4-FFF2-40B4-BE49-F238E27FC236}">
                <a16:creationId xmlns:a16="http://schemas.microsoft.com/office/drawing/2014/main" id="{336B6E40-FCE8-4701-8E98-A7DE2B11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328" y="2034855"/>
            <a:ext cx="4025872" cy="27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7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724-B1FB-48CC-8F8B-FF2D059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234CD-745E-442B-A1CA-8295A5798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following data</a:t>
                </a: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y on x is-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=1.678 +0.7424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x on y is-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1.7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dirty="0"/>
                  <a:t>Determine which line is more correlated with all points with the help of residuals. 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234CD-745E-442B-A1CA-8295A5798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1" t="-1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A5ECA7-6F67-4CB4-A23B-F514DE92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01166"/>
              </p:ext>
            </p:extLst>
          </p:nvPr>
        </p:nvGraphicFramePr>
        <p:xfrm>
          <a:off x="2049196" y="2833468"/>
          <a:ext cx="6095997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85971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6528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05171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54605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9394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82480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248212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570868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45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DC5-CBBA-4F3D-AF43-B73B005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1" y="-369277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</p:spPr>
            <p:txBody>
              <a:bodyPr/>
              <a:lstStyle/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y on x is-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=1.678 +0.7424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  <a:blipFill>
                <a:blip r:embed="rId2"/>
                <a:stretch>
                  <a:fillRect l="-297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753646"/>
                  </p:ext>
                </p:extLst>
              </p:nvPr>
            </p:nvGraphicFramePr>
            <p:xfrm>
              <a:off x="872198" y="1841897"/>
              <a:ext cx="9397217" cy="4587034"/>
            </p:xfrm>
            <a:graphic>
              <a:graphicData uri="http://schemas.openxmlformats.org/drawingml/2006/table">
                <a:tbl>
                  <a:tblPr/>
                  <a:tblGrid>
                    <a:gridCol w="1506064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06064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47309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53177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0.1767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3.9052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4.6476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0.1242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0.3809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8.3596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1.6404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2.6909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753646"/>
                  </p:ext>
                </p:extLst>
              </p:nvPr>
            </p:nvGraphicFramePr>
            <p:xfrm>
              <a:off x="872198" y="1841897"/>
              <a:ext cx="9397217" cy="4587034"/>
            </p:xfrm>
            <a:graphic>
              <a:graphicData uri="http://schemas.openxmlformats.org/drawingml/2006/table">
                <a:tbl>
                  <a:tblPr/>
                  <a:tblGrid>
                    <a:gridCol w="1506064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06064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47309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53177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741" r="-525101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5" t="-741" r="-425101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321" t="-741" r="-21250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879" t="-741" r="-12243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629" t="-741" r="-512" b="-46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-0.4204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0.1767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3.9052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0.0948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4.6476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0.1242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-0.1324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-0.6172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0.3809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8.3596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1.6404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2.6909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-0.8444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-0.0716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0.0051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F18FF55-E7FE-4851-B976-D7A55C942889}"/>
              </a:ext>
            </a:extLst>
          </p:cNvPr>
          <p:cNvSpPr/>
          <p:nvPr/>
        </p:nvSpPr>
        <p:spPr>
          <a:xfrm>
            <a:off x="3925611" y="2694668"/>
            <a:ext cx="1980000" cy="32778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D6895-0DDC-4B22-BC00-662B26E89E3B}"/>
              </a:ext>
            </a:extLst>
          </p:cNvPr>
          <p:cNvSpPr/>
          <p:nvPr/>
        </p:nvSpPr>
        <p:spPr>
          <a:xfrm>
            <a:off x="5962346" y="2715077"/>
            <a:ext cx="1872000" cy="363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86C0B-92D9-45E1-AF69-25157431AAC3}"/>
              </a:ext>
            </a:extLst>
          </p:cNvPr>
          <p:cNvSpPr/>
          <p:nvPr/>
        </p:nvSpPr>
        <p:spPr>
          <a:xfrm>
            <a:off x="7913959" y="2715077"/>
            <a:ext cx="2323924" cy="367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B3E5C-1A40-4FB5-B816-7C2A6FB4EEDE}"/>
              </a:ext>
            </a:extLst>
          </p:cNvPr>
          <p:cNvSpPr/>
          <p:nvPr/>
        </p:nvSpPr>
        <p:spPr>
          <a:xfrm>
            <a:off x="3896153" y="1663376"/>
            <a:ext cx="2052000" cy="472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05AE0-140B-470D-83C5-8FED1E80D64C}"/>
              </a:ext>
            </a:extLst>
          </p:cNvPr>
          <p:cNvSpPr/>
          <p:nvPr/>
        </p:nvSpPr>
        <p:spPr>
          <a:xfrm>
            <a:off x="5933959" y="1771435"/>
            <a:ext cx="1980000" cy="483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366E-FB60-49B9-BB1E-769D0F49A3CE}"/>
              </a:ext>
            </a:extLst>
          </p:cNvPr>
          <p:cNvSpPr/>
          <p:nvPr/>
        </p:nvSpPr>
        <p:spPr>
          <a:xfrm>
            <a:off x="7913959" y="1731472"/>
            <a:ext cx="2475914" cy="4807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ADC5-CBBA-4F3D-AF43-B73B005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1" y="-369277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</p:spPr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line of x on y is-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1.7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5495-33A3-4D93-9D39-EA4AE9A17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70" y="1199027"/>
                <a:ext cx="10262382" cy="4878216"/>
              </a:xfrm>
              <a:blipFill>
                <a:blip r:embed="rId2"/>
                <a:stretch>
                  <a:fillRect l="-297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14836"/>
                  </p:ext>
                </p:extLst>
              </p:nvPr>
            </p:nvGraphicFramePr>
            <p:xfrm>
              <a:off x="872198" y="1841897"/>
              <a:ext cx="9566031" cy="4587034"/>
            </p:xfrm>
            <a:graphic>
              <a:graphicData uri="http://schemas.openxmlformats.org/drawingml/2006/table">
                <a:tbl>
                  <a:tblPr/>
                  <a:tblGrid>
                    <a:gridCol w="1533120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33120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84087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88264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Fitted Value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Residual/ Error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IN" sz="2000" b="1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IN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1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a:t>Residual Square</a:t>
                          </a:r>
                        </a:p>
                        <a:p>
                          <a:pPr algn="ctr" rtl="0" fontAlgn="ctr"/>
                          <a:r>
                            <a:rPr lang="en-IN" sz="20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000" b="1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000" b="1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b>
                                  </m:sSub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b="1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0.7842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5.8810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7.1552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0.8448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3.9117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9.7036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1.2964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1.6807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13.5262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0.4738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2601CF-19F6-45B8-B378-1268CBA01E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14836"/>
                  </p:ext>
                </p:extLst>
              </p:nvPr>
            </p:nvGraphicFramePr>
            <p:xfrm>
              <a:off x="872198" y="1841897"/>
              <a:ext cx="9566031" cy="4587034"/>
            </p:xfrm>
            <a:graphic>
              <a:graphicData uri="http://schemas.openxmlformats.org/drawingml/2006/table">
                <a:tbl>
                  <a:tblPr/>
                  <a:tblGrid>
                    <a:gridCol w="1533120">
                      <a:extLst>
                        <a:ext uri="{9D8B030D-6E8A-4147-A177-3AD203B41FA5}">
                          <a16:colId xmlns:a16="http://schemas.microsoft.com/office/drawing/2014/main" val="3671995753"/>
                        </a:ext>
                      </a:extLst>
                    </a:gridCol>
                    <a:gridCol w="1533120">
                      <a:extLst>
                        <a:ext uri="{9D8B030D-6E8A-4147-A177-3AD203B41FA5}">
                          <a16:colId xmlns:a16="http://schemas.microsoft.com/office/drawing/2014/main" val="3436839107"/>
                        </a:ext>
                      </a:extLst>
                    </a:gridCol>
                    <a:gridCol w="2084087">
                      <a:extLst>
                        <a:ext uri="{9D8B030D-6E8A-4147-A177-3AD203B41FA5}">
                          <a16:colId xmlns:a16="http://schemas.microsoft.com/office/drawing/2014/main" val="3746490799"/>
                        </a:ext>
                      </a:extLst>
                    </a:gridCol>
                    <a:gridCol w="1988264">
                      <a:extLst>
                        <a:ext uri="{9D8B030D-6E8A-4147-A177-3AD203B41FA5}">
                          <a16:colId xmlns:a16="http://schemas.microsoft.com/office/drawing/2014/main" val="174495311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3563060434"/>
                        </a:ext>
                      </a:extLst>
                    </a:gridCol>
                  </a:tblGrid>
                  <a:tr h="823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741" r="-523810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97" t="-741" r="-425896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368" t="-741" r="-212573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716" t="-741" r="-122324" b="-46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724" t="-741" r="-503" b="-46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851317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0.7842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0.2158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0.0466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832090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-0.3326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06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4.6068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-0.6068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0.3682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23982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5.8810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0.1190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0.0142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3344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7.1552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0.8448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0.7137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253058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10.9778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-1.9778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3.9117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1574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9.7036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1.2964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1.6807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597771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13.5262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0.4738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0.2245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0324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3775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DFCAF7A-2487-4587-A8F0-0E13E416ECC8}"/>
              </a:ext>
            </a:extLst>
          </p:cNvPr>
          <p:cNvSpPr/>
          <p:nvPr/>
        </p:nvSpPr>
        <p:spPr>
          <a:xfrm>
            <a:off x="6032936" y="2679485"/>
            <a:ext cx="1980000" cy="3749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BB934-5B2F-411C-8C3D-8C0F25C529AC}"/>
              </a:ext>
            </a:extLst>
          </p:cNvPr>
          <p:cNvSpPr/>
          <p:nvPr/>
        </p:nvSpPr>
        <p:spPr>
          <a:xfrm>
            <a:off x="8039127" y="2679485"/>
            <a:ext cx="2376000" cy="3749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BF670-BE99-4F38-BF09-9489A440FA78}"/>
              </a:ext>
            </a:extLst>
          </p:cNvPr>
          <p:cNvSpPr/>
          <p:nvPr/>
        </p:nvSpPr>
        <p:spPr>
          <a:xfrm>
            <a:off x="7991177" y="1785803"/>
            <a:ext cx="2475914" cy="4807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FE289-5675-4E48-8778-6730B33DA6E1}"/>
              </a:ext>
            </a:extLst>
          </p:cNvPr>
          <p:cNvSpPr/>
          <p:nvPr/>
        </p:nvSpPr>
        <p:spPr>
          <a:xfrm>
            <a:off x="6011829" y="1813764"/>
            <a:ext cx="2016000" cy="483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8E72F-24A6-4BD7-8113-F6E7F4A0D64A}"/>
              </a:ext>
            </a:extLst>
          </p:cNvPr>
          <p:cNvSpPr/>
          <p:nvPr/>
        </p:nvSpPr>
        <p:spPr>
          <a:xfrm>
            <a:off x="3950516" y="2708749"/>
            <a:ext cx="2052000" cy="3276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4E941-44DB-465E-9CD7-882448CEE67A}"/>
              </a:ext>
            </a:extLst>
          </p:cNvPr>
          <p:cNvSpPr/>
          <p:nvPr/>
        </p:nvSpPr>
        <p:spPr>
          <a:xfrm>
            <a:off x="3966282" y="1773563"/>
            <a:ext cx="2052000" cy="472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7" grpId="0" animBg="1"/>
      <p:bldP spid="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288-24D7-4F98-86FA-58EEEF5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39993-87A1-4DCC-9AD4-ADF1CC840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096890"/>
                <a:ext cx="9486901" cy="3918098"/>
              </a:xfrm>
            </p:spPr>
            <p:txBody>
              <a:bodyPr/>
              <a:lstStyle/>
              <a:p>
                <a:endParaRPr lang="en-IN" dirty="0"/>
              </a:p>
              <a:p>
                <a:r>
                  <a:rPr lang="en-IN" dirty="0"/>
                  <a:t>The comparison of the sums of squares of residuals indicates that the fit for the least-squares regression line of Y on X is much better than the fit for the least-squares regression line of X on Y. </a:t>
                </a:r>
              </a:p>
              <a:p>
                <a:r>
                  <a:rPr lang="en-IN" dirty="0"/>
                  <a:t>Therefore, the line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𝟔𝟕𝟖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𝟕𝟒𝟐𝟒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i="0" u="none" strike="noStrike" dirty="0">
                    <a:solidFill>
                      <a:srgbClr val="FF0000"/>
                    </a:solidFill>
                    <a:effectLst/>
                    <a:latin typeface="Gill Sans MT" panose="020B0502020104020203" pitchFamily="34" charset="0"/>
                  </a:rPr>
                  <a:t>represents better correlation between x and y. 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39993-87A1-4DCC-9AD4-ADF1CC840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096890"/>
                <a:ext cx="9486901" cy="3918098"/>
              </a:xfrm>
              <a:blipFill>
                <a:blip r:embed="rId2"/>
                <a:stretch>
                  <a:fillRect l="-321" r="-1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1114DE-8C3B-4B43-AEA6-BE02EC262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157334"/>
                  </p:ext>
                </p:extLst>
              </p:nvPr>
            </p:nvGraphicFramePr>
            <p:xfrm>
              <a:off x="6610351" y="2254103"/>
              <a:ext cx="4415704" cy="836242"/>
            </p:xfrm>
            <a:graphic>
              <a:graphicData uri="http://schemas.openxmlformats.org/drawingml/2006/table">
                <a:tbl>
                  <a:tblPr/>
                  <a:tblGrid>
                    <a:gridCol w="1988264">
                      <a:extLst>
                        <a:ext uri="{9D8B030D-6E8A-4147-A177-3AD203B41FA5}">
                          <a16:colId xmlns:a16="http://schemas.microsoft.com/office/drawing/2014/main" val="334166597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2556417739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=−1.7642 +1.2747 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3180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40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1114DE-8C3B-4B43-AEA6-BE02EC262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157334"/>
                  </p:ext>
                </p:extLst>
              </p:nvPr>
            </p:nvGraphicFramePr>
            <p:xfrm>
              <a:off x="6610351" y="2254103"/>
              <a:ext cx="4415704" cy="836242"/>
            </p:xfrm>
            <a:graphic>
              <a:graphicData uri="http://schemas.openxmlformats.org/drawingml/2006/table">
                <a:tbl>
                  <a:tblPr/>
                  <a:tblGrid>
                    <a:gridCol w="1988264">
                      <a:extLst>
                        <a:ext uri="{9D8B030D-6E8A-4147-A177-3AD203B41FA5}">
                          <a16:colId xmlns:a16="http://schemas.microsoft.com/office/drawing/2014/main" val="3341665977"/>
                        </a:ext>
                      </a:extLst>
                    </a:gridCol>
                    <a:gridCol w="2427440">
                      <a:extLst>
                        <a:ext uri="{9D8B030D-6E8A-4147-A177-3AD203B41FA5}">
                          <a16:colId xmlns:a16="http://schemas.microsoft.com/office/drawing/2014/main" val="2556417739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8" t="-1449" r="-276" b="-1231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IN" sz="20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3180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0.0326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IN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Sum= 7.0701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640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D24EC2-4242-4D03-BECE-518DBA723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493688"/>
                  </p:ext>
                </p:extLst>
              </p:nvPr>
            </p:nvGraphicFramePr>
            <p:xfrm>
              <a:off x="1539154" y="2260648"/>
              <a:ext cx="4337780" cy="836242"/>
            </p:xfrm>
            <a:graphic>
              <a:graphicData uri="http://schemas.openxmlformats.org/drawingml/2006/table">
                <a:tbl>
                  <a:tblPr/>
                  <a:tblGrid>
                    <a:gridCol w="1953177">
                      <a:extLst>
                        <a:ext uri="{9D8B030D-6E8A-4147-A177-3AD203B41FA5}">
                          <a16:colId xmlns:a16="http://schemas.microsoft.com/office/drawing/2014/main" val="4194282670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1548351212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=1.678 +0.7424 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80597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958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D24EC2-4242-4D03-BECE-518DBA723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493688"/>
                  </p:ext>
                </p:extLst>
              </p:nvPr>
            </p:nvGraphicFramePr>
            <p:xfrm>
              <a:off x="1539154" y="2260648"/>
              <a:ext cx="4337780" cy="836242"/>
            </p:xfrm>
            <a:graphic>
              <a:graphicData uri="http://schemas.openxmlformats.org/drawingml/2006/table">
                <a:tbl>
                  <a:tblPr/>
                  <a:tblGrid>
                    <a:gridCol w="1953177">
                      <a:extLst>
                        <a:ext uri="{9D8B030D-6E8A-4147-A177-3AD203B41FA5}">
                          <a16:colId xmlns:a16="http://schemas.microsoft.com/office/drawing/2014/main" val="4194282670"/>
                        </a:ext>
                      </a:extLst>
                    </a:gridCol>
                    <a:gridCol w="2384603">
                      <a:extLst>
                        <a:ext uri="{9D8B030D-6E8A-4147-A177-3AD203B41FA5}">
                          <a16:colId xmlns:a16="http://schemas.microsoft.com/office/drawing/2014/main" val="1548351212"/>
                        </a:ext>
                      </a:extLst>
                    </a:gridCol>
                  </a:tblGrid>
                  <a:tr h="4181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" t="-1429" r="-281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6805975"/>
                      </a:ext>
                    </a:extLst>
                  </a:tr>
                  <a:tr h="4181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Sum= 0.0016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Sum = 4.1174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7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9589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55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4FD3C-CBCA-463E-9828-BB9BB1EFC53B}"/>
</file>

<file path=customXml/itemProps2.xml><?xml version="1.0" encoding="utf-8"?>
<ds:datastoreItem xmlns:ds="http://schemas.openxmlformats.org/officeDocument/2006/customXml" ds:itemID="{F942C7F4-0390-47F6-93E8-69AB15324A77}"/>
</file>

<file path=customXml/itemProps3.xml><?xml version="1.0" encoding="utf-8"?>
<ds:datastoreItem xmlns:ds="http://schemas.openxmlformats.org/officeDocument/2006/customXml" ds:itemID="{74ECD1EE-7F5F-46DD-B862-04EF0BF486AB}"/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838</Words>
  <Application>Microsoft Office PowerPoint</Application>
  <PresentationFormat>Widescreen</PresentationFormat>
  <Paragraphs>280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Goudy Old Style</vt:lpstr>
      <vt:lpstr>ClassicFrameVTI</vt:lpstr>
      <vt:lpstr>COST- Unit 5</vt:lpstr>
      <vt:lpstr>Revision</vt:lpstr>
      <vt:lpstr>Correlation</vt:lpstr>
      <vt:lpstr>Correlation</vt:lpstr>
      <vt:lpstr>Residuals </vt:lpstr>
      <vt:lpstr>Question</vt:lpstr>
      <vt:lpstr>Solution</vt:lpstr>
      <vt:lpstr>Solution</vt:lpstr>
      <vt:lpstr>Cont..</vt:lpstr>
      <vt:lpstr>Question</vt:lpstr>
      <vt:lpstr>PowerPoint Presentation</vt:lpstr>
      <vt:lpstr>Coefficient of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Maitreyi Joglekar</cp:lastModifiedBy>
  <cp:revision>55</cp:revision>
  <dcterms:created xsi:type="dcterms:W3CDTF">2021-02-25T07:58:15Z</dcterms:created>
  <dcterms:modified xsi:type="dcterms:W3CDTF">2021-03-08T08:51:28Z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