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5"/>
  </p:notesMasterIdLst>
  <p:sldIdLst>
    <p:sldId id="256" r:id="rId2"/>
    <p:sldId id="290" r:id="rId3"/>
    <p:sldId id="282" r:id="rId4"/>
    <p:sldId id="284" r:id="rId5"/>
    <p:sldId id="285" r:id="rId6"/>
    <p:sldId id="286" r:id="rId7"/>
    <p:sldId id="287" r:id="rId8"/>
    <p:sldId id="288" r:id="rId9"/>
    <p:sldId id="281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39" autoAdjust="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F8FBB-8FFA-4410-8271-D583362841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405C5F-DA06-444B-9C74-F86C937328C0}">
      <dgm:prSet/>
      <dgm:spPr/>
      <dgm:t>
        <a:bodyPr/>
        <a:lstStyle/>
        <a:p>
          <a:r>
            <a:rPr lang="en-IN" dirty="0"/>
            <a:t>Correlation</a:t>
          </a:r>
          <a:endParaRPr lang="en-US" dirty="0"/>
        </a:p>
      </dgm:t>
    </dgm:pt>
    <dgm:pt modelId="{A7F39C3B-2F90-4B49-AC0F-3445D52ED743}" type="parTrans" cxnId="{D3E29DE6-D6E3-479E-8915-82A7432AD803}">
      <dgm:prSet/>
      <dgm:spPr/>
      <dgm:t>
        <a:bodyPr/>
        <a:lstStyle/>
        <a:p>
          <a:endParaRPr lang="en-US"/>
        </a:p>
      </dgm:t>
    </dgm:pt>
    <dgm:pt modelId="{DBE16D10-522C-4CA6-B2CF-DA29B4D3BCA8}" type="sibTrans" cxnId="{D3E29DE6-D6E3-479E-8915-82A7432AD803}">
      <dgm:prSet/>
      <dgm:spPr/>
      <dgm:t>
        <a:bodyPr/>
        <a:lstStyle/>
        <a:p>
          <a:endParaRPr lang="en-US"/>
        </a:p>
      </dgm:t>
    </dgm:pt>
    <dgm:pt modelId="{812C7F4A-0E1B-45CC-B716-FFC344FE13CE}">
      <dgm:prSet/>
      <dgm:spPr/>
      <dgm:t>
        <a:bodyPr/>
        <a:lstStyle/>
        <a:p>
          <a:r>
            <a:rPr lang="en-IN"/>
            <a:t>Types of correlation</a:t>
          </a:r>
          <a:endParaRPr lang="en-US"/>
        </a:p>
      </dgm:t>
    </dgm:pt>
    <dgm:pt modelId="{E475AEAD-2812-4511-8C50-4D50889D269A}" type="parTrans" cxnId="{2C0D259A-1385-4011-A53D-B64802707074}">
      <dgm:prSet/>
      <dgm:spPr/>
      <dgm:t>
        <a:bodyPr/>
        <a:lstStyle/>
        <a:p>
          <a:endParaRPr lang="en-US"/>
        </a:p>
      </dgm:t>
    </dgm:pt>
    <dgm:pt modelId="{1FC2553D-842B-435A-A4F6-7320789E2D21}" type="sibTrans" cxnId="{2C0D259A-1385-4011-A53D-B64802707074}">
      <dgm:prSet/>
      <dgm:spPr/>
      <dgm:t>
        <a:bodyPr/>
        <a:lstStyle/>
        <a:p>
          <a:endParaRPr lang="en-US"/>
        </a:p>
      </dgm:t>
    </dgm:pt>
    <dgm:pt modelId="{21E9E0A1-2438-4DAB-8B31-FDB602E8267A}">
      <dgm:prSet/>
      <dgm:spPr/>
      <dgm:t>
        <a:bodyPr/>
        <a:lstStyle/>
        <a:p>
          <a:r>
            <a:rPr lang="en-IN"/>
            <a:t>Residuals</a:t>
          </a:r>
          <a:endParaRPr lang="en-US"/>
        </a:p>
      </dgm:t>
    </dgm:pt>
    <dgm:pt modelId="{B97224AB-B223-4517-A6B6-0228549CC396}" type="parTrans" cxnId="{0A83C9E0-5045-4B82-A8DF-866889D47078}">
      <dgm:prSet/>
      <dgm:spPr/>
      <dgm:t>
        <a:bodyPr/>
        <a:lstStyle/>
        <a:p>
          <a:endParaRPr lang="en-US"/>
        </a:p>
      </dgm:t>
    </dgm:pt>
    <dgm:pt modelId="{4CF41C3F-9712-4BAD-AE62-E665F1937ACB}" type="sibTrans" cxnId="{0A83C9E0-5045-4B82-A8DF-866889D47078}">
      <dgm:prSet/>
      <dgm:spPr/>
      <dgm:t>
        <a:bodyPr/>
        <a:lstStyle/>
        <a:p>
          <a:endParaRPr lang="en-US"/>
        </a:p>
      </dgm:t>
    </dgm:pt>
    <dgm:pt modelId="{3061F61B-4A33-42C9-8F44-078AF453676B}">
      <dgm:prSet/>
      <dgm:spPr/>
      <dgm:t>
        <a:bodyPr/>
        <a:lstStyle/>
        <a:p>
          <a:r>
            <a:rPr lang="en-IN" dirty="0"/>
            <a:t>Positive/Direct</a:t>
          </a:r>
          <a:endParaRPr lang="en-US" dirty="0"/>
        </a:p>
      </dgm:t>
    </dgm:pt>
    <dgm:pt modelId="{00EB6E2C-546B-4845-8B44-5858B3271A86}" type="parTrans" cxnId="{FDC88DC3-6285-45E5-AAA4-4F3E1D9817B0}">
      <dgm:prSet/>
      <dgm:spPr/>
      <dgm:t>
        <a:bodyPr/>
        <a:lstStyle/>
        <a:p>
          <a:endParaRPr lang="en-IN"/>
        </a:p>
      </dgm:t>
    </dgm:pt>
    <dgm:pt modelId="{BA55835D-E4E0-4D8A-ABD1-DD221945D7E8}" type="sibTrans" cxnId="{FDC88DC3-6285-45E5-AAA4-4F3E1D9817B0}">
      <dgm:prSet/>
      <dgm:spPr/>
      <dgm:t>
        <a:bodyPr/>
        <a:lstStyle/>
        <a:p>
          <a:endParaRPr lang="en-IN"/>
        </a:p>
      </dgm:t>
    </dgm:pt>
    <dgm:pt modelId="{747BBCF5-D7C0-46B4-90C1-8F80E50A9174}">
      <dgm:prSet/>
      <dgm:spPr/>
      <dgm:t>
        <a:bodyPr/>
        <a:lstStyle/>
        <a:p>
          <a:r>
            <a:rPr lang="en-IN"/>
            <a:t>Negative/Inverse</a:t>
          </a:r>
          <a:endParaRPr lang="en-US"/>
        </a:p>
      </dgm:t>
    </dgm:pt>
    <dgm:pt modelId="{52BEF165-EA20-4282-A3DC-02244AB1BE17}" type="parTrans" cxnId="{6E37FD0B-FE4F-428A-8B29-334635374788}">
      <dgm:prSet/>
      <dgm:spPr/>
      <dgm:t>
        <a:bodyPr/>
        <a:lstStyle/>
        <a:p>
          <a:endParaRPr lang="en-IN"/>
        </a:p>
      </dgm:t>
    </dgm:pt>
    <dgm:pt modelId="{3FD3CF6D-3961-4F4B-AAEB-F4652F9F538E}" type="sibTrans" cxnId="{6E37FD0B-FE4F-428A-8B29-334635374788}">
      <dgm:prSet/>
      <dgm:spPr/>
      <dgm:t>
        <a:bodyPr/>
        <a:lstStyle/>
        <a:p>
          <a:endParaRPr lang="en-IN"/>
        </a:p>
      </dgm:t>
    </dgm:pt>
    <dgm:pt modelId="{43E39E97-1D4F-4D82-B424-A267507386F7}">
      <dgm:prSet/>
      <dgm:spPr/>
      <dgm:t>
        <a:bodyPr/>
        <a:lstStyle/>
        <a:p>
          <a:r>
            <a:rPr lang="en-US" dirty="0"/>
            <a:t>Residual = Y </a:t>
          </a:r>
          <a:r>
            <a:rPr lang="en-US" dirty="0" err="1"/>
            <a:t>obs</a:t>
          </a:r>
          <a:r>
            <a:rPr lang="en-US" dirty="0"/>
            <a:t> – Y </a:t>
          </a:r>
          <a:r>
            <a:rPr lang="en-US" dirty="0" err="1"/>
            <a:t>est</a:t>
          </a:r>
          <a:endParaRPr lang="en-US" dirty="0"/>
        </a:p>
      </dgm:t>
    </dgm:pt>
    <dgm:pt modelId="{C49A3415-082A-4B2C-99B7-4EA375F143D0}" type="parTrans" cxnId="{0AF57C7F-831B-451C-8F0C-0B339E5A9BE2}">
      <dgm:prSet/>
      <dgm:spPr/>
      <dgm:t>
        <a:bodyPr/>
        <a:lstStyle/>
        <a:p>
          <a:endParaRPr lang="en-IN"/>
        </a:p>
      </dgm:t>
    </dgm:pt>
    <dgm:pt modelId="{C7C68E3A-E312-46F4-818B-3D526AFFBB29}" type="sibTrans" cxnId="{0AF57C7F-831B-451C-8F0C-0B339E5A9BE2}">
      <dgm:prSet/>
      <dgm:spPr/>
      <dgm:t>
        <a:bodyPr/>
        <a:lstStyle/>
        <a:p>
          <a:endParaRPr lang="en-IN"/>
        </a:p>
      </dgm:t>
    </dgm:pt>
    <dgm:pt modelId="{D5355588-B7A2-4A6B-B079-EFC4132AA499}">
      <dgm:prSet/>
      <dgm:spPr/>
      <dgm:t>
        <a:bodyPr/>
        <a:lstStyle/>
        <a:p>
          <a:r>
            <a:rPr lang="en-US" dirty="0"/>
            <a:t>Degree of relationship </a:t>
          </a:r>
        </a:p>
      </dgm:t>
    </dgm:pt>
    <dgm:pt modelId="{54AC3A56-D6B6-4845-82AC-2AF4A2A9A723}" type="parTrans" cxnId="{E3565750-1124-478F-A7B0-42EBA701E01B}">
      <dgm:prSet/>
      <dgm:spPr/>
      <dgm:t>
        <a:bodyPr/>
        <a:lstStyle/>
        <a:p>
          <a:endParaRPr lang="en-IN"/>
        </a:p>
      </dgm:t>
    </dgm:pt>
    <dgm:pt modelId="{58C4E4A3-75F0-404E-A67C-317089773535}" type="sibTrans" cxnId="{E3565750-1124-478F-A7B0-42EBA701E01B}">
      <dgm:prSet/>
      <dgm:spPr/>
      <dgm:t>
        <a:bodyPr/>
        <a:lstStyle/>
        <a:p>
          <a:endParaRPr lang="en-IN"/>
        </a:p>
      </dgm:t>
    </dgm:pt>
    <dgm:pt modelId="{DE986479-6E02-41DA-A68C-4D0DD0C2D529}" type="pres">
      <dgm:prSet presAssocID="{6B8F8FBB-8FFA-4410-8271-D58336284109}" presName="linear" presStyleCnt="0">
        <dgm:presLayoutVars>
          <dgm:dir/>
          <dgm:animLvl val="lvl"/>
          <dgm:resizeHandles val="exact"/>
        </dgm:presLayoutVars>
      </dgm:prSet>
      <dgm:spPr/>
    </dgm:pt>
    <dgm:pt modelId="{A33ADE35-EA0B-4FA1-AE59-620CDFD6B7CA}" type="pres">
      <dgm:prSet presAssocID="{80405C5F-DA06-444B-9C74-F86C937328C0}" presName="parentLin" presStyleCnt="0"/>
      <dgm:spPr/>
    </dgm:pt>
    <dgm:pt modelId="{75207AED-1259-45FB-B704-639D8B3B2C17}" type="pres">
      <dgm:prSet presAssocID="{80405C5F-DA06-444B-9C74-F86C937328C0}" presName="parentLeftMargin" presStyleLbl="node1" presStyleIdx="0" presStyleCnt="3"/>
      <dgm:spPr/>
    </dgm:pt>
    <dgm:pt modelId="{EB9155D0-A098-4779-A05B-A2713181D287}" type="pres">
      <dgm:prSet presAssocID="{80405C5F-DA06-444B-9C74-F86C937328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67F01E-7E27-44D0-B8CD-6625CA8EBF2B}" type="pres">
      <dgm:prSet presAssocID="{80405C5F-DA06-444B-9C74-F86C937328C0}" presName="negativeSpace" presStyleCnt="0"/>
      <dgm:spPr/>
    </dgm:pt>
    <dgm:pt modelId="{42E4368E-EBCB-4E03-B532-C7BC2C29FBC3}" type="pres">
      <dgm:prSet presAssocID="{80405C5F-DA06-444B-9C74-F86C937328C0}" presName="childText" presStyleLbl="conFgAcc1" presStyleIdx="0" presStyleCnt="3">
        <dgm:presLayoutVars>
          <dgm:bulletEnabled val="1"/>
        </dgm:presLayoutVars>
      </dgm:prSet>
      <dgm:spPr/>
    </dgm:pt>
    <dgm:pt modelId="{EE182979-0C34-4565-9FC1-15E3AC866495}" type="pres">
      <dgm:prSet presAssocID="{DBE16D10-522C-4CA6-B2CF-DA29B4D3BCA8}" presName="spaceBetweenRectangles" presStyleCnt="0"/>
      <dgm:spPr/>
    </dgm:pt>
    <dgm:pt modelId="{B48B0DE3-74B6-4580-A73D-2735A07747FD}" type="pres">
      <dgm:prSet presAssocID="{812C7F4A-0E1B-45CC-B716-FFC344FE13CE}" presName="parentLin" presStyleCnt="0"/>
      <dgm:spPr/>
    </dgm:pt>
    <dgm:pt modelId="{A57092C9-96AD-4914-8B42-D352AF7E75E2}" type="pres">
      <dgm:prSet presAssocID="{812C7F4A-0E1B-45CC-B716-FFC344FE13CE}" presName="parentLeftMargin" presStyleLbl="node1" presStyleIdx="0" presStyleCnt="3"/>
      <dgm:spPr/>
    </dgm:pt>
    <dgm:pt modelId="{CFDD1B6C-FBF1-4F8E-BF9D-33282CBA1455}" type="pres">
      <dgm:prSet presAssocID="{812C7F4A-0E1B-45CC-B716-FFC344FE13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3EA67F-9D2B-4F0D-9E4D-EED41EF3E960}" type="pres">
      <dgm:prSet presAssocID="{812C7F4A-0E1B-45CC-B716-FFC344FE13CE}" presName="negativeSpace" presStyleCnt="0"/>
      <dgm:spPr/>
    </dgm:pt>
    <dgm:pt modelId="{2278A2B6-0EAE-4A58-AD05-766E6341DDF4}" type="pres">
      <dgm:prSet presAssocID="{812C7F4A-0E1B-45CC-B716-FFC344FE13CE}" presName="childText" presStyleLbl="conFgAcc1" presStyleIdx="1" presStyleCnt="3">
        <dgm:presLayoutVars>
          <dgm:bulletEnabled val="1"/>
        </dgm:presLayoutVars>
      </dgm:prSet>
      <dgm:spPr/>
    </dgm:pt>
    <dgm:pt modelId="{8443050E-F33B-4502-AA08-444A23A308B5}" type="pres">
      <dgm:prSet presAssocID="{1FC2553D-842B-435A-A4F6-7320789E2D21}" presName="spaceBetweenRectangles" presStyleCnt="0"/>
      <dgm:spPr/>
    </dgm:pt>
    <dgm:pt modelId="{B3CF9AAE-3F9F-41F0-BEC7-A22D414A49C7}" type="pres">
      <dgm:prSet presAssocID="{21E9E0A1-2438-4DAB-8B31-FDB602E8267A}" presName="parentLin" presStyleCnt="0"/>
      <dgm:spPr/>
    </dgm:pt>
    <dgm:pt modelId="{3CDA1603-59A9-46C5-89D8-4BB785FD190C}" type="pres">
      <dgm:prSet presAssocID="{21E9E0A1-2438-4DAB-8B31-FDB602E8267A}" presName="parentLeftMargin" presStyleLbl="node1" presStyleIdx="1" presStyleCnt="3"/>
      <dgm:spPr/>
    </dgm:pt>
    <dgm:pt modelId="{7A33991C-4263-4299-BF20-425112D9EBB0}" type="pres">
      <dgm:prSet presAssocID="{21E9E0A1-2438-4DAB-8B31-FDB602E826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72B898-97C4-430F-83E1-6DF091B18D62}" type="pres">
      <dgm:prSet presAssocID="{21E9E0A1-2438-4DAB-8B31-FDB602E8267A}" presName="negativeSpace" presStyleCnt="0"/>
      <dgm:spPr/>
    </dgm:pt>
    <dgm:pt modelId="{DF0B1956-F816-48D2-947A-7D10A9574FE8}" type="pres">
      <dgm:prSet presAssocID="{21E9E0A1-2438-4DAB-8B31-FDB602E826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A29C0A-1BC1-4F29-843D-CAC4EB01767C}" type="presOf" srcId="{D5355588-B7A2-4A6B-B079-EFC4132AA499}" destId="{42E4368E-EBCB-4E03-B532-C7BC2C29FBC3}" srcOrd="0" destOrd="0" presId="urn:microsoft.com/office/officeart/2005/8/layout/list1"/>
    <dgm:cxn modelId="{6E37FD0B-FE4F-428A-8B29-334635374788}" srcId="{812C7F4A-0E1B-45CC-B716-FFC344FE13CE}" destId="{747BBCF5-D7C0-46B4-90C1-8F80E50A9174}" srcOrd="1" destOrd="0" parTransId="{52BEF165-EA20-4282-A3DC-02244AB1BE17}" sibTransId="{3FD3CF6D-3961-4F4B-AAEB-F4652F9F538E}"/>
    <dgm:cxn modelId="{AF679B2A-18B4-4AF1-BE6A-E938E9AA57F2}" type="presOf" srcId="{3061F61B-4A33-42C9-8F44-078AF453676B}" destId="{2278A2B6-0EAE-4A58-AD05-766E6341DDF4}" srcOrd="0" destOrd="0" presId="urn:microsoft.com/office/officeart/2005/8/layout/list1"/>
    <dgm:cxn modelId="{20D3702B-7333-4D46-98C6-22FA878CCC7A}" type="presOf" srcId="{812C7F4A-0E1B-45CC-B716-FFC344FE13CE}" destId="{A57092C9-96AD-4914-8B42-D352AF7E75E2}" srcOrd="0" destOrd="0" presId="urn:microsoft.com/office/officeart/2005/8/layout/list1"/>
    <dgm:cxn modelId="{E3565750-1124-478F-A7B0-42EBA701E01B}" srcId="{80405C5F-DA06-444B-9C74-F86C937328C0}" destId="{D5355588-B7A2-4A6B-B079-EFC4132AA499}" srcOrd="0" destOrd="0" parTransId="{54AC3A56-D6B6-4845-82AC-2AF4A2A9A723}" sibTransId="{58C4E4A3-75F0-404E-A67C-317089773535}"/>
    <dgm:cxn modelId="{25075555-C436-443E-AFF5-3842EA3F0756}" type="presOf" srcId="{21E9E0A1-2438-4DAB-8B31-FDB602E8267A}" destId="{7A33991C-4263-4299-BF20-425112D9EBB0}" srcOrd="1" destOrd="0" presId="urn:microsoft.com/office/officeart/2005/8/layout/list1"/>
    <dgm:cxn modelId="{0AF57C7F-831B-451C-8F0C-0B339E5A9BE2}" srcId="{21E9E0A1-2438-4DAB-8B31-FDB602E8267A}" destId="{43E39E97-1D4F-4D82-B424-A267507386F7}" srcOrd="0" destOrd="0" parTransId="{C49A3415-082A-4B2C-99B7-4EA375F143D0}" sibTransId="{C7C68E3A-E312-46F4-818B-3D526AFFBB29}"/>
    <dgm:cxn modelId="{DEE94583-CDE6-4DC4-9387-B11DE6B29C8A}" type="presOf" srcId="{80405C5F-DA06-444B-9C74-F86C937328C0}" destId="{75207AED-1259-45FB-B704-639D8B3B2C17}" srcOrd="0" destOrd="0" presId="urn:microsoft.com/office/officeart/2005/8/layout/list1"/>
    <dgm:cxn modelId="{9C42DA87-BC42-49BF-8F4B-AD300E0825E8}" type="presOf" srcId="{812C7F4A-0E1B-45CC-B716-FFC344FE13CE}" destId="{CFDD1B6C-FBF1-4F8E-BF9D-33282CBA1455}" srcOrd="1" destOrd="0" presId="urn:microsoft.com/office/officeart/2005/8/layout/list1"/>
    <dgm:cxn modelId="{2C0D259A-1385-4011-A53D-B64802707074}" srcId="{6B8F8FBB-8FFA-4410-8271-D58336284109}" destId="{812C7F4A-0E1B-45CC-B716-FFC344FE13CE}" srcOrd="1" destOrd="0" parTransId="{E475AEAD-2812-4511-8C50-4D50889D269A}" sibTransId="{1FC2553D-842B-435A-A4F6-7320789E2D21}"/>
    <dgm:cxn modelId="{FDC88DC3-6285-45E5-AAA4-4F3E1D9817B0}" srcId="{812C7F4A-0E1B-45CC-B716-FFC344FE13CE}" destId="{3061F61B-4A33-42C9-8F44-078AF453676B}" srcOrd="0" destOrd="0" parTransId="{00EB6E2C-546B-4845-8B44-5858B3271A86}" sibTransId="{BA55835D-E4E0-4D8A-ABD1-DD221945D7E8}"/>
    <dgm:cxn modelId="{D6C79DCE-C703-40D9-9DE9-5AE0A4443CC0}" type="presOf" srcId="{43E39E97-1D4F-4D82-B424-A267507386F7}" destId="{DF0B1956-F816-48D2-947A-7D10A9574FE8}" srcOrd="0" destOrd="0" presId="urn:microsoft.com/office/officeart/2005/8/layout/list1"/>
    <dgm:cxn modelId="{9B6A1ADB-6E13-4C36-AAA1-003077EFD0F1}" type="presOf" srcId="{6B8F8FBB-8FFA-4410-8271-D58336284109}" destId="{DE986479-6E02-41DA-A68C-4D0DD0C2D529}" srcOrd="0" destOrd="0" presId="urn:microsoft.com/office/officeart/2005/8/layout/list1"/>
    <dgm:cxn modelId="{6ABDCFDB-CFD1-485A-AC2A-EDA633FB95C9}" type="presOf" srcId="{747BBCF5-D7C0-46B4-90C1-8F80E50A9174}" destId="{2278A2B6-0EAE-4A58-AD05-766E6341DDF4}" srcOrd="0" destOrd="1" presId="urn:microsoft.com/office/officeart/2005/8/layout/list1"/>
    <dgm:cxn modelId="{0A83C9E0-5045-4B82-A8DF-866889D47078}" srcId="{6B8F8FBB-8FFA-4410-8271-D58336284109}" destId="{21E9E0A1-2438-4DAB-8B31-FDB602E8267A}" srcOrd="2" destOrd="0" parTransId="{B97224AB-B223-4517-A6B6-0228549CC396}" sibTransId="{4CF41C3F-9712-4BAD-AE62-E665F1937ACB}"/>
    <dgm:cxn modelId="{D3E29DE6-D6E3-479E-8915-82A7432AD803}" srcId="{6B8F8FBB-8FFA-4410-8271-D58336284109}" destId="{80405C5F-DA06-444B-9C74-F86C937328C0}" srcOrd="0" destOrd="0" parTransId="{A7F39C3B-2F90-4B49-AC0F-3445D52ED743}" sibTransId="{DBE16D10-522C-4CA6-B2CF-DA29B4D3BCA8}"/>
    <dgm:cxn modelId="{E721D8F0-8667-44BC-9847-CFF41DEB0FB6}" type="presOf" srcId="{21E9E0A1-2438-4DAB-8B31-FDB602E8267A}" destId="{3CDA1603-59A9-46C5-89D8-4BB785FD190C}" srcOrd="0" destOrd="0" presId="urn:microsoft.com/office/officeart/2005/8/layout/list1"/>
    <dgm:cxn modelId="{0B4EB9FE-7234-41EB-A702-A43E3F2DB909}" type="presOf" srcId="{80405C5F-DA06-444B-9C74-F86C937328C0}" destId="{EB9155D0-A098-4779-A05B-A2713181D287}" srcOrd="1" destOrd="0" presId="urn:microsoft.com/office/officeart/2005/8/layout/list1"/>
    <dgm:cxn modelId="{8B7CFE53-6B6C-4060-8028-4AFB8BE56A5D}" type="presParOf" srcId="{DE986479-6E02-41DA-A68C-4D0DD0C2D529}" destId="{A33ADE35-EA0B-4FA1-AE59-620CDFD6B7CA}" srcOrd="0" destOrd="0" presId="urn:microsoft.com/office/officeart/2005/8/layout/list1"/>
    <dgm:cxn modelId="{67ECDEBB-1463-43BA-8634-D224762490BC}" type="presParOf" srcId="{A33ADE35-EA0B-4FA1-AE59-620CDFD6B7CA}" destId="{75207AED-1259-45FB-B704-639D8B3B2C17}" srcOrd="0" destOrd="0" presId="urn:microsoft.com/office/officeart/2005/8/layout/list1"/>
    <dgm:cxn modelId="{57D600D7-0DA7-414C-8BB9-1108D1E404E0}" type="presParOf" srcId="{A33ADE35-EA0B-4FA1-AE59-620CDFD6B7CA}" destId="{EB9155D0-A098-4779-A05B-A2713181D287}" srcOrd="1" destOrd="0" presId="urn:microsoft.com/office/officeart/2005/8/layout/list1"/>
    <dgm:cxn modelId="{A9320F15-5AEB-4C6D-B063-057A4C44A656}" type="presParOf" srcId="{DE986479-6E02-41DA-A68C-4D0DD0C2D529}" destId="{AF67F01E-7E27-44D0-B8CD-6625CA8EBF2B}" srcOrd="1" destOrd="0" presId="urn:microsoft.com/office/officeart/2005/8/layout/list1"/>
    <dgm:cxn modelId="{78CDD0B9-ED10-4A9D-B43C-B5C6FF52EEEE}" type="presParOf" srcId="{DE986479-6E02-41DA-A68C-4D0DD0C2D529}" destId="{42E4368E-EBCB-4E03-B532-C7BC2C29FBC3}" srcOrd="2" destOrd="0" presId="urn:microsoft.com/office/officeart/2005/8/layout/list1"/>
    <dgm:cxn modelId="{19A89E22-937C-4580-9450-85C5D21114E8}" type="presParOf" srcId="{DE986479-6E02-41DA-A68C-4D0DD0C2D529}" destId="{EE182979-0C34-4565-9FC1-15E3AC866495}" srcOrd="3" destOrd="0" presId="urn:microsoft.com/office/officeart/2005/8/layout/list1"/>
    <dgm:cxn modelId="{C4C8AAD9-F99B-4D35-BEE9-32367B12CA94}" type="presParOf" srcId="{DE986479-6E02-41DA-A68C-4D0DD0C2D529}" destId="{B48B0DE3-74B6-4580-A73D-2735A07747FD}" srcOrd="4" destOrd="0" presId="urn:microsoft.com/office/officeart/2005/8/layout/list1"/>
    <dgm:cxn modelId="{9C010E16-1704-4366-AD93-2C6BF8A0AFF1}" type="presParOf" srcId="{B48B0DE3-74B6-4580-A73D-2735A07747FD}" destId="{A57092C9-96AD-4914-8B42-D352AF7E75E2}" srcOrd="0" destOrd="0" presId="urn:microsoft.com/office/officeart/2005/8/layout/list1"/>
    <dgm:cxn modelId="{5371FD9F-ACA6-4D2A-9D63-374F9FBC8876}" type="presParOf" srcId="{B48B0DE3-74B6-4580-A73D-2735A07747FD}" destId="{CFDD1B6C-FBF1-4F8E-BF9D-33282CBA1455}" srcOrd="1" destOrd="0" presId="urn:microsoft.com/office/officeart/2005/8/layout/list1"/>
    <dgm:cxn modelId="{5D45FE7F-525F-482D-A36B-292D9FF02254}" type="presParOf" srcId="{DE986479-6E02-41DA-A68C-4D0DD0C2D529}" destId="{BA3EA67F-9D2B-4F0D-9E4D-EED41EF3E960}" srcOrd="5" destOrd="0" presId="urn:microsoft.com/office/officeart/2005/8/layout/list1"/>
    <dgm:cxn modelId="{1D7E8B23-ACD1-44C8-9E3A-2F1C4CA89B46}" type="presParOf" srcId="{DE986479-6E02-41DA-A68C-4D0DD0C2D529}" destId="{2278A2B6-0EAE-4A58-AD05-766E6341DDF4}" srcOrd="6" destOrd="0" presId="urn:microsoft.com/office/officeart/2005/8/layout/list1"/>
    <dgm:cxn modelId="{59D1D973-F13E-4FFF-A492-5BF7A18D33CB}" type="presParOf" srcId="{DE986479-6E02-41DA-A68C-4D0DD0C2D529}" destId="{8443050E-F33B-4502-AA08-444A23A308B5}" srcOrd="7" destOrd="0" presId="urn:microsoft.com/office/officeart/2005/8/layout/list1"/>
    <dgm:cxn modelId="{C211A3CC-1F90-4BDF-8250-794250C33D0C}" type="presParOf" srcId="{DE986479-6E02-41DA-A68C-4D0DD0C2D529}" destId="{B3CF9AAE-3F9F-41F0-BEC7-A22D414A49C7}" srcOrd="8" destOrd="0" presId="urn:microsoft.com/office/officeart/2005/8/layout/list1"/>
    <dgm:cxn modelId="{70B24FDB-725E-4972-9C90-0344B53E0576}" type="presParOf" srcId="{B3CF9AAE-3F9F-41F0-BEC7-A22D414A49C7}" destId="{3CDA1603-59A9-46C5-89D8-4BB785FD190C}" srcOrd="0" destOrd="0" presId="urn:microsoft.com/office/officeart/2005/8/layout/list1"/>
    <dgm:cxn modelId="{C0DEABE0-9AB2-4C30-9B18-07EC1BA35F85}" type="presParOf" srcId="{B3CF9AAE-3F9F-41F0-BEC7-A22D414A49C7}" destId="{7A33991C-4263-4299-BF20-425112D9EBB0}" srcOrd="1" destOrd="0" presId="urn:microsoft.com/office/officeart/2005/8/layout/list1"/>
    <dgm:cxn modelId="{EDCCC219-CD79-468B-ADE4-F7101C001718}" type="presParOf" srcId="{DE986479-6E02-41DA-A68C-4D0DD0C2D529}" destId="{9672B898-97C4-430F-83E1-6DF091B18D62}" srcOrd="9" destOrd="0" presId="urn:microsoft.com/office/officeart/2005/8/layout/list1"/>
    <dgm:cxn modelId="{4907F5E2-2540-4C4D-B214-0E6EF927F98C}" type="presParOf" srcId="{DE986479-6E02-41DA-A68C-4D0DD0C2D529}" destId="{DF0B1956-F816-48D2-947A-7D10A9574F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4368E-EBCB-4E03-B532-C7BC2C29FBC3}">
      <dsp:nvSpPr>
        <dsp:cNvPr id="0" name=""/>
        <dsp:cNvSpPr/>
      </dsp:nvSpPr>
      <dsp:spPr>
        <a:xfrm>
          <a:off x="0" y="422910"/>
          <a:ext cx="60960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Degree of relationship </a:t>
          </a:r>
        </a:p>
      </dsp:txBody>
      <dsp:txXfrm>
        <a:off x="0" y="422910"/>
        <a:ext cx="6096000" cy="1168650"/>
      </dsp:txXfrm>
    </dsp:sp>
    <dsp:sp modelId="{EB9155D0-A098-4779-A05B-A2713181D287}">
      <dsp:nvSpPr>
        <dsp:cNvPr id="0" name=""/>
        <dsp:cNvSpPr/>
      </dsp:nvSpPr>
      <dsp:spPr>
        <a:xfrm>
          <a:off x="304800" y="9629"/>
          <a:ext cx="426720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Correlation</a:t>
          </a:r>
          <a:endParaRPr lang="en-US" sz="2800" kern="1200" dirty="0"/>
        </a:p>
      </dsp:txBody>
      <dsp:txXfrm>
        <a:off x="345149" y="49978"/>
        <a:ext cx="4186502" cy="745862"/>
      </dsp:txXfrm>
    </dsp:sp>
    <dsp:sp modelId="{2278A2B6-0EAE-4A58-AD05-766E6341DDF4}">
      <dsp:nvSpPr>
        <dsp:cNvPr id="0" name=""/>
        <dsp:cNvSpPr/>
      </dsp:nvSpPr>
      <dsp:spPr>
        <a:xfrm>
          <a:off x="0" y="2156040"/>
          <a:ext cx="6096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62605"/>
              <a:satOff val="1490"/>
              <a:lumOff val="-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Positive/Direct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Negative/Inverse</a:t>
          </a:r>
          <a:endParaRPr lang="en-US" sz="2800" kern="1200"/>
        </a:p>
      </dsp:txBody>
      <dsp:txXfrm>
        <a:off x="0" y="2156040"/>
        <a:ext cx="6096000" cy="1587600"/>
      </dsp:txXfrm>
    </dsp:sp>
    <dsp:sp modelId="{CFDD1B6C-FBF1-4F8E-BF9D-33282CBA1455}">
      <dsp:nvSpPr>
        <dsp:cNvPr id="0" name=""/>
        <dsp:cNvSpPr/>
      </dsp:nvSpPr>
      <dsp:spPr>
        <a:xfrm>
          <a:off x="304800" y="1742760"/>
          <a:ext cx="4267200" cy="826560"/>
        </a:xfrm>
        <a:prstGeom prst="roundRect">
          <a:avLst/>
        </a:prstGeom>
        <a:solidFill>
          <a:schemeClr val="accent5">
            <a:hueOff val="762605"/>
            <a:satOff val="1490"/>
            <a:lumOff val="-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Types of correlation</a:t>
          </a:r>
          <a:endParaRPr lang="en-US" sz="2800" kern="1200"/>
        </a:p>
      </dsp:txBody>
      <dsp:txXfrm>
        <a:off x="345149" y="1783109"/>
        <a:ext cx="4186502" cy="745862"/>
      </dsp:txXfrm>
    </dsp:sp>
    <dsp:sp modelId="{DF0B1956-F816-48D2-947A-7D10A9574FE8}">
      <dsp:nvSpPr>
        <dsp:cNvPr id="0" name=""/>
        <dsp:cNvSpPr/>
      </dsp:nvSpPr>
      <dsp:spPr>
        <a:xfrm>
          <a:off x="0" y="4308120"/>
          <a:ext cx="60960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25210"/>
              <a:satOff val="2980"/>
              <a:lumOff val="-15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Residual = Y </a:t>
          </a:r>
          <a:r>
            <a:rPr lang="en-US" sz="2800" kern="1200" dirty="0" err="1"/>
            <a:t>obs</a:t>
          </a:r>
          <a:r>
            <a:rPr lang="en-US" sz="2800" kern="1200" dirty="0"/>
            <a:t> – Y </a:t>
          </a:r>
          <a:r>
            <a:rPr lang="en-US" sz="2800" kern="1200" dirty="0" err="1"/>
            <a:t>est</a:t>
          </a:r>
          <a:endParaRPr lang="en-US" sz="2800" kern="1200" dirty="0"/>
        </a:p>
      </dsp:txBody>
      <dsp:txXfrm>
        <a:off x="0" y="4308120"/>
        <a:ext cx="6096000" cy="1168650"/>
      </dsp:txXfrm>
    </dsp:sp>
    <dsp:sp modelId="{7A33991C-4263-4299-BF20-425112D9EBB0}">
      <dsp:nvSpPr>
        <dsp:cNvPr id="0" name=""/>
        <dsp:cNvSpPr/>
      </dsp:nvSpPr>
      <dsp:spPr>
        <a:xfrm>
          <a:off x="304800" y="3894840"/>
          <a:ext cx="4267200" cy="826560"/>
        </a:xfrm>
        <a:prstGeom prst="roundRect">
          <a:avLst/>
        </a:prstGeom>
        <a:solidFill>
          <a:schemeClr val="accent5">
            <a:hueOff val="1525210"/>
            <a:satOff val="2980"/>
            <a:lumOff val="-1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Residuals</a:t>
          </a:r>
          <a:endParaRPr lang="en-US" sz="2800" kern="1200"/>
        </a:p>
      </dsp:txBody>
      <dsp:txXfrm>
        <a:off x="345149" y="3935189"/>
        <a:ext cx="418650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182C-5BBE-4E7C-BD89-3BD559E29916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36C7-FCD1-4DB8-A32C-E7BB5F1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18719-5E73-460E-ACF8-760EE5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COST-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D174-E6F3-4CE8-9276-2A54C43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Correlation</a:t>
            </a:r>
          </a:p>
        </p:txBody>
      </p:sp>
      <p:pic>
        <p:nvPicPr>
          <p:cNvPr id="1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00139D-05CF-4C4A-BAC0-4468AE1B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6AE-2D32-4054-87C6-D2915DBA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07" y="-1"/>
            <a:ext cx="9486900" cy="13716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39C8A-8FB3-44E7-8BC8-C8D0C9DDB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509" y="2364461"/>
                <a:ext cx="9865273" cy="4241291"/>
              </a:xfrm>
            </p:spPr>
            <p:txBody>
              <a:bodyPr>
                <a:normAutofit fontScale="85000" lnSpcReduction="10000"/>
              </a:bodyPr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Formula-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where,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sz="3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3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sz="3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IN" sz="2200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39C8A-8FB3-44E7-8BC8-C8D0C9DDB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509" y="2364461"/>
                <a:ext cx="9865273" cy="4241291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EFC8C5-0C81-4B9A-85AE-9823219D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7" y="1526629"/>
            <a:ext cx="891063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A676-D0C2-4D17-B909-3103B42F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-370490"/>
            <a:ext cx="9486900" cy="137160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26D33B5-6F73-4616-8FD2-2BEF52194A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072300"/>
                  </p:ext>
                </p:extLst>
              </p:nvPr>
            </p:nvGraphicFramePr>
            <p:xfrm>
              <a:off x="614854" y="1056285"/>
              <a:ext cx="10468304" cy="4608000"/>
            </p:xfrm>
            <a:graphic>
              <a:graphicData uri="http://schemas.openxmlformats.org/drawingml/2006/table">
                <a:tbl>
                  <a:tblPr firstRow="1" lastRow="1">
                    <a:tableStyleId>{5C22544A-7EE6-4342-B048-85BDC9FD1C3A}</a:tableStyleId>
                  </a:tblPr>
                  <a:tblGrid>
                    <a:gridCol w="1495472">
                      <a:extLst>
                        <a:ext uri="{9D8B030D-6E8A-4147-A177-3AD203B41FA5}">
                          <a16:colId xmlns:a16="http://schemas.microsoft.com/office/drawing/2014/main" val="1045664464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3105671155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2113205022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3384808081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132573270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1327703686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4101895179"/>
                        </a:ext>
                      </a:extLst>
                    </a:gridCol>
                  </a:tblGrid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X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Y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x = X 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y= Y 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 err="1">
                              <a:effectLst/>
                            </a:rPr>
                            <a:t>xy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30746415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02988141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74028958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67862447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66205630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5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55430704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7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5104977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4277257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1353541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nary>
                              <m:r>
                                <a:rPr lang="en-IN" sz="24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nary>
                              <m:r>
                                <a:rPr lang="en-IN" sz="24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40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132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𝒙𝒚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=84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4656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26D33B5-6F73-4616-8FD2-2BEF52194A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072300"/>
                  </p:ext>
                </p:extLst>
              </p:nvPr>
            </p:nvGraphicFramePr>
            <p:xfrm>
              <a:off x="614854" y="1056285"/>
              <a:ext cx="10468304" cy="4608000"/>
            </p:xfrm>
            <a:graphic>
              <a:graphicData uri="http://schemas.openxmlformats.org/drawingml/2006/table">
                <a:tbl>
                  <a:tblPr firstRow="1" lastRow="1">
                    <a:tableStyleId>{5C22544A-7EE6-4342-B048-85BDC9FD1C3A}</a:tableStyleId>
                  </a:tblPr>
                  <a:tblGrid>
                    <a:gridCol w="1495472">
                      <a:extLst>
                        <a:ext uri="{9D8B030D-6E8A-4147-A177-3AD203B41FA5}">
                          <a16:colId xmlns:a16="http://schemas.microsoft.com/office/drawing/2014/main" val="1045664464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3105671155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2113205022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3384808081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132573270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1327703686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4101895179"/>
                        </a:ext>
                      </a:extLst>
                    </a:gridCol>
                  </a:tblGrid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X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Y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00000" t="-10526" r="-400813" b="-10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1224" t="-10526" r="-302449" b="-10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99593" t="-10526" r="-201220" b="-10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1633" t="-10526" r="-102041" b="-10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 err="1">
                              <a:effectLst/>
                            </a:rPr>
                            <a:t>xy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30746415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02988141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74028958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67862447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66205630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5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55430704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7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5104977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4277257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1353541"/>
                      </a:ext>
                    </a:extLst>
                  </a:tr>
                  <a:tr h="460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07" t="-906579" r="-600407" b="-1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816" t="-906579" r="-502857" b="-1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99593" t="-906579" r="-201220" b="-1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1633" t="-906579" r="-102041" b="-1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99187" t="-906579" r="-1626" b="-1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4656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DDEEEC4-793B-4D11-9578-B6D7E8071E11}"/>
              </a:ext>
            </a:extLst>
          </p:cNvPr>
          <p:cNvSpPr/>
          <p:nvPr/>
        </p:nvSpPr>
        <p:spPr>
          <a:xfrm>
            <a:off x="3626069" y="1545021"/>
            <a:ext cx="1450429" cy="364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E6B92-3B18-4687-AB03-EED38306D991}"/>
                  </a:ext>
                </a:extLst>
              </p:cNvPr>
              <p:cNvSpPr txBox="1"/>
              <p:nvPr/>
            </p:nvSpPr>
            <p:spPr>
              <a:xfrm>
                <a:off x="625362" y="5722050"/>
                <a:ext cx="1450429" cy="11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     = 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E6B92-3B18-4687-AB03-EED38306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2" y="5722050"/>
                <a:ext cx="1450429" cy="1173335"/>
              </a:xfrm>
              <a:prstGeom prst="rect">
                <a:avLst/>
              </a:prstGeom>
              <a:blipFill>
                <a:blip r:embed="rId3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D28D-0576-43F1-9C36-4BA007DE7EF2}"/>
                  </a:ext>
                </a:extLst>
              </p:cNvPr>
              <p:cNvSpPr txBox="1"/>
              <p:nvPr/>
            </p:nvSpPr>
            <p:spPr>
              <a:xfrm>
                <a:off x="2075791" y="5770189"/>
                <a:ext cx="1450429" cy="11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nary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     = 5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D28D-0576-43F1-9C36-4BA007DE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91" y="5770189"/>
                <a:ext cx="1450429" cy="1173335"/>
              </a:xfrm>
              <a:prstGeom prst="rect">
                <a:avLst/>
              </a:prstGeom>
              <a:blipFill>
                <a:blip r:embed="rId4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64E480D-D4D9-480F-8D90-AD0079197DBF}"/>
              </a:ext>
            </a:extLst>
          </p:cNvPr>
          <p:cNvSpPr/>
          <p:nvPr/>
        </p:nvSpPr>
        <p:spPr>
          <a:xfrm>
            <a:off x="5108025" y="1539368"/>
            <a:ext cx="1450429" cy="364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ACD41-11B8-47DE-8AC1-FBE6BB536F93}"/>
              </a:ext>
            </a:extLst>
          </p:cNvPr>
          <p:cNvSpPr/>
          <p:nvPr/>
        </p:nvSpPr>
        <p:spPr>
          <a:xfrm>
            <a:off x="6613632" y="1539368"/>
            <a:ext cx="1450429" cy="364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0DBB5-FB7C-40F4-B92B-5AC715FA54EB}"/>
              </a:ext>
            </a:extLst>
          </p:cNvPr>
          <p:cNvSpPr/>
          <p:nvPr/>
        </p:nvSpPr>
        <p:spPr>
          <a:xfrm>
            <a:off x="8111360" y="1539368"/>
            <a:ext cx="1450429" cy="364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3CD3E-C58A-40D5-9816-93B835AF3D1F}"/>
              </a:ext>
            </a:extLst>
          </p:cNvPr>
          <p:cNvSpPr/>
          <p:nvPr/>
        </p:nvSpPr>
        <p:spPr>
          <a:xfrm>
            <a:off x="9593322" y="1539368"/>
            <a:ext cx="1450429" cy="3641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E2668-4723-4F44-93AC-81E7583C6D86}"/>
              </a:ext>
            </a:extLst>
          </p:cNvPr>
          <p:cNvSpPr/>
          <p:nvPr/>
        </p:nvSpPr>
        <p:spPr>
          <a:xfrm>
            <a:off x="1529255" y="5265681"/>
            <a:ext cx="543908" cy="351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DF75A-83AF-4484-B958-42E804574F5F}"/>
              </a:ext>
            </a:extLst>
          </p:cNvPr>
          <p:cNvSpPr/>
          <p:nvPr/>
        </p:nvSpPr>
        <p:spPr>
          <a:xfrm>
            <a:off x="2987564" y="5265681"/>
            <a:ext cx="543908" cy="351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37F46-8C31-4E88-81BA-86D8256A6C68}"/>
              </a:ext>
            </a:extLst>
          </p:cNvPr>
          <p:cNvSpPr/>
          <p:nvPr/>
        </p:nvSpPr>
        <p:spPr>
          <a:xfrm>
            <a:off x="7567452" y="5265681"/>
            <a:ext cx="543908" cy="351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940E3-A7CC-4497-82E6-7A5AB2C2EA79}"/>
              </a:ext>
            </a:extLst>
          </p:cNvPr>
          <p:cNvSpPr/>
          <p:nvPr/>
        </p:nvSpPr>
        <p:spPr>
          <a:xfrm>
            <a:off x="9002116" y="5261148"/>
            <a:ext cx="543908" cy="351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11E01-1605-4458-BFB3-EE6E79F5A658}"/>
              </a:ext>
            </a:extLst>
          </p:cNvPr>
          <p:cNvSpPr/>
          <p:nvPr/>
        </p:nvSpPr>
        <p:spPr>
          <a:xfrm>
            <a:off x="10499843" y="5271861"/>
            <a:ext cx="543908" cy="351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C3C7F-550A-409B-9FB2-6DAC2084AC74}"/>
              </a:ext>
            </a:extLst>
          </p:cNvPr>
          <p:cNvSpPr/>
          <p:nvPr/>
        </p:nvSpPr>
        <p:spPr>
          <a:xfrm>
            <a:off x="3612932" y="934618"/>
            <a:ext cx="1476000" cy="485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71C69-32E9-4568-A793-F70DF384AB41}"/>
              </a:ext>
            </a:extLst>
          </p:cNvPr>
          <p:cNvSpPr/>
          <p:nvPr/>
        </p:nvSpPr>
        <p:spPr>
          <a:xfrm>
            <a:off x="5106100" y="1019105"/>
            <a:ext cx="1476000" cy="485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3237F-F4AE-4098-A9F8-85D2E5F92A61}"/>
              </a:ext>
            </a:extLst>
          </p:cNvPr>
          <p:cNvSpPr/>
          <p:nvPr/>
        </p:nvSpPr>
        <p:spPr>
          <a:xfrm>
            <a:off x="6572297" y="1001110"/>
            <a:ext cx="1512000" cy="485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71BD38-C5BA-4D50-AA92-D784B35FF038}"/>
              </a:ext>
            </a:extLst>
          </p:cNvPr>
          <p:cNvSpPr/>
          <p:nvPr/>
        </p:nvSpPr>
        <p:spPr>
          <a:xfrm>
            <a:off x="8085789" y="992029"/>
            <a:ext cx="1476000" cy="485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E345A-99A9-4BA4-A963-0C78FF44F3E5}"/>
              </a:ext>
            </a:extLst>
          </p:cNvPr>
          <p:cNvSpPr/>
          <p:nvPr/>
        </p:nvSpPr>
        <p:spPr>
          <a:xfrm>
            <a:off x="9567751" y="1056285"/>
            <a:ext cx="1512000" cy="485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BFC-A6A9-4C0A-A669-05DA0049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D483-F673-44C7-9AA3-AD1B669D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Substitute all values in the formula- 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1806B-3534-442E-B3B1-7D0B1D50651C}"/>
                  </a:ext>
                </a:extLst>
              </p:cNvPr>
              <p:cNvSpPr txBox="1"/>
              <p:nvPr/>
            </p:nvSpPr>
            <p:spPr>
              <a:xfrm>
                <a:off x="3049314" y="3139447"/>
                <a:ext cx="6093372" cy="3032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8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sz="2800" dirty="0">
                    <a:solidFill>
                      <a:srgbClr val="FF0000"/>
                    </a:solidFill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132∗56</m:t>
                            </m:r>
                          </m:e>
                        </m:rad>
                      </m:den>
                    </m:f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sz="2800" dirty="0">
                    <a:solidFill>
                      <a:srgbClr val="FF0000"/>
                    </a:solidFill>
                  </a:rPr>
                  <a:t>r = 0.977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1806B-3534-442E-B3B1-7D0B1D506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14" y="3139447"/>
                <a:ext cx="6093372" cy="3032753"/>
              </a:xfrm>
              <a:prstGeom prst="rect">
                <a:avLst/>
              </a:prstGeom>
              <a:blipFill>
                <a:blip r:embed="rId2"/>
                <a:stretch>
                  <a:fillRect l="-2000" b="-4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F1DDB05-072B-4A12-8024-CA9043F2A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42291"/>
                  </p:ext>
                </p:extLst>
              </p:nvPr>
            </p:nvGraphicFramePr>
            <p:xfrm>
              <a:off x="6372084" y="2282792"/>
              <a:ext cx="4486416" cy="460800"/>
            </p:xfrm>
            <a:graphic>
              <a:graphicData uri="http://schemas.openxmlformats.org/drawingml/2006/table">
                <a:tbl>
                  <a:tblPr firstRow="1" lastRow="1">
                    <a:tableStyleId>{5C22544A-7EE6-4342-B048-85BDC9FD1C3A}</a:tableStyleId>
                  </a:tblPr>
                  <a:tblGrid>
                    <a:gridCol w="1495472">
                      <a:extLst>
                        <a:ext uri="{9D8B030D-6E8A-4147-A177-3AD203B41FA5}">
                          <a16:colId xmlns:a16="http://schemas.microsoft.com/office/drawing/2014/main" val="3731109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2291929665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2193901654"/>
                        </a:ext>
                      </a:extLst>
                    </a:gridCol>
                  </a:tblGrid>
                  <a:tr h="4608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132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IN" sz="2400" b="1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𝒙𝒚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=84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299433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F1DDB05-072B-4A12-8024-CA9043F2A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42291"/>
                  </p:ext>
                </p:extLst>
              </p:nvPr>
            </p:nvGraphicFramePr>
            <p:xfrm>
              <a:off x="6372084" y="2282792"/>
              <a:ext cx="4486416" cy="460800"/>
            </p:xfrm>
            <a:graphic>
              <a:graphicData uri="http://schemas.openxmlformats.org/drawingml/2006/table">
                <a:tbl>
                  <a:tblPr firstRow="1" lastRow="1">
                    <a:tableStyleId>{5C22544A-7EE6-4342-B048-85BDC9FD1C3A}</a:tableStyleId>
                  </a:tblPr>
                  <a:tblGrid>
                    <a:gridCol w="1495472">
                      <a:extLst>
                        <a:ext uri="{9D8B030D-6E8A-4147-A177-3AD203B41FA5}">
                          <a16:colId xmlns:a16="http://schemas.microsoft.com/office/drawing/2014/main" val="3731109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2291929665"/>
                        </a:ext>
                      </a:extLst>
                    </a:gridCol>
                    <a:gridCol w="1495472">
                      <a:extLst>
                        <a:ext uri="{9D8B030D-6E8A-4147-A177-3AD203B41FA5}">
                          <a16:colId xmlns:a16="http://schemas.microsoft.com/office/drawing/2014/main" val="2193901654"/>
                        </a:ext>
                      </a:extLst>
                    </a:gridCol>
                  </a:tblGrid>
                  <a:tr h="460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407" t="-124675" r="-201220" b="-1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0816" t="-124675" r="-102041" b="-1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00000" t="-124675" r="-1626" b="-1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9943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66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2B05-07AA-46D6-BDFC-35843844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2B92-2FAB-426C-A648-C686201D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9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3496-BCF5-4F04-8359-2CBC08D6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00"/>
            <a:ext cx="2705100" cy="102475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Revision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A6F781-249C-46B8-A879-6264A7C8F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27371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Python Linear Regression, best fit line with residuals - Stack Overflow">
            <a:extLst>
              <a:ext uri="{FF2B5EF4-FFF2-40B4-BE49-F238E27FC236}">
                <a16:creationId xmlns:a16="http://schemas.microsoft.com/office/drawing/2014/main" id="{43AF3E3C-34E5-4ED5-B0B6-6C72E8ECA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119" y="3059615"/>
            <a:ext cx="3572207" cy="24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32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724-B1FB-48CC-8F8B-FF2D059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234CD-745E-442B-A1CA-8295A5798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following data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y on x is-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=1.678 +0.7424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x on y is-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1.7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dirty="0"/>
                  <a:t>Determine which line is more correlated with all points with the help of residuals. 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234CD-745E-442B-A1CA-8295A5798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1" t="-10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A5ECA7-6F67-4CB4-A23B-F514DE92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01166"/>
              </p:ext>
            </p:extLst>
          </p:nvPr>
        </p:nvGraphicFramePr>
        <p:xfrm>
          <a:off x="2049196" y="2833468"/>
          <a:ext cx="6095997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570868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45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9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DC5-CBBA-4F3D-AF43-B73B005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1" y="-369277"/>
            <a:ext cx="9486900" cy="137160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</p:spPr>
            <p:txBody>
              <a:bodyPr/>
              <a:lstStyle/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y on x is-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=1.678 +0.7424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  <a:blipFill>
                <a:blip r:embed="rId2"/>
                <a:stretch>
                  <a:fillRect l="-297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753646"/>
                  </p:ext>
                </p:extLst>
              </p:nvPr>
            </p:nvGraphicFramePr>
            <p:xfrm>
              <a:off x="872198" y="1841897"/>
              <a:ext cx="9397217" cy="4587034"/>
            </p:xfrm>
            <a:graphic>
              <a:graphicData uri="http://schemas.openxmlformats.org/drawingml/2006/table">
                <a:tbl>
                  <a:tblPr/>
                  <a:tblGrid>
                    <a:gridCol w="1506064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06064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47309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53177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0.1767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3.9052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0.0948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4.6476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0.1242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0.3809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8.3596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1.6404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2.6909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753646"/>
                  </p:ext>
                </p:extLst>
              </p:nvPr>
            </p:nvGraphicFramePr>
            <p:xfrm>
              <a:off x="872198" y="1841897"/>
              <a:ext cx="9397217" cy="4587034"/>
            </p:xfrm>
            <a:graphic>
              <a:graphicData uri="http://schemas.openxmlformats.org/drawingml/2006/table">
                <a:tbl>
                  <a:tblPr/>
                  <a:tblGrid>
                    <a:gridCol w="1506064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06064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47309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53177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741" r="-525101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5" t="-741" r="-425101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321" t="-741" r="-212500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879" t="-741" r="-122430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629" t="-741" r="-512" b="-46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0.1767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3.9052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0.0948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4.6476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0.1242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0.3809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8.3596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1.6404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2.6909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F18FF55-E7FE-4851-B976-D7A55C942889}"/>
              </a:ext>
            </a:extLst>
          </p:cNvPr>
          <p:cNvSpPr/>
          <p:nvPr/>
        </p:nvSpPr>
        <p:spPr>
          <a:xfrm>
            <a:off x="3925611" y="2694668"/>
            <a:ext cx="1980000" cy="32778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D6895-0DDC-4B22-BC00-662B26E89E3B}"/>
              </a:ext>
            </a:extLst>
          </p:cNvPr>
          <p:cNvSpPr/>
          <p:nvPr/>
        </p:nvSpPr>
        <p:spPr>
          <a:xfrm>
            <a:off x="5962346" y="2715077"/>
            <a:ext cx="1872000" cy="363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86C0B-92D9-45E1-AF69-25157431AAC3}"/>
              </a:ext>
            </a:extLst>
          </p:cNvPr>
          <p:cNvSpPr/>
          <p:nvPr/>
        </p:nvSpPr>
        <p:spPr>
          <a:xfrm>
            <a:off x="7913959" y="2715077"/>
            <a:ext cx="2323924" cy="367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B3E5C-1A40-4FB5-B816-7C2A6FB4EEDE}"/>
              </a:ext>
            </a:extLst>
          </p:cNvPr>
          <p:cNvSpPr/>
          <p:nvPr/>
        </p:nvSpPr>
        <p:spPr>
          <a:xfrm>
            <a:off x="3896153" y="1663376"/>
            <a:ext cx="2052000" cy="472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05AE0-140B-470D-83C5-8FED1E80D64C}"/>
              </a:ext>
            </a:extLst>
          </p:cNvPr>
          <p:cNvSpPr/>
          <p:nvPr/>
        </p:nvSpPr>
        <p:spPr>
          <a:xfrm>
            <a:off x="5933959" y="1771435"/>
            <a:ext cx="1980000" cy="483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366E-FB60-49B9-BB1E-769D0F49A3CE}"/>
              </a:ext>
            </a:extLst>
          </p:cNvPr>
          <p:cNvSpPr/>
          <p:nvPr/>
        </p:nvSpPr>
        <p:spPr>
          <a:xfrm>
            <a:off x="7913959" y="1731472"/>
            <a:ext cx="2475914" cy="4807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DC5-CBBA-4F3D-AF43-B73B005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1" y="-369277"/>
            <a:ext cx="9486900" cy="137160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</p:spPr>
            <p:txBody>
              <a:bodyPr/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x on y is-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=−1.7642 +1.2747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  <a:blipFill>
                <a:blip r:embed="rId2"/>
                <a:stretch>
                  <a:fillRect l="-297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14836"/>
                  </p:ext>
                </p:extLst>
              </p:nvPr>
            </p:nvGraphicFramePr>
            <p:xfrm>
              <a:off x="872198" y="1841897"/>
              <a:ext cx="9566031" cy="4587034"/>
            </p:xfrm>
            <a:graphic>
              <a:graphicData uri="http://schemas.openxmlformats.org/drawingml/2006/table">
                <a:tbl>
                  <a:tblPr/>
                  <a:tblGrid>
                    <a:gridCol w="1533120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33120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84087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88264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0.7842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0.3682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5.8810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7.1552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0.8448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3.9117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9.7036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1.2964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1.6807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13.5262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0.4738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0.2245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14836"/>
                  </p:ext>
                </p:extLst>
              </p:nvPr>
            </p:nvGraphicFramePr>
            <p:xfrm>
              <a:off x="872198" y="1841897"/>
              <a:ext cx="9566031" cy="4587034"/>
            </p:xfrm>
            <a:graphic>
              <a:graphicData uri="http://schemas.openxmlformats.org/drawingml/2006/table">
                <a:tbl>
                  <a:tblPr/>
                  <a:tblGrid>
                    <a:gridCol w="1533120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33120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84087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88264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741" r="-523810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97" t="-741" r="-425896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368" t="-741" r="-212573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716" t="-741" r="-122324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724" t="-741" r="-503" b="-46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0.7842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0.3682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5.8810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7.1552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0.8448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3.9117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9.7036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1.2964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1.6807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13.5262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0.4738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0.2245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DFCAF7A-2487-4587-A8F0-0E13E416ECC8}"/>
              </a:ext>
            </a:extLst>
          </p:cNvPr>
          <p:cNvSpPr/>
          <p:nvPr/>
        </p:nvSpPr>
        <p:spPr>
          <a:xfrm>
            <a:off x="6032936" y="2679485"/>
            <a:ext cx="1980000" cy="37494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BB934-5B2F-411C-8C3D-8C0F25C529AC}"/>
              </a:ext>
            </a:extLst>
          </p:cNvPr>
          <p:cNvSpPr/>
          <p:nvPr/>
        </p:nvSpPr>
        <p:spPr>
          <a:xfrm>
            <a:off x="8039127" y="2679485"/>
            <a:ext cx="2376000" cy="37494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BF670-BE99-4F38-BF09-9489A440FA78}"/>
              </a:ext>
            </a:extLst>
          </p:cNvPr>
          <p:cNvSpPr/>
          <p:nvPr/>
        </p:nvSpPr>
        <p:spPr>
          <a:xfrm>
            <a:off x="7991177" y="1785803"/>
            <a:ext cx="2475914" cy="4807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FE289-5675-4E48-8778-6730B33DA6E1}"/>
              </a:ext>
            </a:extLst>
          </p:cNvPr>
          <p:cNvSpPr/>
          <p:nvPr/>
        </p:nvSpPr>
        <p:spPr>
          <a:xfrm>
            <a:off x="6011829" y="1813764"/>
            <a:ext cx="2016000" cy="483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8E72F-24A6-4BD7-8113-F6E7F4A0D64A}"/>
              </a:ext>
            </a:extLst>
          </p:cNvPr>
          <p:cNvSpPr/>
          <p:nvPr/>
        </p:nvSpPr>
        <p:spPr>
          <a:xfrm>
            <a:off x="3950516" y="2708749"/>
            <a:ext cx="2052000" cy="327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4E941-44DB-465E-9CD7-882448CEE67A}"/>
              </a:ext>
            </a:extLst>
          </p:cNvPr>
          <p:cNvSpPr/>
          <p:nvPr/>
        </p:nvSpPr>
        <p:spPr>
          <a:xfrm>
            <a:off x="3966282" y="1773563"/>
            <a:ext cx="2052000" cy="472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7" grpId="0" animBg="1"/>
      <p:bldP spid="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288-24D7-4F98-86FA-58EEEF5C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39993-87A1-4DCC-9AD4-ADF1CC840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096890"/>
                <a:ext cx="9486901" cy="3918098"/>
              </a:xfrm>
            </p:spPr>
            <p:txBody>
              <a:bodyPr/>
              <a:lstStyle/>
              <a:p>
                <a:endParaRPr lang="en-IN" dirty="0"/>
              </a:p>
              <a:p>
                <a:r>
                  <a:rPr lang="en-IN" dirty="0"/>
                  <a:t>The comparison of the sums of squares of residuals indicates that the fit for the least-squares regression line of Y on X is much better than the fit for the least-squares regression line of X on Y. </a:t>
                </a:r>
              </a:p>
              <a:p>
                <a:r>
                  <a:rPr lang="en-IN" dirty="0"/>
                  <a:t>Therefore, the line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𝟔𝟕𝟖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𝟕𝟒𝟐𝟒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0" i="0" u="none" strike="noStrike" dirty="0">
                    <a:solidFill>
                      <a:srgbClr val="FF0000"/>
                    </a:solidFill>
                    <a:effectLst/>
                    <a:latin typeface="Gill Sans MT" panose="020B0502020104020203" pitchFamily="34" charset="0"/>
                  </a:rPr>
                  <a:t>represents better correlation between x and y.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39993-87A1-4DCC-9AD4-ADF1CC840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096890"/>
                <a:ext cx="9486901" cy="3918098"/>
              </a:xfrm>
              <a:blipFill>
                <a:blip r:embed="rId2"/>
                <a:stretch>
                  <a:fillRect l="-321" r="-1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1114DE-8C3B-4B43-AEA6-BE02EC262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157334"/>
                  </p:ext>
                </p:extLst>
              </p:nvPr>
            </p:nvGraphicFramePr>
            <p:xfrm>
              <a:off x="6610351" y="2254103"/>
              <a:ext cx="4415704" cy="836242"/>
            </p:xfrm>
            <a:graphic>
              <a:graphicData uri="http://schemas.openxmlformats.org/drawingml/2006/table">
                <a:tbl>
                  <a:tblPr/>
                  <a:tblGrid>
                    <a:gridCol w="1988264">
                      <a:extLst>
                        <a:ext uri="{9D8B030D-6E8A-4147-A177-3AD203B41FA5}">
                          <a16:colId xmlns:a16="http://schemas.microsoft.com/office/drawing/2014/main" val="334166597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2556417739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=−1.7642 +1.2747 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3180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40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1114DE-8C3B-4B43-AEA6-BE02EC262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157334"/>
                  </p:ext>
                </p:extLst>
              </p:nvPr>
            </p:nvGraphicFramePr>
            <p:xfrm>
              <a:off x="6610351" y="2254103"/>
              <a:ext cx="4415704" cy="836242"/>
            </p:xfrm>
            <a:graphic>
              <a:graphicData uri="http://schemas.openxmlformats.org/drawingml/2006/table">
                <a:tbl>
                  <a:tblPr/>
                  <a:tblGrid>
                    <a:gridCol w="1988264">
                      <a:extLst>
                        <a:ext uri="{9D8B030D-6E8A-4147-A177-3AD203B41FA5}">
                          <a16:colId xmlns:a16="http://schemas.microsoft.com/office/drawing/2014/main" val="334166597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2556417739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8" t="-1449" r="-276" b="-1231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3180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40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AD24EC2-4242-4D03-BECE-518DBA723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493688"/>
                  </p:ext>
                </p:extLst>
              </p:nvPr>
            </p:nvGraphicFramePr>
            <p:xfrm>
              <a:off x="1539154" y="2260648"/>
              <a:ext cx="4337780" cy="836242"/>
            </p:xfrm>
            <a:graphic>
              <a:graphicData uri="http://schemas.openxmlformats.org/drawingml/2006/table">
                <a:tbl>
                  <a:tblPr/>
                  <a:tblGrid>
                    <a:gridCol w="1953177">
                      <a:extLst>
                        <a:ext uri="{9D8B030D-6E8A-4147-A177-3AD203B41FA5}">
                          <a16:colId xmlns:a16="http://schemas.microsoft.com/office/drawing/2014/main" val="4194282670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1548351212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=1.678 +0.7424 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80597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958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AD24EC2-4242-4D03-BECE-518DBA723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493688"/>
                  </p:ext>
                </p:extLst>
              </p:nvPr>
            </p:nvGraphicFramePr>
            <p:xfrm>
              <a:off x="1539154" y="2260648"/>
              <a:ext cx="4337780" cy="836242"/>
            </p:xfrm>
            <a:graphic>
              <a:graphicData uri="http://schemas.openxmlformats.org/drawingml/2006/table">
                <a:tbl>
                  <a:tblPr/>
                  <a:tblGrid>
                    <a:gridCol w="1953177">
                      <a:extLst>
                        <a:ext uri="{9D8B030D-6E8A-4147-A177-3AD203B41FA5}">
                          <a16:colId xmlns:a16="http://schemas.microsoft.com/office/drawing/2014/main" val="4194282670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1548351212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" t="-1429" r="-281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80597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9589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55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724-B1FB-48CC-8F8B-FF2D059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34CD-745E-442B-A1CA-8295A579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Consider following data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SzTx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SzTx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Regression line of y on 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is-   y = -0.3333 + 0.7143 x</a:t>
            </a:r>
          </a:p>
          <a:p>
            <a:pPr>
              <a:spcBef>
                <a:spcPts val="0"/>
              </a:spcBef>
              <a:buSzTx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Regression line of x on y is-   x= 1 + 1.2857 y</a:t>
            </a:r>
          </a:p>
          <a:p>
            <a:r>
              <a:rPr lang="en-IN" dirty="0"/>
              <a:t>Determine which line is more correlated with all points with the help of residuals. 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F3A5E-BF0E-4C01-80A8-2BB970C5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83705"/>
              </p:ext>
            </p:extLst>
          </p:nvPr>
        </p:nvGraphicFramePr>
        <p:xfrm>
          <a:off x="2021061" y="2819400"/>
          <a:ext cx="5294142" cy="922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306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</a:tblGrid>
              <a:tr h="461303"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r>
                        <a:rPr lang="en-IN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8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2FC9C5-81D5-4190-8332-26A62ED023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228744"/>
                  </p:ext>
                </p:extLst>
              </p:nvPr>
            </p:nvGraphicFramePr>
            <p:xfrm>
              <a:off x="393894" y="656481"/>
              <a:ext cx="5514536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829124">
                      <a:extLst>
                        <a:ext uri="{9D8B030D-6E8A-4147-A177-3AD203B41FA5}">
                          <a16:colId xmlns:a16="http://schemas.microsoft.com/office/drawing/2014/main" val="3383002432"/>
                        </a:ext>
                      </a:extLst>
                    </a:gridCol>
                    <a:gridCol w="829124">
                      <a:extLst>
                        <a:ext uri="{9D8B030D-6E8A-4147-A177-3AD203B41FA5}">
                          <a16:colId xmlns:a16="http://schemas.microsoft.com/office/drawing/2014/main" val="3661696060"/>
                        </a:ext>
                      </a:extLst>
                    </a:gridCol>
                    <a:gridCol w="1127090">
                      <a:extLst>
                        <a:ext uri="{9D8B030D-6E8A-4147-A177-3AD203B41FA5}">
                          <a16:colId xmlns:a16="http://schemas.microsoft.com/office/drawing/2014/main" val="1339509405"/>
                        </a:ext>
                      </a:extLst>
                    </a:gridCol>
                    <a:gridCol w="1416419">
                      <a:extLst>
                        <a:ext uri="{9D8B030D-6E8A-4147-A177-3AD203B41FA5}">
                          <a16:colId xmlns:a16="http://schemas.microsoft.com/office/drawing/2014/main" val="3579876325"/>
                        </a:ext>
                      </a:extLst>
                    </a:gridCol>
                    <a:gridCol w="1312779">
                      <a:extLst>
                        <a:ext uri="{9D8B030D-6E8A-4147-A177-3AD203B41FA5}">
                          <a16:colId xmlns:a16="http://schemas.microsoft.com/office/drawing/2014/main" val="1055703276"/>
                        </a:ext>
                      </a:extLst>
                    </a:gridCol>
                  </a:tblGrid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1" u="none" strike="noStrike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 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7917015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1.8096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0.1904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0.0363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483090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0.0567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440366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3.9525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0.0475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0.0023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307429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5.3811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0.6189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0.3830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65367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-1.0954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1.1999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208404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7.5240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0.4760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0.2266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2279426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-0.0008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1.9048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6260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2FC9C5-81D5-4190-8332-26A62ED023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228744"/>
                  </p:ext>
                </p:extLst>
              </p:nvPr>
            </p:nvGraphicFramePr>
            <p:xfrm>
              <a:off x="393894" y="656481"/>
              <a:ext cx="5514536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829124">
                      <a:extLst>
                        <a:ext uri="{9D8B030D-6E8A-4147-A177-3AD203B41FA5}">
                          <a16:colId xmlns:a16="http://schemas.microsoft.com/office/drawing/2014/main" val="3383002432"/>
                        </a:ext>
                      </a:extLst>
                    </a:gridCol>
                    <a:gridCol w="829124">
                      <a:extLst>
                        <a:ext uri="{9D8B030D-6E8A-4147-A177-3AD203B41FA5}">
                          <a16:colId xmlns:a16="http://schemas.microsoft.com/office/drawing/2014/main" val="3661696060"/>
                        </a:ext>
                      </a:extLst>
                    </a:gridCol>
                    <a:gridCol w="1127090">
                      <a:extLst>
                        <a:ext uri="{9D8B030D-6E8A-4147-A177-3AD203B41FA5}">
                          <a16:colId xmlns:a16="http://schemas.microsoft.com/office/drawing/2014/main" val="1339509405"/>
                        </a:ext>
                      </a:extLst>
                    </a:gridCol>
                    <a:gridCol w="1416419">
                      <a:extLst>
                        <a:ext uri="{9D8B030D-6E8A-4147-A177-3AD203B41FA5}">
                          <a16:colId xmlns:a16="http://schemas.microsoft.com/office/drawing/2014/main" val="3579876325"/>
                        </a:ext>
                      </a:extLst>
                    </a:gridCol>
                    <a:gridCol w="1312779">
                      <a:extLst>
                        <a:ext uri="{9D8B030D-6E8A-4147-A177-3AD203B41FA5}">
                          <a16:colId xmlns:a16="http://schemas.microsoft.com/office/drawing/2014/main" val="1055703276"/>
                        </a:ext>
                      </a:extLst>
                    </a:gridCol>
                  </a:tblGrid>
                  <a:tr h="15404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35" t="-395" r="-568382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735" t="-395" r="-468382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6774" t="-395" r="-242473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7845" t="-395" r="-94397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19907" t="-395" r="-1389" b="-226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917015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1.8096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0.1904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0.0363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483090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0.0567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440366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3.9525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0.0475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0.0023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307429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5.3811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0.6189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0.3830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65367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-1.0954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1.1999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208404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7.5240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0.4760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0.2266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2279426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-0.0008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1.9048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626007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A3BFBC5-C3A2-4C74-8364-1E6FCFF01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40868"/>
                  </p:ext>
                </p:extLst>
              </p:nvPr>
            </p:nvGraphicFramePr>
            <p:xfrm>
              <a:off x="6283572" y="656481"/>
              <a:ext cx="5514534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900332">
                      <a:extLst>
                        <a:ext uri="{9D8B030D-6E8A-4147-A177-3AD203B41FA5}">
                          <a16:colId xmlns:a16="http://schemas.microsoft.com/office/drawing/2014/main" val="1446412498"/>
                        </a:ext>
                      </a:extLst>
                    </a:gridCol>
                    <a:gridCol w="900332">
                      <a:extLst>
                        <a:ext uri="{9D8B030D-6E8A-4147-A177-3AD203B41FA5}">
                          <a16:colId xmlns:a16="http://schemas.microsoft.com/office/drawing/2014/main" val="4173736778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1888404995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2641999139"/>
                        </a:ext>
                      </a:extLst>
                    </a:gridCol>
                    <a:gridCol w="1350498">
                      <a:extLst>
                        <a:ext uri="{9D8B030D-6E8A-4147-A177-3AD203B41FA5}">
                          <a16:colId xmlns:a16="http://schemas.microsoft.com/office/drawing/2014/main" val="681341274"/>
                        </a:ext>
                      </a:extLst>
                    </a:gridCol>
                  </a:tblGrid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1" u="none" strike="noStrike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 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294700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0.3265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096210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4.8571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0.1429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4972981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256228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0.5101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6787608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7.4285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1.5715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2.4696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413831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0.0816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243255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 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0.0004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3.4286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95890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A3BFBC5-C3A2-4C74-8364-1E6FCFF01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40868"/>
                  </p:ext>
                </p:extLst>
              </p:nvPr>
            </p:nvGraphicFramePr>
            <p:xfrm>
              <a:off x="6283572" y="656481"/>
              <a:ext cx="5514534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900332">
                      <a:extLst>
                        <a:ext uri="{9D8B030D-6E8A-4147-A177-3AD203B41FA5}">
                          <a16:colId xmlns:a16="http://schemas.microsoft.com/office/drawing/2014/main" val="1446412498"/>
                        </a:ext>
                      </a:extLst>
                    </a:gridCol>
                    <a:gridCol w="900332">
                      <a:extLst>
                        <a:ext uri="{9D8B030D-6E8A-4147-A177-3AD203B41FA5}">
                          <a16:colId xmlns:a16="http://schemas.microsoft.com/office/drawing/2014/main" val="4173736778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1888404995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2641999139"/>
                        </a:ext>
                      </a:extLst>
                    </a:gridCol>
                    <a:gridCol w="1350498">
                      <a:extLst>
                        <a:ext uri="{9D8B030D-6E8A-4147-A177-3AD203B41FA5}">
                          <a16:colId xmlns:a16="http://schemas.microsoft.com/office/drawing/2014/main" val="681341274"/>
                        </a:ext>
                      </a:extLst>
                    </a:gridCol>
                  </a:tblGrid>
                  <a:tr h="15404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76" t="-395" r="-51418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0676" t="-395" r="-41418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53093" t="-395" r="-21597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53093" t="-395" r="-11597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08559" t="-395" r="-1351" b="-226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4700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0.3265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096210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4.8571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0.1429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4972981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256228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0.5101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6787608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7.4285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1.5715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2.4696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413831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0.0816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2432550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 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0.0004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3.4286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95890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4535A1-ADA2-4476-BBE9-5BC58EA0CCA2}"/>
              </a:ext>
            </a:extLst>
          </p:cNvPr>
          <p:cNvSpPr txBox="1"/>
          <p:nvPr/>
        </p:nvSpPr>
        <p:spPr>
          <a:xfrm>
            <a:off x="393894" y="5970686"/>
            <a:ext cx="11615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Therefore, the line </a:t>
            </a:r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-0.3333 + 0.7143 x </a:t>
            </a:r>
            <a:r>
              <a:rPr lang="en-IN" sz="2400" b="0" i="0" u="none" strike="noStrike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represents better correlation between x and y.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3B5F0-E043-445E-A994-354E209ADA84}"/>
              </a:ext>
            </a:extLst>
          </p:cNvPr>
          <p:cNvSpPr/>
          <p:nvPr/>
        </p:nvSpPr>
        <p:spPr>
          <a:xfrm>
            <a:off x="425426" y="2222937"/>
            <a:ext cx="5436000" cy="32871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A1757-5AD2-43D9-826B-87083502E31C}"/>
              </a:ext>
            </a:extLst>
          </p:cNvPr>
          <p:cNvSpPr/>
          <p:nvPr/>
        </p:nvSpPr>
        <p:spPr>
          <a:xfrm>
            <a:off x="6330574" y="2222937"/>
            <a:ext cx="5436000" cy="32871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42B6-7FB7-4C04-ADC8-5ACF279F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2" y="248306"/>
            <a:ext cx="9486900" cy="874986"/>
          </a:xfrm>
        </p:spPr>
        <p:txBody>
          <a:bodyPr/>
          <a:lstStyle/>
          <a:p>
            <a:r>
              <a:rPr lang="en-IN" dirty="0"/>
              <a:t>Coefficient of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17B36-9E27-418C-952C-C3755DE02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193" y="1308538"/>
                <a:ext cx="10783614" cy="53011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800" b="1" dirty="0">
                    <a:solidFill>
                      <a:srgbClr val="00B050"/>
                    </a:solidFill>
                  </a:rPr>
                  <a:t>“Degree of relationship" </a:t>
                </a:r>
                <a:r>
                  <a:rPr lang="en-IN" sz="2800" dirty="0"/>
                  <a:t>between two variables.</a:t>
                </a:r>
              </a:p>
              <a:p>
                <a:r>
                  <a:rPr lang="en-IN" sz="2800" dirty="0"/>
                  <a:t>Denoted by symbol -  ‘</a:t>
                </a:r>
                <a:r>
                  <a:rPr lang="en-IN" sz="2800" b="1" dirty="0"/>
                  <a:t>r</a:t>
                </a:r>
                <a:r>
                  <a:rPr lang="en-IN" sz="2800" dirty="0"/>
                  <a:t>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where,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IN" sz="2000" b="0" dirty="0"/>
              </a:p>
              <a:p>
                <a:endParaRPr lang="en-IN" sz="2800" dirty="0"/>
              </a:p>
              <a:p>
                <a:r>
                  <a:rPr lang="en-IN" sz="2800" dirty="0"/>
                  <a:t>The range of r is between 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IN" sz="2800" dirty="0"/>
                  <a:t> and 1, inclusive. [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IN" sz="2800" dirty="0"/>
                  <a:t>1 , 1]</a:t>
                </a:r>
              </a:p>
              <a:p>
                <a:r>
                  <a:rPr lang="en-IN" sz="2800" dirty="0"/>
                  <a:t>If r = 1, one variable increases if another variable increases.</a:t>
                </a:r>
              </a:p>
              <a:p>
                <a:r>
                  <a:rPr lang="en-IN" sz="2800" dirty="0"/>
                  <a:t>If r = 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IN" sz="2800" dirty="0"/>
                  <a:t>1, one variable decreases if another variable increases.</a:t>
                </a:r>
              </a:p>
              <a:p>
                <a:r>
                  <a:rPr lang="en-IN" sz="2800" dirty="0"/>
                  <a:t>If r = 0, there is no linear relationship between the two variables.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17B36-9E27-418C-952C-C3755DE02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193" y="1308538"/>
                <a:ext cx="10783614" cy="5301156"/>
              </a:xfrm>
              <a:blipFill>
                <a:blip r:embed="rId2"/>
                <a:stretch>
                  <a:fillRect l="-1018" t="-2532" b="-19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15A69C-1776-414C-B87E-01961B64FEDC}"/>
              </a:ext>
            </a:extLst>
          </p:cNvPr>
          <p:cNvSpPr/>
          <p:nvPr/>
        </p:nvSpPr>
        <p:spPr>
          <a:xfrm>
            <a:off x="4682359" y="2017986"/>
            <a:ext cx="3011213" cy="12297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5A4DC-BDE7-490D-9B20-5A6BF5F0C344}"/>
</file>

<file path=customXml/itemProps2.xml><?xml version="1.0" encoding="utf-8"?>
<ds:datastoreItem xmlns:ds="http://schemas.openxmlformats.org/officeDocument/2006/customXml" ds:itemID="{E105D9BF-60DB-477A-89C1-EA62672327D2}"/>
</file>

<file path=customXml/itemProps3.xml><?xml version="1.0" encoding="utf-8"?>
<ds:datastoreItem xmlns:ds="http://schemas.openxmlformats.org/officeDocument/2006/customXml" ds:itemID="{F7E25BF5-F2F1-44FB-A3A2-2AF5EF7CD4D8}"/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766</Words>
  <Application>Microsoft Office PowerPoint</Application>
  <PresentationFormat>Widescreen</PresentationFormat>
  <Paragraphs>363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Goudy Old Style</vt:lpstr>
      <vt:lpstr>ClassicFrameVTI</vt:lpstr>
      <vt:lpstr>COST- Unit 5</vt:lpstr>
      <vt:lpstr>Revision</vt:lpstr>
      <vt:lpstr>Question</vt:lpstr>
      <vt:lpstr>Solution</vt:lpstr>
      <vt:lpstr>Solution</vt:lpstr>
      <vt:lpstr>Cont..</vt:lpstr>
      <vt:lpstr>Question</vt:lpstr>
      <vt:lpstr>PowerPoint Presentation</vt:lpstr>
      <vt:lpstr>Coefficient of correlation</vt:lpstr>
      <vt:lpstr>Question</vt:lpstr>
      <vt:lpstr>Solution</vt:lpstr>
      <vt:lpstr>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 Unit 5</dc:title>
  <dc:creator>Maitreyi Joglekar</dc:creator>
  <cp:lastModifiedBy>Maitreyi Joglekar</cp:lastModifiedBy>
  <cp:revision>63</cp:revision>
  <dcterms:created xsi:type="dcterms:W3CDTF">2021-02-25T07:58:15Z</dcterms:created>
  <dcterms:modified xsi:type="dcterms:W3CDTF">2021-03-10T10:15:36Z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