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1" r:id="rId3"/>
    <p:sldId id="474" r:id="rId4"/>
    <p:sldId id="449" r:id="rId5"/>
    <p:sldId id="479" r:id="rId6"/>
    <p:sldId id="480" r:id="rId7"/>
    <p:sldId id="481" r:id="rId8"/>
    <p:sldId id="482" r:id="rId9"/>
    <p:sldId id="475" r:id="rId10"/>
  </p:sldIdLst>
  <p:sldSz cx="9144000" cy="5143500" type="screen16x9"/>
  <p:notesSz cx="6858000" cy="9144000"/>
  <p:embeddedFontLst>
    <p:embeddedFont>
      <p:font typeface="Barlow Light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Raleway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0A39CF-143C-4915-B16F-0172F4A40050}">
  <a:tblStyle styleId="{890A39CF-143C-4915-B16F-0172F4A40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475111" y="668001"/>
            <a:ext cx="3488459" cy="3802399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71816" y="1862255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tx2">
                    <a:lumMod val="25000"/>
                  </a:schemeClr>
                </a:solidFill>
              </a:rPr>
              <a:t>Statistical Estimation Theory</a:t>
            </a: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02A477-7F57-4972-92AF-165E8D9D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22" y="686955"/>
            <a:ext cx="7010400" cy="1082700"/>
          </a:xfrm>
        </p:spPr>
        <p:txBody>
          <a:bodyPr/>
          <a:lstStyle/>
          <a:p>
            <a:r>
              <a:rPr lang="en-IN" dirty="0"/>
              <a:t>Population Vs Sample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B63EA08-984C-4C01-B78B-6F2598239C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753226"/>
                  </p:ext>
                </p:extLst>
              </p:nvPr>
            </p:nvGraphicFramePr>
            <p:xfrm>
              <a:off x="485422" y="1837972"/>
              <a:ext cx="8173156" cy="2618573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4086578">
                      <a:extLst>
                        <a:ext uri="{9D8B030D-6E8A-4147-A177-3AD203B41FA5}">
                          <a16:colId xmlns:a16="http://schemas.microsoft.com/office/drawing/2014/main" val="3968237251"/>
                        </a:ext>
                      </a:extLst>
                    </a:gridCol>
                    <a:gridCol w="4086578">
                      <a:extLst>
                        <a:ext uri="{9D8B030D-6E8A-4147-A177-3AD203B41FA5}">
                          <a16:colId xmlns:a16="http://schemas.microsoft.com/office/drawing/2014/main" val="2277207888"/>
                        </a:ext>
                      </a:extLst>
                    </a:gridCol>
                  </a:tblGrid>
                  <a:tr h="387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1" dirty="0"/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1" dirty="0"/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0151044"/>
                      </a:ext>
                    </a:extLst>
                  </a:tr>
                  <a:tr h="38712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Complete Set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Subset of Population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576874"/>
                      </a:ext>
                    </a:extLst>
                  </a:tr>
                  <a:tr h="38712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Population values- </a:t>
                          </a:r>
                          <a:r>
                            <a:rPr lang="en-IN" sz="1600" b="1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Sample Values- </a:t>
                          </a:r>
                          <a:r>
                            <a:rPr lang="en-IN" sz="1600" b="1" dirty="0"/>
                            <a:t>Statistic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67518"/>
                      </a:ext>
                    </a:extLst>
                  </a:tr>
                  <a:tr h="140001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Parameter</a:t>
                          </a:r>
                        </a:p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1" i="1" u="none" strike="noStrike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u="none" strike="noStrike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IN" sz="1800" b="1" i="1" u="none" strike="noStrike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IN" sz="1800" b="1" i="1" u="none" strike="noStrike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−</m:t>
                              </m:r>
                              <m:r>
                                <a:rPr lang="en-IN" sz="1800" b="0" i="1" u="none" strike="noStrike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𝑃𝑜𝑝𝑢𝑙𝑎𝑡𝑖𝑜𝑛</m:t>
                              </m:r>
                            </m:oMath>
                          </a14:m>
                          <a:r>
                            <a:rPr lang="en-IN" sz="1800" b="0" i="1" u="none" strike="noStrike" cap="none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 Size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IN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𝑃𝑜𝑝𝑢𝑙𝑎𝑡𝑖𝑜𝑛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𝑀𝑒𝑎𝑛</m:t>
                                </m:r>
                              </m:oMath>
                            </m:oMathPara>
                          </a14:m>
                          <a:endParaRPr lang="en-IN" i="1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𝑃𝑜𝑝𝑢𝑙𝑎𝑡𝑖𝑜𝑛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𝑃𝑜𝑝𝑢𝑙𝑎𝑡𝑖𝑜𝑛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𝑃𝑟𝑜𝑝𝑜𝑟𝑡𝑖𝑜𝑛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Statistic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𝑵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𝑆𝑎𝑚𝑝𝑙𝑒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𝑠𝑖𝑧𝑒</m:t>
                                </m:r>
                              </m:oMath>
                            </m:oMathPara>
                          </a14:m>
                          <a:endParaRPr lang="en-IN" sz="1800" b="0" i="1" u="none" strike="noStrike" cap="none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𝑆𝑎𝑚𝑝𝑙𝑒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𝑀𝑒𝑎𝑛</m:t>
                                </m:r>
                              </m:oMath>
                            </m:oMathPara>
                          </a14:m>
                          <a:endParaRPr lang="en-IN" i="1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1800" b="1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800" b="1" i="1" cap="none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IN" sz="1800" b="0" i="0" cap="none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𝑆𝑎𝑚𝑝𝑙𝑒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IN" i="1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IN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𝑆𝑎𝑚𝑝𝑙𝑒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𝑃𝑟𝑜𝑝𝑜𝑟𝑡𝑖𝑜𝑛</m:t>
                                </m:r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283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B63EA08-984C-4C01-B78B-6F2598239C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753226"/>
                  </p:ext>
                </p:extLst>
              </p:nvPr>
            </p:nvGraphicFramePr>
            <p:xfrm>
              <a:off x="485422" y="1837972"/>
              <a:ext cx="8173156" cy="2618573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4086578">
                      <a:extLst>
                        <a:ext uri="{9D8B030D-6E8A-4147-A177-3AD203B41FA5}">
                          <a16:colId xmlns:a16="http://schemas.microsoft.com/office/drawing/2014/main" val="3968237251"/>
                        </a:ext>
                      </a:extLst>
                    </a:gridCol>
                    <a:gridCol w="4086578">
                      <a:extLst>
                        <a:ext uri="{9D8B030D-6E8A-4147-A177-3AD203B41FA5}">
                          <a16:colId xmlns:a16="http://schemas.microsoft.com/office/drawing/2014/main" val="2277207888"/>
                        </a:ext>
                      </a:extLst>
                    </a:gridCol>
                  </a:tblGrid>
                  <a:tr h="387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1" dirty="0"/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1" dirty="0"/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0151044"/>
                      </a:ext>
                    </a:extLst>
                  </a:tr>
                  <a:tr h="38712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Complete Set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Subset of Population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576874"/>
                      </a:ext>
                    </a:extLst>
                  </a:tr>
                  <a:tr h="38712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Population values- </a:t>
                          </a:r>
                          <a:r>
                            <a:rPr lang="en-IN" sz="1600" b="1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Sample Values- </a:t>
                          </a:r>
                          <a:r>
                            <a:rPr lang="en-IN" sz="1600" b="1" dirty="0"/>
                            <a:t>Statistic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67518"/>
                      </a:ext>
                    </a:extLst>
                  </a:tr>
                  <a:tr h="14571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" t="-80417" r="-100149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49" t="-80417" r="-149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283280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FBE0-D6CA-45D0-8B1E-F49CE86F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09452"/>
            <a:ext cx="8032044" cy="1082700"/>
          </a:xfrm>
        </p:spPr>
        <p:txBody>
          <a:bodyPr/>
          <a:lstStyle/>
          <a:p>
            <a:r>
              <a:rPr lang="en-IN" dirty="0"/>
              <a:t>Confidence Intervals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91D074-5B5F-417F-A209-9D51E945ED4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9622908"/>
                  </p:ext>
                </p:extLst>
              </p:nvPr>
            </p:nvGraphicFramePr>
            <p:xfrm>
              <a:off x="675857" y="1946303"/>
              <a:ext cx="3489632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0411">
                      <a:extLst>
                        <a:ext uri="{9D8B030D-6E8A-4147-A177-3AD203B41FA5}">
                          <a16:colId xmlns:a16="http://schemas.microsoft.com/office/drawing/2014/main" val="70765677"/>
                        </a:ext>
                      </a:extLst>
                    </a:gridCol>
                    <a:gridCol w="1119221">
                      <a:extLst>
                        <a:ext uri="{9D8B030D-6E8A-4147-A177-3AD203B41FA5}">
                          <a16:colId xmlns:a16="http://schemas.microsoft.com/office/drawing/2014/main" val="2708211022"/>
                        </a:ext>
                      </a:extLst>
                    </a:gridCol>
                  </a:tblGrid>
                  <a:tr h="882817">
                    <a:tc>
                      <a:txBody>
                        <a:bodyPr/>
                        <a:lstStyle/>
                        <a:p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Confidence Level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Critical Value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IN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66389546"/>
                      </a:ext>
                    </a:extLst>
                  </a:tr>
                  <a:tr h="339545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99 %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2.58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7667849"/>
                      </a:ext>
                    </a:extLst>
                  </a:tr>
                  <a:tr h="339545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95 %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1.96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88888252"/>
                      </a:ext>
                    </a:extLst>
                  </a:tr>
                  <a:tr h="339545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90 %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1.645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149593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91D074-5B5F-417F-A209-9D51E945ED4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9622908"/>
                  </p:ext>
                </p:extLst>
              </p:nvPr>
            </p:nvGraphicFramePr>
            <p:xfrm>
              <a:off x="675857" y="1946303"/>
              <a:ext cx="3489632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0411">
                      <a:extLst>
                        <a:ext uri="{9D8B030D-6E8A-4147-A177-3AD203B41FA5}">
                          <a16:colId xmlns:a16="http://schemas.microsoft.com/office/drawing/2014/main" val="70765677"/>
                        </a:ext>
                      </a:extLst>
                    </a:gridCol>
                    <a:gridCol w="1119221">
                      <a:extLst>
                        <a:ext uri="{9D8B030D-6E8A-4147-A177-3AD203B41FA5}">
                          <a16:colId xmlns:a16="http://schemas.microsoft.com/office/drawing/2014/main" val="2708211022"/>
                        </a:ext>
                      </a:extLst>
                    </a:gridCol>
                  </a:tblGrid>
                  <a:tr h="891540">
                    <a:tc>
                      <a:txBody>
                        <a:bodyPr/>
                        <a:lstStyle/>
                        <a:p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Confidence Level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12500" t="-4762" r="-2174" b="-1265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6389546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99 %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2.58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7667849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95 %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1.96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88888252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90 %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1.645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1495938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122" name="Picture 2" descr="Image result for confidence levels">
            <a:extLst>
              <a:ext uri="{FF2B5EF4-FFF2-40B4-BE49-F238E27FC236}">
                <a16:creationId xmlns:a16="http://schemas.microsoft.com/office/drawing/2014/main" id="{C2C5AB12-0072-4910-8AD2-326FF48B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75642"/>
            <a:ext cx="3636499" cy="29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9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13A8-917C-4DE8-9B67-B7E21D13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7176"/>
            <a:ext cx="7598569" cy="1092200"/>
          </a:xfrm>
        </p:spPr>
        <p:txBody>
          <a:bodyPr/>
          <a:lstStyle/>
          <a:p>
            <a:r>
              <a:rPr lang="en-IN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AADCAF5-DE9B-4604-B156-0BAA760135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0738723"/>
                  </p:ext>
                </p:extLst>
              </p:nvPr>
            </p:nvGraphicFramePr>
            <p:xfrm>
              <a:off x="263874" y="857806"/>
              <a:ext cx="8616252" cy="42161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970">
                      <a:extLst>
                        <a:ext uri="{9D8B030D-6E8A-4147-A177-3AD203B41FA5}">
                          <a16:colId xmlns:a16="http://schemas.microsoft.com/office/drawing/2014/main" val="2614808618"/>
                        </a:ext>
                      </a:extLst>
                    </a:gridCol>
                    <a:gridCol w="2359378">
                      <a:extLst>
                        <a:ext uri="{9D8B030D-6E8A-4147-A177-3AD203B41FA5}">
                          <a16:colId xmlns:a16="http://schemas.microsoft.com/office/drawing/2014/main" val="3100688384"/>
                        </a:ext>
                      </a:extLst>
                    </a:gridCol>
                    <a:gridCol w="2065867">
                      <a:extLst>
                        <a:ext uri="{9D8B030D-6E8A-4147-A177-3AD203B41FA5}">
                          <a16:colId xmlns:a16="http://schemas.microsoft.com/office/drawing/2014/main" val="1274249358"/>
                        </a:ext>
                      </a:extLst>
                    </a:gridCol>
                    <a:gridCol w="2468037">
                      <a:extLst>
                        <a:ext uri="{9D8B030D-6E8A-4147-A177-3AD203B41FA5}">
                          <a16:colId xmlns:a16="http://schemas.microsoft.com/office/drawing/2014/main" val="2656310278"/>
                        </a:ext>
                      </a:extLst>
                    </a:gridCol>
                  </a:tblGrid>
                  <a:tr h="901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Statistic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Confidence Limits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Of Population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With replacement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(Infinite/ Very large population)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Without replacement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(Finite population)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716914508"/>
                      </a:ext>
                    </a:extLst>
                  </a:tr>
                  <a:tr h="1418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0" dirty="0">
                              <a:solidFill>
                                <a:srgbClr val="FF0000"/>
                              </a:solidFill>
                            </a:rPr>
                            <a:t>Mean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6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IN" sz="16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 </m:t>
                                </m:r>
                                <m:sSub>
                                  <m:sSubPr>
                                    <m:ctrlP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IN" sz="2000" i="1" cap="none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0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0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000" i="1" cap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000" b="0" i="1" cap="none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18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800" i="1" cap="none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IN" sz="1800" i="1" cap="none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800" i="1" cap="none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18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1800" i="1" cap="none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IN" sz="1800" b="0" i="1" cap="none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0" i="1" cap="none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sz="1800" b="0" i="1" cap="none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0" i="1" cap="none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IN" sz="15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872974910"/>
                      </a:ext>
                    </a:extLst>
                  </a:tr>
                  <a:tr h="1010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0" dirty="0">
                              <a:solidFill>
                                <a:srgbClr val="FF0000"/>
                              </a:solidFill>
                            </a:rPr>
                            <a:t>Proportion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IN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 </m:t>
                                </m:r>
                                <m:sSub>
                                  <m:sSubPr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5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IN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𝑃𝑄</m:t>
                                        </m:r>
                                      </m:num>
                                      <m:den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IN" sz="1500" dirty="0"/>
                        </a:p>
                        <a:p>
                          <a:pPr algn="ctr"/>
                          <a:r>
                            <a:rPr lang="en-IN" sz="1500" dirty="0"/>
                            <a:t>Q = 1 - P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𝑃𝑄</m:t>
                                      </m:r>
                                    </m:num>
                                    <m:den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IN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IN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IN" sz="180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180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IN" sz="180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rad>
                            </m:oMath>
                          </a14:m>
                          <a:r>
                            <a:rPr lang="en-IN" sz="1500" dirty="0"/>
                            <a:t> </a:t>
                          </a:r>
                        </a:p>
                        <a:p>
                          <a:pPr algn="ctr"/>
                          <a:endParaRPr lang="en-IN" sz="15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781252762"/>
                      </a:ext>
                    </a:extLst>
                  </a:tr>
                  <a:tr h="698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0" dirty="0">
                              <a:solidFill>
                                <a:srgbClr val="FF0000"/>
                              </a:solidFill>
                            </a:rPr>
                            <a:t>Std Deviation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IN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 </m:t>
                                </m:r>
                                <m:sSub>
                                  <m:sSubPr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marL="68580" marR="68580" marT="34290" marB="34290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 marL="68580" marR="68580" marT="34290" marB="34290" anchor="ctr"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73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AADCAF5-DE9B-4604-B156-0BAA760135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0738723"/>
                  </p:ext>
                </p:extLst>
              </p:nvPr>
            </p:nvGraphicFramePr>
            <p:xfrm>
              <a:off x="263874" y="857806"/>
              <a:ext cx="8616252" cy="42161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970">
                      <a:extLst>
                        <a:ext uri="{9D8B030D-6E8A-4147-A177-3AD203B41FA5}">
                          <a16:colId xmlns:a16="http://schemas.microsoft.com/office/drawing/2014/main" val="2614808618"/>
                        </a:ext>
                      </a:extLst>
                    </a:gridCol>
                    <a:gridCol w="2359378">
                      <a:extLst>
                        <a:ext uri="{9D8B030D-6E8A-4147-A177-3AD203B41FA5}">
                          <a16:colId xmlns:a16="http://schemas.microsoft.com/office/drawing/2014/main" val="3100688384"/>
                        </a:ext>
                      </a:extLst>
                    </a:gridCol>
                    <a:gridCol w="2065867">
                      <a:extLst>
                        <a:ext uri="{9D8B030D-6E8A-4147-A177-3AD203B41FA5}">
                          <a16:colId xmlns:a16="http://schemas.microsoft.com/office/drawing/2014/main" val="1274249358"/>
                        </a:ext>
                      </a:extLst>
                    </a:gridCol>
                    <a:gridCol w="2468037">
                      <a:extLst>
                        <a:ext uri="{9D8B030D-6E8A-4147-A177-3AD203B41FA5}">
                          <a16:colId xmlns:a16="http://schemas.microsoft.com/office/drawing/2014/main" val="2656310278"/>
                        </a:ext>
                      </a:extLst>
                    </a:gridCol>
                  </a:tblGrid>
                  <a:tr h="901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Statistic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Confidence Limits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Of Population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With replacement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(Infinite/ Very large population)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Without replacement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(Finite population)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716914508"/>
                      </a:ext>
                    </a:extLst>
                  </a:tr>
                  <a:tr h="1418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353" t="-63948" r="-400353" b="-1347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73385" t="-63948" r="-192765" b="-1347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97935" t="-63948" r="-120059" b="-1347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49383" t="-63948" r="-494" b="-134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974910"/>
                      </a:ext>
                    </a:extLst>
                  </a:tr>
                  <a:tr h="11977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353" t="-193909" r="-400353" b="-59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73385" t="-193909" r="-192765" b="-59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97935" t="-193909" r="-120059" b="-59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49383" t="-193909" r="-494" b="-59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1252762"/>
                      </a:ext>
                    </a:extLst>
                  </a:tr>
                  <a:tr h="6988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353" t="-503478" r="-40035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73385" t="-503478" r="-192765" b="-173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90188" t="-503478" r="-269" b="-17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73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850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0EBA-6E4F-4F8D-84BC-47816430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D9CC-A2D8-4CD3-AE0C-0AE0E738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78" y="1232250"/>
            <a:ext cx="8438444" cy="3911250"/>
          </a:xfrm>
        </p:spPr>
        <p:txBody>
          <a:bodyPr/>
          <a:lstStyle/>
          <a:p>
            <a:r>
              <a:rPr lang="en-IN" sz="2000" dirty="0"/>
              <a:t>Suppose that height of 100 male students in XYZ university represent a random sample of the heights of all 1546 students in the university with sample mean 𝑋̅=67.45 𝑎𝑛𝑑 𝜎=2.93 </a:t>
            </a:r>
          </a:p>
          <a:p>
            <a:pPr marL="450850" indent="0">
              <a:buNone/>
            </a:pPr>
            <a:r>
              <a:rPr lang="en-IN" sz="2000" dirty="0"/>
              <a:t>Find the (a) 95% and (b) 99% confidence intervals for estimating the mean height. </a:t>
            </a:r>
          </a:p>
          <a:p>
            <a:pPr marL="180975" indent="-90488">
              <a:buNone/>
            </a:pPr>
            <a:r>
              <a:rPr lang="en-IN" dirty="0">
                <a:solidFill>
                  <a:srgbClr val="FF0000"/>
                </a:solidFill>
              </a:rPr>
              <a:t>Solution- </a:t>
            </a:r>
          </a:p>
          <a:p>
            <a:pPr marL="180975" indent="-90488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80975" indent="-90488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80975" indent="-90488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80975" indent="-90488">
              <a:buNone/>
            </a:pPr>
            <a:r>
              <a:rPr lang="en-IN" dirty="0">
                <a:solidFill>
                  <a:srgbClr val="FF0000"/>
                </a:solidFill>
              </a:rPr>
              <a:t>Finite Sampling</a:t>
            </a:r>
          </a:p>
          <a:p>
            <a:pPr marL="180975" indent="-90488">
              <a:buNone/>
            </a:pPr>
            <a:endParaRPr lang="en-IN" dirty="0"/>
          </a:p>
          <a:p>
            <a:pPr marL="180975" indent="-90488">
              <a:buNone/>
            </a:pPr>
            <a:endParaRPr lang="en-IN" sz="2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839DF-94EC-4941-AA8D-59B12DC1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65B561A-1E07-4555-BCC0-8FC7B5352D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3334" y="3262897"/>
              <a:ext cx="6096000" cy="1554480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3388153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136974173"/>
                        </a:ext>
                      </a:extLst>
                    </a:gridCol>
                  </a:tblGrid>
                  <a:tr h="321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6772580"/>
                      </a:ext>
                    </a:extLst>
                  </a:tr>
                  <a:tr h="1052252"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u="none" strike="noStrike" cap="none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IN" sz="1800" b="1" i="1" u="none" strike="noStrike" cap="none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IN" sz="1800" b="1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1546</m:t>
                                </m:r>
                              </m:oMath>
                            </m:oMathPara>
                          </a14:m>
                          <a:endParaRPr lang="en-IN" sz="1800" b="0" i="1" u="none" strike="noStrike" cap="none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IN" sz="1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𝑃𝑜𝑝𝑢𝑙𝑎𝑡𝑖𝑜𝑛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𝑀𝑒𝑎𝑛</m:t>
                                </m:r>
                              </m:oMath>
                            </m:oMathPara>
                          </a14:m>
                          <a:endParaRPr lang="en-IN" sz="1800" i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−2.93</m:t>
                                </m:r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𝑵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IN" sz="1800" b="0" i="1" u="none" strike="noStrike" cap="none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67.45</m:t>
                                </m:r>
                              </m:oMath>
                            </m:oMathPara>
                          </a14:m>
                          <a:endParaRPr lang="en-IN" sz="1800" i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cap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cap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1800" b="1" i="1" cap="none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800" b="1" i="1" cap="none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IN" sz="1800" b="0" i="0" cap="none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𝑆𝑎𝑚𝑝𝑙𝑒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IN" sz="1800" i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endParaRPr lang="en-IN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5500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65B561A-1E07-4555-BCC0-8FC7B53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8200463"/>
                  </p:ext>
                </p:extLst>
              </p:nvPr>
            </p:nvGraphicFramePr>
            <p:xfrm>
              <a:off x="1693334" y="3262897"/>
              <a:ext cx="6096000" cy="1554480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3388153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1369741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677258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" t="-33163" r="-100200" b="-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0" t="-33163" r="-400" b="-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500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85AD717-57BB-4E1C-BA48-DF39B4492741}"/>
              </a:ext>
            </a:extLst>
          </p:cNvPr>
          <p:cNvSpPr/>
          <p:nvPr/>
        </p:nvSpPr>
        <p:spPr>
          <a:xfrm>
            <a:off x="2325511" y="3680177"/>
            <a:ext cx="609600" cy="231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DFE8EF-CAAC-4503-93DD-322E1E5C6D60}"/>
              </a:ext>
            </a:extLst>
          </p:cNvPr>
          <p:cNvSpPr/>
          <p:nvPr/>
        </p:nvSpPr>
        <p:spPr>
          <a:xfrm>
            <a:off x="5254978" y="3758108"/>
            <a:ext cx="609600" cy="231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E6263-2D2F-4892-B9E2-E52F7D7129D5}"/>
              </a:ext>
            </a:extLst>
          </p:cNvPr>
          <p:cNvSpPr/>
          <p:nvPr/>
        </p:nvSpPr>
        <p:spPr>
          <a:xfrm>
            <a:off x="2206977" y="3994475"/>
            <a:ext cx="1766711" cy="231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B2C23-3881-4C6F-82A3-28205B00DCF4}"/>
              </a:ext>
            </a:extLst>
          </p:cNvPr>
          <p:cNvSpPr/>
          <p:nvPr/>
        </p:nvSpPr>
        <p:spPr>
          <a:xfrm>
            <a:off x="5254979" y="3994475"/>
            <a:ext cx="609600" cy="231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2A300-39DE-4F74-B6A9-03931EE69009}"/>
              </a:ext>
            </a:extLst>
          </p:cNvPr>
          <p:cNvSpPr/>
          <p:nvPr/>
        </p:nvSpPr>
        <p:spPr>
          <a:xfrm>
            <a:off x="2206977" y="4306827"/>
            <a:ext cx="609600" cy="231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DEE13F-3993-4CCA-BE59-49CEA78E1A75}"/>
              </a:ext>
            </a:extLst>
          </p:cNvPr>
          <p:cNvSpPr/>
          <p:nvPr/>
        </p:nvSpPr>
        <p:spPr>
          <a:xfrm>
            <a:off x="5373512" y="4273073"/>
            <a:ext cx="1275643" cy="26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3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05D1-2659-457F-A600-05A93442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A1064-8142-4FC5-B285-3A618564A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7910"/>
                <a:ext cx="8382000" cy="346683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𝑪𝒐𝒏𝒇𝒊𝒅𝒆𝒏𝒄𝒆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𝑰𝒏𝒕𝒆𝒓𝒗𝒂𝒍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400" i="1" cap="non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 cap="non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 sz="2400" i="1" cap="non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 cap="none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 cap="none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en-IN" sz="2400" b="0" i="1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IN" sz="24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400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i="1" cap="non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 cap="none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400" i="1" cap="none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IN" sz="2400" b="0" i="1" cap="none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0" i="1" cap="none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400" i="1" cap="non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 cap="none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400" i="1" cap="none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IN" sz="2400" b="0" i="1" cap="none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IN" sz="2400" dirty="0"/>
                  <a:t>   ---- Finite Sampling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400" i="1" cap="non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 cap="non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 sz="2400" i="1" cap="non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2.93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 cap="none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cap="none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IN" sz="2400" b="0" i="1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IN" sz="24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400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cap="none" smtClean="0">
                                <a:latin typeface="Cambria Math" panose="02040503050406030204" pitchFamily="18" charset="0"/>
                              </a:rPr>
                              <m:t>1546 −100</m:t>
                            </m:r>
                          </m:num>
                          <m:den>
                            <m:r>
                              <a:rPr lang="en-IN" sz="2400" b="0" i="1" cap="none" smtClean="0">
                                <a:latin typeface="Cambria Math" panose="02040503050406030204" pitchFamily="18" charset="0"/>
                              </a:rPr>
                              <m:t>1546−1</m:t>
                            </m:r>
                          </m:den>
                        </m:f>
                      </m:e>
                    </m:rad>
                  </m:oMath>
                </a14:m>
                <a:endParaRPr lang="en-IN" sz="2400" dirty="0"/>
              </a:p>
              <a:p>
                <a:pPr marL="114300" indent="0">
                  <a:buNone/>
                </a:pPr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400" i="1" cap="non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 cap="non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 sz="2400" i="1" cap="non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0.2834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A1064-8142-4FC5-B285-3A618564A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7910"/>
                <a:ext cx="8382000" cy="3466839"/>
              </a:xfrm>
              <a:blipFill>
                <a:blip r:embed="rId2"/>
                <a:stretch>
                  <a:fillRect l="-5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AEF3-2240-4B67-A7A6-32EDF378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05D1-2659-457F-A600-05A93442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A1064-8142-4FC5-B285-3A618564A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7910"/>
                <a:ext cx="8382000" cy="346683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𝑪𝒐𝒏𝒇𝒊𝒅𝒆𝒏𝒄𝒆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𝑰𝒏𝒕𝒆𝒓𝒗𝒂𝒍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000" i="1" cap="non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i="1" cap="non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 sz="2000" i="1" cap="non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0.2834</a:t>
                </a:r>
              </a:p>
              <a:p>
                <a:r>
                  <a:rPr lang="en-IN" dirty="0">
                    <a:solidFill>
                      <a:srgbClr val="FF0000"/>
                    </a:solidFill>
                  </a:rPr>
                  <a:t>95 % Confidence Interval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IN" dirty="0"/>
                  <a:t>= 1.96</a:t>
                </a:r>
              </a:p>
              <a:p>
                <a:pPr marL="114300" indent="0">
                  <a:buNone/>
                </a:pPr>
                <a:r>
                  <a:rPr lang="en-IN" dirty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</m:oMath>
                </a14:m>
                <a:endParaRPr lang="en-IN" dirty="0"/>
              </a:p>
              <a:p>
                <a:pPr marL="114300" indent="0">
                  <a:buNone/>
                </a:pPr>
                <a:r>
                  <a:rPr lang="en-IN" dirty="0"/>
                  <a:t>    =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67.45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1.96 x 0.2834</a:t>
                </a:r>
              </a:p>
              <a:p>
                <a:pPr marL="114300" indent="0">
                  <a:buNone/>
                </a:pPr>
                <a:r>
                  <a:rPr lang="en-IN" dirty="0"/>
                  <a:t>    = [66.8945, 68.0055]</a:t>
                </a:r>
              </a:p>
              <a:p>
                <a:pPr marL="114300" indent="0">
                  <a:buNone/>
                </a:pPr>
                <a:r>
                  <a:rPr lang="en-IN" dirty="0"/>
                  <a:t>Therefore</a:t>
                </a:r>
                <a:r>
                  <a:rPr lang="en-IN" dirty="0">
                    <a:solidFill>
                      <a:srgbClr val="7030A0"/>
                    </a:solidFill>
                  </a:rPr>
                  <a:t>,                     </a:t>
                </a:r>
                <a:r>
                  <a:rPr lang="en-IN" sz="2400" dirty="0">
                    <a:solidFill>
                      <a:srgbClr val="7030A0"/>
                    </a:solidFill>
                  </a:rPr>
                  <a:t>66.8945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68.0055</a:t>
                </a:r>
              </a:p>
              <a:p>
                <a:pPr marL="114300" indent="0">
                  <a:buNone/>
                </a:pPr>
                <a:r>
                  <a:rPr lang="en-IN" sz="2400" dirty="0">
                    <a:solidFill>
                      <a:srgbClr val="7030A0"/>
                    </a:solidFill>
                  </a:rPr>
                  <a:t>                              P (66.8945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68.0055) = 0.95</a:t>
                </a:r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A1064-8142-4FC5-B285-3A618564A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7910"/>
                <a:ext cx="8382000" cy="3466839"/>
              </a:xfrm>
              <a:blipFill>
                <a:blip r:embed="rId2"/>
                <a:stretch>
                  <a:fillRect l="-509" b="-31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AEF3-2240-4B67-A7A6-32EDF378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E35E1-902F-402B-90EF-2365B3CEB402}"/>
              </a:ext>
            </a:extLst>
          </p:cNvPr>
          <p:cNvSpPr/>
          <p:nvPr/>
        </p:nvSpPr>
        <p:spPr>
          <a:xfrm>
            <a:off x="3646311" y="2088444"/>
            <a:ext cx="1320800" cy="39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6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05D1-2659-457F-A600-05A93442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A1064-8142-4FC5-B285-3A618564A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7910"/>
                <a:ext cx="8382000" cy="346683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𝑪𝒐𝒏𝒇𝒊𝒅𝒆𝒏𝒄𝒆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𝑰𝒏𝒕𝒆𝒓𝒗𝒂𝒍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000" i="1" cap="non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i="1" cap="non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 sz="2000" i="1" cap="non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0.2834</a:t>
                </a:r>
              </a:p>
              <a:p>
                <a:r>
                  <a:rPr lang="en-IN" dirty="0">
                    <a:solidFill>
                      <a:srgbClr val="FF0000"/>
                    </a:solidFill>
                  </a:rPr>
                  <a:t>99 % Confidence Interval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IN" dirty="0"/>
                  <a:t>= 2.58</a:t>
                </a:r>
              </a:p>
              <a:p>
                <a:pPr marL="114300" indent="0">
                  <a:buNone/>
                </a:pPr>
                <a:r>
                  <a:rPr lang="en-IN" dirty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</m:oMath>
                </a14:m>
                <a:endParaRPr lang="en-IN" dirty="0"/>
              </a:p>
              <a:p>
                <a:pPr marL="114300" indent="0">
                  <a:buNone/>
                </a:pPr>
                <a:r>
                  <a:rPr lang="en-IN" dirty="0"/>
                  <a:t>    =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67.45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2.58 x 0.2834</a:t>
                </a:r>
              </a:p>
              <a:p>
                <a:pPr marL="114300" indent="0">
                  <a:buNone/>
                </a:pPr>
                <a:r>
                  <a:rPr lang="en-IN" dirty="0"/>
                  <a:t>    = [66.7188, 68.1812]</a:t>
                </a:r>
              </a:p>
              <a:p>
                <a:pPr marL="114300" indent="0">
                  <a:buNone/>
                </a:pPr>
                <a:r>
                  <a:rPr lang="en-IN" dirty="0"/>
                  <a:t>Therefore</a:t>
                </a:r>
                <a:r>
                  <a:rPr lang="en-IN" sz="2400" dirty="0">
                    <a:solidFill>
                      <a:srgbClr val="7030A0"/>
                    </a:solidFill>
                  </a:rPr>
                  <a:t>,                           66.7188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68.1812</a:t>
                </a:r>
              </a:p>
              <a:p>
                <a:pPr marL="114300" indent="0">
                  <a:buNone/>
                </a:pPr>
                <a:r>
                  <a:rPr lang="en-IN" sz="2400" dirty="0">
                    <a:solidFill>
                      <a:srgbClr val="7030A0"/>
                    </a:solidFill>
                  </a:rPr>
                  <a:t>                                         P (66.7188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68.1812) = 0.99</a:t>
                </a:r>
              </a:p>
              <a:p>
                <a:endParaRPr lang="en-IN" sz="2400" dirty="0">
                  <a:solidFill>
                    <a:srgbClr val="7030A0"/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A1064-8142-4FC5-B285-3A618564A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7910"/>
                <a:ext cx="8382000" cy="3466839"/>
              </a:xfrm>
              <a:blipFill>
                <a:blip r:embed="rId2"/>
                <a:stretch>
                  <a:fillRect l="-509" b="-31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AEF3-2240-4B67-A7A6-32EDF378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7DF2F-87B0-449A-8A18-D4DEBDC8E311}"/>
              </a:ext>
            </a:extLst>
          </p:cNvPr>
          <p:cNvSpPr/>
          <p:nvPr/>
        </p:nvSpPr>
        <p:spPr>
          <a:xfrm>
            <a:off x="3668888" y="2093054"/>
            <a:ext cx="1320800" cy="395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9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424D-BCCF-436F-A66B-3FE347F8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B818-2153-41A8-8716-C5E17FEB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22" y="1417367"/>
            <a:ext cx="8528756" cy="2679000"/>
          </a:xfrm>
        </p:spPr>
        <p:txBody>
          <a:bodyPr/>
          <a:lstStyle/>
          <a:p>
            <a:r>
              <a:rPr lang="en-IN" sz="2000" dirty="0"/>
              <a:t>A random sample of 50 mathematics grades out of total 200, showed a mean of 75 and </a:t>
            </a:r>
            <a:r>
              <a:rPr lang="en-IN" sz="2000" dirty="0" err="1"/>
              <a:t>s.d</a:t>
            </a:r>
            <a:r>
              <a:rPr lang="en-IN" sz="2000" dirty="0"/>
              <a:t> of population is 10. Find 95% and 99% confidence limits for mean of 200 students. </a:t>
            </a:r>
          </a:p>
          <a:p>
            <a:endParaRPr lang="en-IN" sz="2000" dirty="0"/>
          </a:p>
          <a:p>
            <a:r>
              <a:rPr lang="en-IN" sz="2000" dirty="0"/>
              <a:t>A random sample of 100 articles selected from a batch of 2000 articles shown average diameter 0.354 with </a:t>
            </a:r>
            <a:r>
              <a:rPr lang="en-IN" sz="2000" dirty="0" err="1"/>
              <a:t>s.d.</a:t>
            </a:r>
            <a:r>
              <a:rPr lang="en-IN" sz="2000" dirty="0"/>
              <a:t> of population is 0.048. Find 90 % and 95% confidence interval for average of the whole batch. 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79074-D915-486B-87F0-821DC767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25527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92B32C-2277-4B11-AF7D-DBE2398EFCD3}"/>
</file>

<file path=customXml/itemProps2.xml><?xml version="1.0" encoding="utf-8"?>
<ds:datastoreItem xmlns:ds="http://schemas.openxmlformats.org/officeDocument/2006/customXml" ds:itemID="{5302A9E7-81F1-41D1-9A3C-D59BD0432461}"/>
</file>

<file path=customXml/itemProps3.xml><?xml version="1.0" encoding="utf-8"?>
<ds:datastoreItem xmlns:ds="http://schemas.openxmlformats.org/officeDocument/2006/customXml" ds:itemID="{105A1CB1-4A50-431D-A95B-E9AA363C07DB}"/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459</Words>
  <Application>Microsoft Office PowerPoint</Application>
  <PresentationFormat>On-screen Show (16:9)</PresentationFormat>
  <Paragraphs>101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Barlow Light</vt:lpstr>
      <vt:lpstr>Arial</vt:lpstr>
      <vt:lpstr>Cambria Math</vt:lpstr>
      <vt:lpstr>Raleway SemiBold</vt:lpstr>
      <vt:lpstr>Calibri</vt:lpstr>
      <vt:lpstr>Gaoler template</vt:lpstr>
      <vt:lpstr>Statistical Estimation Theory</vt:lpstr>
      <vt:lpstr>Population Vs Sample</vt:lpstr>
      <vt:lpstr>Confidence Intervals </vt:lpstr>
      <vt:lpstr>Confidence Intervals</vt:lpstr>
      <vt:lpstr>Question</vt:lpstr>
      <vt:lpstr>Cont..</vt:lpstr>
      <vt:lpstr>Cont..</vt:lpstr>
      <vt:lpstr>Cont..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Estimation Theory</dc:title>
  <dc:creator>Maitreyi Ketkar</dc:creator>
  <cp:lastModifiedBy>Maitreyi Joglekar</cp:lastModifiedBy>
  <cp:revision>39</cp:revision>
  <dcterms:created xsi:type="dcterms:W3CDTF">2020-04-06T10:42:04Z</dcterms:created>
  <dcterms:modified xsi:type="dcterms:W3CDTF">2021-03-19T06:15:24Z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