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449" r:id="rId3"/>
    <p:sldId id="476" r:id="rId4"/>
    <p:sldId id="477" r:id="rId5"/>
    <p:sldId id="478" r:id="rId6"/>
    <p:sldId id="479" r:id="rId7"/>
    <p:sldId id="481" r:id="rId8"/>
    <p:sldId id="482" r:id="rId9"/>
    <p:sldId id="483" r:id="rId10"/>
    <p:sldId id="484" r:id="rId11"/>
    <p:sldId id="485" r:id="rId12"/>
  </p:sldIdLst>
  <p:sldSz cx="9144000" cy="5143500" type="screen16x9"/>
  <p:notesSz cx="6858000" cy="9144000"/>
  <p:embeddedFontLst>
    <p:embeddedFont>
      <p:font typeface="Barlow Light" panose="020B060402020202020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  <p:embeddedFont>
      <p:font typeface="Raleway SemiBold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0A39CF-143C-4915-B16F-0172F4A40050}">
  <a:tblStyle styleId="{890A39CF-143C-4915-B16F-0172F4A400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94660"/>
  </p:normalViewPr>
  <p:slideViewPr>
    <p:cSldViewPr snapToGrid="0">
      <p:cViewPr varScale="1">
        <p:scale>
          <a:sx n="85" d="100"/>
          <a:sy n="85" d="100"/>
        </p:scale>
        <p:origin x="3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50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475111" y="668001"/>
            <a:ext cx="3488459" cy="3802399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871816" y="1862255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tx2">
                    <a:lumMod val="25000"/>
                  </a:schemeClr>
                </a:solidFill>
              </a:rPr>
              <a:t>Statistical Estimation Theory</a:t>
            </a:r>
            <a:endParaRPr lang="en-IN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C4796-C66F-4C42-84D9-D2103B63C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05600"/>
            <a:ext cx="7027333" cy="568444"/>
          </a:xfrm>
        </p:spPr>
        <p:txBody>
          <a:bodyPr/>
          <a:lstStyle/>
          <a:p>
            <a:r>
              <a:rPr lang="en-IN" dirty="0"/>
              <a:t>Cont..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2FA409-3A10-4DD9-98A5-57AFA90E76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74044"/>
                <a:ext cx="8336844" cy="3500706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I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</m:oMath>
                </a14:m>
                <a:endParaRPr lang="en-IN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𝟏𝟖𝟎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∗100 </m:t>
                            </m:r>
                          </m:e>
                        </m:rad>
                      </m:den>
                    </m:f>
                  </m:oMath>
                </a14:m>
                <a:endParaRPr lang="en-IN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2. 7279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2FA409-3A10-4DD9-98A5-57AFA90E76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74044"/>
                <a:ext cx="8336844" cy="3500706"/>
              </a:xfrm>
              <a:blipFill>
                <a:blip r:embed="rId2"/>
                <a:stretch>
                  <a:fillRect l="-5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D6C81-D047-4C7C-A974-CF7C1F17C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26E5-4FBA-40A2-9DBD-1C90C39D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10" y="234450"/>
            <a:ext cx="8191825" cy="468600"/>
          </a:xfrm>
        </p:spPr>
        <p:txBody>
          <a:bodyPr/>
          <a:lstStyle/>
          <a:p>
            <a:r>
              <a:rPr lang="en-IN" dirty="0"/>
              <a:t>cont..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18FB20-F501-489F-8956-7D065C493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8844" y="842534"/>
                <a:ext cx="8302978" cy="4183794"/>
              </a:xfrm>
            </p:spPr>
            <p:txBody>
              <a:bodyPr/>
              <a:lstStyle/>
              <a:p>
                <a:r>
                  <a:rPr lang="en-IN" dirty="0">
                    <a:solidFill>
                      <a:srgbClr val="FF0000"/>
                    </a:solidFill>
                  </a:rPr>
                  <a:t>95 % Confidence Interval 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IN" dirty="0"/>
                  <a:t>= 1.56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±</m:t>
                    </m:r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   </a:t>
                </a:r>
              </a:p>
              <a:p>
                <a:pPr marL="114300" indent="0">
                  <a:buNone/>
                </a:pPr>
                <a:r>
                  <a:rPr lang="en-IN" dirty="0">
                    <a:solidFill>
                      <a:schemeClr val="tx1"/>
                    </a:solidFill>
                  </a:rPr>
                  <a:t>    </a:t>
                </a:r>
                <a:r>
                  <a:rPr lang="en-IN" dirty="0"/>
                  <a:t>=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180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IN" dirty="0"/>
                  <a:t> 1.96 x 12.7279</a:t>
                </a:r>
              </a:p>
              <a:p>
                <a:pPr marL="114300" indent="0">
                  <a:buNone/>
                </a:pPr>
                <a:r>
                  <a:rPr lang="en-IN" dirty="0"/>
                  <a:t>    = [180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IN" dirty="0"/>
                  <a:t> 24.9467]</a:t>
                </a:r>
              </a:p>
              <a:p>
                <a:pPr marL="114300" indent="0">
                  <a:buNone/>
                </a:pPr>
                <a:r>
                  <a:rPr lang="en-IN" dirty="0"/>
                  <a:t>Therefore</a:t>
                </a:r>
                <a:r>
                  <a:rPr lang="en-IN" dirty="0">
                    <a:solidFill>
                      <a:srgbClr val="7030A0"/>
                    </a:solidFill>
                  </a:rPr>
                  <a:t>,                     </a:t>
                </a:r>
                <a:r>
                  <a:rPr lang="en-IN" sz="2400" dirty="0">
                    <a:solidFill>
                      <a:srgbClr val="7030A0"/>
                    </a:solidFill>
                  </a:rPr>
                  <a:t>155.0533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IN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sz="2400" dirty="0">
                    <a:solidFill>
                      <a:srgbClr val="7030A0"/>
                    </a:solidFill>
                  </a:rPr>
                  <a:t> 204. 9467</a:t>
                </a:r>
              </a:p>
              <a:p>
                <a:r>
                  <a:rPr lang="en-IN" dirty="0">
                    <a:solidFill>
                      <a:srgbClr val="FF0000"/>
                    </a:solidFill>
                  </a:rPr>
                  <a:t>99 % Confidence Interval 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IN" dirty="0"/>
                  <a:t>= 2.58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±  </m:t>
                    </m:r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I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   </a:t>
                </a:r>
              </a:p>
              <a:p>
                <a:pPr marL="114300" indent="0">
                  <a:buNone/>
                </a:pPr>
                <a:r>
                  <a:rPr lang="en-IN" dirty="0">
                    <a:solidFill>
                      <a:schemeClr val="tx1"/>
                    </a:solidFill>
                  </a:rPr>
                  <a:t>    </a:t>
                </a:r>
                <a:r>
                  <a:rPr lang="en-IN" dirty="0"/>
                  <a:t>=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180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IN" dirty="0"/>
                  <a:t> 2.58 x 12.7279</a:t>
                </a:r>
              </a:p>
              <a:p>
                <a:pPr marL="114300" indent="0">
                  <a:buNone/>
                </a:pPr>
                <a:r>
                  <a:rPr lang="en-IN" dirty="0"/>
                  <a:t>    = [180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IN" dirty="0"/>
                  <a:t> 32.838]</a:t>
                </a:r>
              </a:p>
              <a:p>
                <a:pPr marL="114300" indent="0">
                  <a:buNone/>
                </a:pPr>
                <a:r>
                  <a:rPr lang="en-IN" dirty="0"/>
                  <a:t>Therefore</a:t>
                </a:r>
                <a:r>
                  <a:rPr lang="en-IN" dirty="0">
                    <a:solidFill>
                      <a:srgbClr val="7030A0"/>
                    </a:solidFill>
                  </a:rPr>
                  <a:t>,                     </a:t>
                </a:r>
                <a:r>
                  <a:rPr lang="en-IN" sz="2400" dirty="0">
                    <a:solidFill>
                      <a:srgbClr val="7030A0"/>
                    </a:solidFill>
                  </a:rPr>
                  <a:t>147.162 </a:t>
                </a:r>
                <a14:m>
                  <m:oMath xmlns:m="http://schemas.openxmlformats.org/officeDocument/2006/math">
                    <m:r>
                      <a:rPr lang="en-IN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IN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sz="2400" dirty="0">
                    <a:solidFill>
                      <a:srgbClr val="7030A0"/>
                    </a:solidFill>
                  </a:rPr>
                  <a:t> 212.838</a:t>
                </a:r>
              </a:p>
              <a:p>
                <a:endParaRPr lang="en-IN" i="1" dirty="0"/>
              </a:p>
              <a:p>
                <a:endParaRPr lang="en-IN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18FB20-F501-489F-8956-7D065C493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8844" y="842534"/>
                <a:ext cx="8302978" cy="4183794"/>
              </a:xfrm>
              <a:blipFill>
                <a:blip r:embed="rId2"/>
                <a:stretch>
                  <a:fillRect l="-514" t="-146" b="-50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E80D0-1E1A-44AF-8AD7-28711FC2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53B7A1-72BD-4E7B-8B4A-80805D898044}"/>
              </a:ext>
            </a:extLst>
          </p:cNvPr>
          <p:cNvSpPr/>
          <p:nvPr/>
        </p:nvSpPr>
        <p:spPr>
          <a:xfrm>
            <a:off x="3457222" y="959555"/>
            <a:ext cx="1806222" cy="3273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33F51B-7A01-44E7-A00F-4B79F2AB1216}"/>
              </a:ext>
            </a:extLst>
          </p:cNvPr>
          <p:cNvSpPr/>
          <p:nvPr/>
        </p:nvSpPr>
        <p:spPr>
          <a:xfrm>
            <a:off x="3457222" y="3094568"/>
            <a:ext cx="1806222" cy="3273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775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D13A8-917C-4DE8-9B67-B7E21D13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257176"/>
            <a:ext cx="7598569" cy="1092200"/>
          </a:xfrm>
        </p:spPr>
        <p:txBody>
          <a:bodyPr/>
          <a:lstStyle/>
          <a:p>
            <a:r>
              <a:rPr lang="en-IN" dirty="0"/>
              <a:t>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AADCAF5-DE9B-4604-B156-0BAA760135F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80738723"/>
                  </p:ext>
                </p:extLst>
              </p:nvPr>
            </p:nvGraphicFramePr>
            <p:xfrm>
              <a:off x="263874" y="857806"/>
              <a:ext cx="8616252" cy="421618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2970">
                      <a:extLst>
                        <a:ext uri="{9D8B030D-6E8A-4147-A177-3AD203B41FA5}">
                          <a16:colId xmlns:a16="http://schemas.microsoft.com/office/drawing/2014/main" val="2614808618"/>
                        </a:ext>
                      </a:extLst>
                    </a:gridCol>
                    <a:gridCol w="2359378">
                      <a:extLst>
                        <a:ext uri="{9D8B030D-6E8A-4147-A177-3AD203B41FA5}">
                          <a16:colId xmlns:a16="http://schemas.microsoft.com/office/drawing/2014/main" val="3100688384"/>
                        </a:ext>
                      </a:extLst>
                    </a:gridCol>
                    <a:gridCol w="2065867">
                      <a:extLst>
                        <a:ext uri="{9D8B030D-6E8A-4147-A177-3AD203B41FA5}">
                          <a16:colId xmlns:a16="http://schemas.microsoft.com/office/drawing/2014/main" val="1274249358"/>
                        </a:ext>
                      </a:extLst>
                    </a:gridCol>
                    <a:gridCol w="2468037">
                      <a:extLst>
                        <a:ext uri="{9D8B030D-6E8A-4147-A177-3AD203B41FA5}">
                          <a16:colId xmlns:a16="http://schemas.microsoft.com/office/drawing/2014/main" val="2656310278"/>
                        </a:ext>
                      </a:extLst>
                    </a:gridCol>
                  </a:tblGrid>
                  <a:tr h="9011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b="1" dirty="0"/>
                            <a:t>Statistic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b="1" dirty="0"/>
                            <a:t>Confidence Limits </a:t>
                          </a:r>
                        </a:p>
                        <a:p>
                          <a:pPr algn="ctr"/>
                          <a:r>
                            <a:rPr lang="en-IN" sz="1400" b="1" dirty="0"/>
                            <a:t>Of Population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b="1" dirty="0"/>
                            <a:t>With replacement </a:t>
                          </a:r>
                        </a:p>
                        <a:p>
                          <a:pPr algn="ctr"/>
                          <a:r>
                            <a:rPr lang="en-IN" sz="1400" b="1" dirty="0"/>
                            <a:t>(Infinite/ Very large population)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b="1" dirty="0"/>
                            <a:t>Without replacement </a:t>
                          </a:r>
                        </a:p>
                        <a:p>
                          <a:pPr algn="ctr"/>
                          <a:r>
                            <a:rPr lang="en-IN" sz="1400" b="1" dirty="0"/>
                            <a:t>(Finite population)</a:t>
                          </a: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716914508"/>
                      </a:ext>
                    </a:extLst>
                  </a:tr>
                  <a:tr h="14184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b="0" dirty="0">
                              <a:solidFill>
                                <a:srgbClr val="FF0000"/>
                              </a:solidFill>
                            </a:rPr>
                            <a:t>Mean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IN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1600" b="1" i="1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  <m:r>
                                      <a:rPr lang="en-IN" sz="1600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N" sz="16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i="0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000" b="1" i="1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  <m:r>
                                      <a:rPr lang="en-IN" sz="2000" b="1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acc>
                                <m:r>
                                  <a:rPr lang="en-I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 </m:t>
                                </m:r>
                                <m:sSub>
                                  <m:sSubPr>
                                    <m:ctrlPr>
                                      <a:rPr lang="en-IN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𝒁</m:t>
                                    </m:r>
                                  </m:e>
                                  <m:sub>
                                    <m:r>
                                      <a:rPr lang="en-IN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000" i="1" cap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 cap="none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IN" sz="2000" i="1" cap="none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000" i="1" cap="none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sub>
                                </m:sSub>
                              </m:oMath>
                            </m:oMathPara>
                          </a14:m>
                          <a:endParaRPr lang="en-IN" sz="18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cap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 cap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IN" sz="2000" i="1" cap="none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000" i="1" cap="none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sub>
                                </m:sSub>
                                <m:r>
                                  <a:rPr lang="en-IN" sz="2000" i="1" cap="none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2000" i="1" cap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000" i="1" cap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IN" sz="2000" i="1" cap="none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IN" sz="2000" b="0" i="1" cap="none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IN" sz="18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cap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 cap="none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IN" sz="1800" i="1" cap="none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1800" i="1" cap="none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sub>
                                </m:sSub>
                                <m:r>
                                  <a:rPr lang="en-IN" sz="1800" i="1" cap="none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1800" i="1" cap="none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800" i="1" cap="none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IN" sz="1800" i="1" cap="none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IN" sz="1800" i="1" cap="none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IN" sz="1800" b="0" i="1" cap="none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1800" b="0" i="1" cap="none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IN" sz="1800" b="0" i="1" cap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IN" sz="1800" b="0" i="1" cap="none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IN" sz="1800" i="1" cap="none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1800" i="1" cap="none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IN" sz="1800" i="1" cap="none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  <m:r>
                                          <a:rPr lang="en-IN" sz="1800" b="0" i="1" cap="none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IN" sz="1800" b="0" i="1" cap="none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IN" sz="1800" i="1" cap="none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1800" i="1" cap="none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en-IN" sz="1800" i="1" cap="none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  <m:r>
                                          <a:rPr lang="en-IN" sz="1800" b="0" i="1" cap="none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IN" sz="1500" dirty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3872974910"/>
                      </a:ext>
                    </a:extLst>
                  </a:tr>
                  <a:tr h="10100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b="0" dirty="0">
                              <a:solidFill>
                                <a:srgbClr val="FF0000"/>
                              </a:solidFill>
                            </a:rPr>
                            <a:t>Proportion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en-IN" sz="16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sz="20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I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 </m:t>
                                </m:r>
                                <m:sSub>
                                  <m:sSubPr>
                                    <m:ctrlPr>
                                      <a:rPr lang="en-IN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𝒁</m:t>
                                    </m:r>
                                  </m:e>
                                  <m:sub>
                                    <m:r>
                                      <a:rPr lang="en-IN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IN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500" dirty="0"/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IN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</a:rPr>
                                          <m:t>𝑃𝑄</m:t>
                                        </m:r>
                                      </m:num>
                                      <m:den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en-IN" sz="1500" dirty="0"/>
                        </a:p>
                        <a:p>
                          <a:pPr algn="ctr"/>
                          <a:r>
                            <a:rPr lang="en-IN" sz="1500" dirty="0"/>
                            <a:t>Q = 1 - P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𝑃𝑄</m:t>
                                      </m:r>
                                    </m:num>
                                    <m:den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rad>
                              <m:r>
                                <a:rPr lang="en-IN" sz="18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ad>
                                <m:radPr>
                                  <m:degHide m:val="on"/>
                                  <m:ctrlPr>
                                    <a:rPr lang="en-IN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IN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I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8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IN" sz="1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IN" sz="180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N" sz="180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IN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8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IN" sz="1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IN" sz="180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e>
                              </m:rad>
                            </m:oMath>
                          </a14:m>
                          <a:r>
                            <a:rPr lang="en-IN" sz="1500" dirty="0"/>
                            <a:t> </a:t>
                          </a:r>
                        </a:p>
                        <a:p>
                          <a:pPr algn="ctr"/>
                          <a:endParaRPr lang="en-IN" sz="1500" dirty="0"/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781252762"/>
                      </a:ext>
                    </a:extLst>
                  </a:tr>
                  <a:tr h="6988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600" b="0" dirty="0">
                              <a:solidFill>
                                <a:srgbClr val="FF0000"/>
                              </a:solidFill>
                            </a:rPr>
                            <a:t>Std Deviation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6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IN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16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sub>
                                </m:sSub>
                              </m:oMath>
                            </m:oMathPara>
                          </a14:m>
                          <a:endParaRPr lang="en-IN" sz="1600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cap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 cap="none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IN" sz="2000" i="1" cap="none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000" i="1" cap="none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sub>
                                </m:sSub>
                                <m:r>
                                  <a:rPr lang="en-IN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 </m:t>
                                </m:r>
                                <m:sSub>
                                  <m:sSubPr>
                                    <m:ctrlPr>
                                      <a:rPr lang="en-IN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𝒁</m:t>
                                    </m:r>
                                  </m:e>
                                  <m:sub>
                                    <m:r>
                                      <a:rPr lang="en-IN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  <m:sub>
                                    <m:r>
                                      <a:rPr lang="en-IN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dirty="0"/>
                        </a:p>
                      </a:txBody>
                      <a:tcPr marL="68580" marR="68580" marT="34290" marB="34290"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IN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0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𝝈</m:t>
                                        </m:r>
                                      </m:e>
                                      <m:sub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IN" sz="20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sz="2000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sub>
                                    </m:sSub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IN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IN" sz="20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IN" sz="1600" dirty="0"/>
                        </a:p>
                      </a:txBody>
                      <a:tcPr marL="68580" marR="68580" marT="34290" marB="34290" anchor="ctr"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87370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AADCAF5-DE9B-4604-B156-0BAA760135F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80738723"/>
                  </p:ext>
                </p:extLst>
              </p:nvPr>
            </p:nvGraphicFramePr>
            <p:xfrm>
              <a:off x="263874" y="857806"/>
              <a:ext cx="8616252" cy="421618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2970">
                      <a:extLst>
                        <a:ext uri="{9D8B030D-6E8A-4147-A177-3AD203B41FA5}">
                          <a16:colId xmlns:a16="http://schemas.microsoft.com/office/drawing/2014/main" val="2614808618"/>
                        </a:ext>
                      </a:extLst>
                    </a:gridCol>
                    <a:gridCol w="2359378">
                      <a:extLst>
                        <a:ext uri="{9D8B030D-6E8A-4147-A177-3AD203B41FA5}">
                          <a16:colId xmlns:a16="http://schemas.microsoft.com/office/drawing/2014/main" val="3100688384"/>
                        </a:ext>
                      </a:extLst>
                    </a:gridCol>
                    <a:gridCol w="2065867">
                      <a:extLst>
                        <a:ext uri="{9D8B030D-6E8A-4147-A177-3AD203B41FA5}">
                          <a16:colId xmlns:a16="http://schemas.microsoft.com/office/drawing/2014/main" val="1274249358"/>
                        </a:ext>
                      </a:extLst>
                    </a:gridCol>
                    <a:gridCol w="2468037">
                      <a:extLst>
                        <a:ext uri="{9D8B030D-6E8A-4147-A177-3AD203B41FA5}">
                          <a16:colId xmlns:a16="http://schemas.microsoft.com/office/drawing/2014/main" val="2656310278"/>
                        </a:ext>
                      </a:extLst>
                    </a:gridCol>
                  </a:tblGrid>
                  <a:tr h="9011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b="1" dirty="0"/>
                            <a:t>Statistic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b="1" dirty="0"/>
                            <a:t>Confidence Limits </a:t>
                          </a:r>
                        </a:p>
                        <a:p>
                          <a:pPr algn="ctr"/>
                          <a:r>
                            <a:rPr lang="en-IN" sz="1400" b="1" dirty="0"/>
                            <a:t>Of Population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b="1" dirty="0"/>
                            <a:t>With replacement </a:t>
                          </a:r>
                        </a:p>
                        <a:p>
                          <a:pPr algn="ctr"/>
                          <a:r>
                            <a:rPr lang="en-IN" sz="1400" b="1" dirty="0"/>
                            <a:t>(Infinite/ Very large population)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400" b="1" dirty="0"/>
                            <a:t>Without replacement </a:t>
                          </a:r>
                        </a:p>
                        <a:p>
                          <a:pPr algn="ctr"/>
                          <a:r>
                            <a:rPr lang="en-IN" sz="1400" b="1" dirty="0"/>
                            <a:t>(Finite population)</a:t>
                          </a: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716914508"/>
                      </a:ext>
                    </a:extLst>
                  </a:tr>
                  <a:tr h="14184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353" t="-63948" r="-400353" b="-1347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73385" t="-63948" r="-192765" b="-1347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197935" t="-63948" r="-120059" b="-1347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249383" t="-63948" r="-494" b="-1347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2974910"/>
                      </a:ext>
                    </a:extLst>
                  </a:tr>
                  <a:tr h="11977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353" t="-193909" r="-400353" b="-59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73385" t="-193909" r="-192765" b="-59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197935" t="-193909" r="-120059" b="-59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249383" t="-193909" r="-494" b="-59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1252762"/>
                      </a:ext>
                    </a:extLst>
                  </a:tr>
                  <a:tr h="6988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353" t="-503478" r="-400353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73385" t="-503478" r="-192765" b="-173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90188" t="-503478" r="-269" b="-17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87370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38507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4E4B-585D-4BA8-8963-464F80702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89" y="221778"/>
            <a:ext cx="5640900" cy="724106"/>
          </a:xfrm>
        </p:spPr>
        <p:txBody>
          <a:bodyPr/>
          <a:lstStyle/>
          <a:p>
            <a:r>
              <a:rPr lang="en-IN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0E474-5CB3-4EF4-A9BB-F451197F34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89" y="844284"/>
                <a:ext cx="8191825" cy="4179272"/>
              </a:xfrm>
            </p:spPr>
            <p:txBody>
              <a:bodyPr/>
              <a:lstStyle/>
              <a:p>
                <a:r>
                  <a:rPr lang="en-IN" dirty="0"/>
                  <a:t>A sample population of 100 voters chosen at random from all voters in a country indicated that 55% of them were in favour of a particular candidate. </a:t>
                </a:r>
              </a:p>
              <a:p>
                <a:pPr marL="450850" indent="0">
                  <a:buNone/>
                </a:pPr>
                <a:r>
                  <a:rPr lang="en-IN" dirty="0"/>
                  <a:t>Find the (a) 95%, (b) 99% confidence limits for the proportion of all the voters in favour of this candidate. 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</a:rPr>
                  <a:t>Solution- </a:t>
                </a:r>
              </a:p>
              <a:p>
                <a:pPr marL="0" indent="0">
                  <a:buNone/>
                </a:pPr>
                <a:r>
                  <a:rPr lang="en-IN" sz="2000" dirty="0"/>
                  <a:t>Confidence Interval for Proportion</a:t>
                </a:r>
                <a:r>
                  <a:rPr lang="en-IN" sz="2000" b="1" dirty="0"/>
                  <a:t>- </a:t>
                </a:r>
                <a14:m>
                  <m:oMath xmlns:m="http://schemas.openxmlformats.org/officeDocument/2006/math">
                    <m:r>
                      <a:rPr lang="en-IN" sz="2000" b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I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 </m:t>
                    </m:r>
                    <m:sSub>
                      <m:sSubPr>
                        <m:ctrlPr>
                          <a:rPr lang="en-I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I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sub>
                    </m:sSub>
                    <m:sSub>
                      <m:sSubPr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endParaRPr lang="en-I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IN" dirty="0">
                  <a:solidFill>
                    <a:srgbClr val="FF0000"/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40E474-5CB3-4EF4-A9BB-F451197F34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89" y="844284"/>
                <a:ext cx="8191825" cy="4179272"/>
              </a:xfrm>
              <a:blipFill>
                <a:blip r:embed="rId2"/>
                <a:stretch>
                  <a:fillRect l="-1936" t="-146" r="-9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AB792-F8A9-4BAA-ABE6-C4E1B6E6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A9AD7A5E-7151-446C-AE52-C38DAA7DDA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0990296"/>
                  </p:ext>
                </p:extLst>
              </p:nvPr>
            </p:nvGraphicFramePr>
            <p:xfrm>
              <a:off x="1524000" y="3604678"/>
              <a:ext cx="6096000" cy="1430167"/>
            </p:xfrm>
            <a:graphic>
              <a:graphicData uri="http://schemas.openxmlformats.org/drawingml/2006/table">
                <a:tbl>
                  <a:tblPr firstRow="1" bandRow="1">
                    <a:tableStyleId>{890A39CF-143C-4915-B16F-0172F4A40050}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4033881531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4136974173"/>
                        </a:ext>
                      </a:extLst>
                    </a:gridCol>
                  </a:tblGrid>
                  <a:tr h="335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rgbClr val="7030A0"/>
                              </a:solidFill>
                            </a:rPr>
                            <a:t>Population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rgbClr val="7030A0"/>
                              </a:solidFill>
                            </a:rPr>
                            <a:t>Sample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6772580"/>
                      </a:ext>
                    </a:extLst>
                  </a:tr>
                  <a:tr h="1064407">
                    <a:tc>
                      <a:txBody>
                        <a:bodyPr/>
                        <a:lstStyle/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b="1" i="1" u="none" strike="noStrike" cap="non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1" i="1" u="none" strike="noStrike" cap="none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IN" sz="1800" b="1" i="1" u="none" strike="noStrike" cap="none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en-IN" sz="1800" b="1" i="1" u="none" strike="noStrike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−</m:t>
                                </m:r>
                                <m:r>
                                  <a:rPr lang="en-IN" sz="1800" b="0" i="1" u="none" strike="noStrike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𝐼𝑛𝑓𝑖𝑛𝑖𝑡𝑒</m:t>
                                </m:r>
                              </m:oMath>
                            </m:oMathPara>
                          </a14:m>
                          <a:endParaRPr lang="en-IN" sz="1800" b="0" i="1" u="none" strike="noStrike" cap="none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  <a:sym typeface="Arial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IN" sz="1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IN" sz="1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𝑃𝑜𝑝𝑢𝑙𝑎𝑡𝑖𝑜𝑛</m:t>
                                </m:r>
                                <m:r>
                                  <a:rPr lang="en-I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𝑀𝑒𝑎𝑛</m:t>
                                </m:r>
                              </m:oMath>
                            </m:oMathPara>
                          </a14:m>
                          <a:endParaRPr lang="en-IN" sz="1800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N" sz="1800" b="1" i="1" u="none" strike="noStrike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𝑵</m:t>
                                </m:r>
                                <m:r>
                                  <a:rPr lang="en-IN" sz="1800" b="0" i="1" u="none" strike="noStrike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IN" sz="1800" b="0" i="1" u="none" strike="noStrike" cap="none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  <m:t>55</m:t>
                                    </m:r>
                                  </m:num>
                                  <m:den>
                                    <m: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den>
                                </m:f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=0.55</m:t>
                                </m:r>
                              </m:oMath>
                            </m:oMathPara>
                          </a14:m>
                          <a:endParaRPr lang="en-IN" sz="18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55008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A9AD7A5E-7151-446C-AE52-C38DAA7DDA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0990296"/>
                  </p:ext>
                </p:extLst>
              </p:nvPr>
            </p:nvGraphicFramePr>
            <p:xfrm>
              <a:off x="1524000" y="3604678"/>
              <a:ext cx="6096000" cy="1430167"/>
            </p:xfrm>
            <a:graphic>
              <a:graphicData uri="http://schemas.openxmlformats.org/drawingml/2006/table">
                <a:tbl>
                  <a:tblPr firstRow="1" bandRow="1">
                    <a:tableStyleId>{890A39CF-143C-4915-B16F-0172F4A40050}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4033881531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413697417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rgbClr val="7030A0"/>
                              </a:solidFill>
                            </a:rPr>
                            <a:t>Population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rgbClr val="7030A0"/>
                              </a:solidFill>
                            </a:rPr>
                            <a:t>Sample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6772580"/>
                      </a:ext>
                    </a:extLst>
                  </a:tr>
                  <a:tr h="10644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" t="-37143" r="-100400" b="-1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00" t="-37143" r="-400" b="-1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55008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11C7388-5320-4801-9C54-98D3765BA714}"/>
              </a:ext>
            </a:extLst>
          </p:cNvPr>
          <p:cNvSpPr/>
          <p:nvPr/>
        </p:nvSpPr>
        <p:spPr>
          <a:xfrm>
            <a:off x="2178754" y="4052713"/>
            <a:ext cx="914402" cy="231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B657DD-D37A-4421-A5FD-2F9B2866AA04}"/>
              </a:ext>
            </a:extLst>
          </p:cNvPr>
          <p:cNvSpPr/>
          <p:nvPr/>
        </p:nvSpPr>
        <p:spPr>
          <a:xfrm>
            <a:off x="5119511" y="4088688"/>
            <a:ext cx="609600" cy="231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BBEB4-1220-4D7B-BF8C-2B38CAB913D5}"/>
              </a:ext>
            </a:extLst>
          </p:cNvPr>
          <p:cNvSpPr/>
          <p:nvPr/>
        </p:nvSpPr>
        <p:spPr>
          <a:xfrm>
            <a:off x="1975556" y="4367011"/>
            <a:ext cx="1851375" cy="231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B0EDAD-1A21-43A6-8EA5-199612988986}"/>
              </a:ext>
            </a:extLst>
          </p:cNvPr>
          <p:cNvSpPr/>
          <p:nvPr/>
        </p:nvSpPr>
        <p:spPr>
          <a:xfrm>
            <a:off x="5085642" y="4283786"/>
            <a:ext cx="1134536" cy="6379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68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26E5-4FBA-40A2-9DBD-1C90C39D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10" y="234450"/>
            <a:ext cx="8191825" cy="468600"/>
          </a:xfrm>
        </p:spPr>
        <p:txBody>
          <a:bodyPr/>
          <a:lstStyle/>
          <a:p>
            <a:r>
              <a:rPr lang="en-IN" dirty="0"/>
              <a:t>cont..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18FB20-F501-489F-8956-7D065C493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6047" y="703050"/>
                <a:ext cx="8302978" cy="371519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𝑃𝑄</m:t>
                            </m:r>
                          </m:num>
                          <m:den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r>
                  <a:rPr lang="en-IN" dirty="0"/>
                  <a:t>                        where </a:t>
                </a:r>
                <a:r>
                  <a:rPr lang="en-IN" i="1" dirty="0"/>
                  <a:t>P</a:t>
                </a:r>
                <a:r>
                  <a:rPr lang="en-IN" dirty="0"/>
                  <a:t> = 0.55       </a:t>
                </a:r>
                <a:r>
                  <a:rPr lang="en-IN" i="1" dirty="0"/>
                  <a:t>Q</a:t>
                </a:r>
                <a:r>
                  <a:rPr lang="en-IN" dirty="0"/>
                  <a:t> = 1 – </a:t>
                </a:r>
                <a:r>
                  <a:rPr lang="en-IN" i="1" dirty="0"/>
                  <a:t>P = 1-0.55 = 0.45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0.55∗0.45</m:t>
                            </m:r>
                          </m:num>
                          <m:den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rad>
                  </m:oMath>
                </a14:m>
                <a:endParaRPr lang="en-IN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IN" sz="2000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b="1" i="1" dirty="0"/>
                  <a:t> 0.04975</a:t>
                </a:r>
              </a:p>
              <a:p>
                <a:r>
                  <a:rPr lang="en-IN" dirty="0">
                    <a:solidFill>
                      <a:srgbClr val="FF0000"/>
                    </a:solidFill>
                  </a:rPr>
                  <a:t>95 % Confidence Interval 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IN" dirty="0"/>
                  <a:t>= 1.96</a:t>
                </a:r>
              </a:p>
              <a:p>
                <a:pPr marL="114300" indent="0">
                  <a:buNone/>
                </a:pPr>
                <a:r>
                  <a:rPr lang="en-IN" b="1" dirty="0"/>
                  <a:t>    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I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 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sub>
                    </m:sSub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endParaRPr lang="en-IN" dirty="0"/>
              </a:p>
              <a:p>
                <a:pPr marL="114300" indent="0">
                  <a:buNone/>
                </a:pPr>
                <a:r>
                  <a:rPr lang="en-IN" dirty="0"/>
                  <a:t>    =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0.55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IN" dirty="0"/>
                  <a:t> 1.96 x 0.04975</a:t>
                </a:r>
              </a:p>
              <a:p>
                <a:pPr marL="114300" indent="0">
                  <a:buNone/>
                </a:pPr>
                <a:r>
                  <a:rPr lang="en-IN" dirty="0"/>
                  <a:t>    = [0.55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IN" dirty="0"/>
                  <a:t> 0.0976]</a:t>
                </a:r>
              </a:p>
              <a:p>
                <a:pPr marL="114300" indent="0">
                  <a:buNone/>
                </a:pPr>
                <a:r>
                  <a:rPr lang="en-IN" dirty="0"/>
                  <a:t>Therefore</a:t>
                </a:r>
                <a:r>
                  <a:rPr lang="en-IN" dirty="0">
                    <a:solidFill>
                      <a:srgbClr val="7030A0"/>
                    </a:solidFill>
                  </a:rPr>
                  <a:t>,                     </a:t>
                </a:r>
                <a:r>
                  <a:rPr lang="en-IN" sz="2400" dirty="0">
                    <a:solidFill>
                      <a:srgbClr val="7030A0"/>
                    </a:solidFill>
                  </a:rPr>
                  <a:t>0.4524 </a:t>
                </a:r>
                <a14:m>
                  <m:oMath xmlns:m="http://schemas.openxmlformats.org/officeDocument/2006/math">
                    <m:r>
                      <a:rPr lang="en-IN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IN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sz="2400" dirty="0">
                    <a:solidFill>
                      <a:srgbClr val="7030A0"/>
                    </a:solidFill>
                  </a:rPr>
                  <a:t> 0.6476</a:t>
                </a:r>
              </a:p>
              <a:p>
                <a:endParaRPr lang="en-IN" i="1" dirty="0"/>
              </a:p>
              <a:p>
                <a:endParaRPr lang="en-IN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18FB20-F501-489F-8956-7D065C493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047" y="703050"/>
                <a:ext cx="8302978" cy="3715194"/>
              </a:xfrm>
              <a:blipFill>
                <a:blip r:embed="rId2"/>
                <a:stretch>
                  <a:fillRect l="-514" b="-1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E80D0-1E1A-44AF-8AD7-28711FC2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47E79F-1AD6-40FA-97B1-0B3D7C87DAB0}"/>
              </a:ext>
            </a:extLst>
          </p:cNvPr>
          <p:cNvSpPr/>
          <p:nvPr/>
        </p:nvSpPr>
        <p:spPr>
          <a:xfrm>
            <a:off x="2968978" y="959556"/>
            <a:ext cx="1806222" cy="4967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B79443-AF30-4594-A06F-F1F447ED4A4B}"/>
              </a:ext>
            </a:extLst>
          </p:cNvPr>
          <p:cNvSpPr/>
          <p:nvPr/>
        </p:nvSpPr>
        <p:spPr>
          <a:xfrm>
            <a:off x="4970802" y="923294"/>
            <a:ext cx="910710" cy="4967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B43E9C-584C-42F9-98AF-58799299F359}"/>
              </a:ext>
            </a:extLst>
          </p:cNvPr>
          <p:cNvSpPr/>
          <p:nvPr/>
        </p:nvSpPr>
        <p:spPr>
          <a:xfrm>
            <a:off x="5881511" y="923293"/>
            <a:ext cx="1625599" cy="4967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899661-84C9-4813-8F2D-05153BB3B0BA}"/>
              </a:ext>
            </a:extLst>
          </p:cNvPr>
          <p:cNvSpPr/>
          <p:nvPr/>
        </p:nvSpPr>
        <p:spPr>
          <a:xfrm>
            <a:off x="3527778" y="2652638"/>
            <a:ext cx="1326443" cy="49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12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26E5-4FBA-40A2-9DBD-1C90C39D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10" y="234450"/>
            <a:ext cx="8191825" cy="468600"/>
          </a:xfrm>
        </p:spPr>
        <p:txBody>
          <a:bodyPr/>
          <a:lstStyle/>
          <a:p>
            <a:r>
              <a:rPr lang="en-IN" dirty="0"/>
              <a:t>cont..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18FB20-F501-489F-8956-7D065C493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10" y="1289886"/>
                <a:ext cx="8302978" cy="3715194"/>
              </a:xfrm>
            </p:spPr>
            <p:txBody>
              <a:bodyPr/>
              <a:lstStyle/>
              <a:p>
                <a:r>
                  <a:rPr lang="en-IN" dirty="0">
                    <a:solidFill>
                      <a:srgbClr val="FF0000"/>
                    </a:solidFill>
                  </a:rPr>
                  <a:t>99 % Confidence Interval 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IN" dirty="0"/>
                  <a:t>= 2.58</a:t>
                </a:r>
              </a:p>
              <a:p>
                <a:pPr marL="114300" indent="0">
                  <a:buNone/>
                </a:pPr>
                <a:r>
                  <a:rPr lang="en-IN" b="1" dirty="0"/>
                  <a:t>    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I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 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sub>
                    </m:sSub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endParaRPr lang="en-IN" dirty="0"/>
              </a:p>
              <a:p>
                <a:pPr marL="114300" indent="0">
                  <a:buNone/>
                </a:pPr>
                <a:r>
                  <a:rPr lang="en-IN" dirty="0"/>
                  <a:t>    =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0.55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IN" dirty="0"/>
                  <a:t> 2.58 x 0.04975</a:t>
                </a:r>
              </a:p>
              <a:p>
                <a:pPr marL="114300" indent="0">
                  <a:buNone/>
                </a:pPr>
                <a:r>
                  <a:rPr lang="en-IN" dirty="0"/>
                  <a:t>    = [0.55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IN" dirty="0"/>
                  <a:t> 0.1284]</a:t>
                </a:r>
              </a:p>
              <a:p>
                <a:pPr marL="114300" indent="0">
                  <a:buNone/>
                </a:pPr>
                <a:r>
                  <a:rPr lang="en-IN" dirty="0"/>
                  <a:t>Therefore</a:t>
                </a:r>
                <a:r>
                  <a:rPr lang="en-IN" dirty="0">
                    <a:solidFill>
                      <a:srgbClr val="7030A0"/>
                    </a:solidFill>
                  </a:rPr>
                  <a:t>,                     </a:t>
                </a:r>
                <a:r>
                  <a:rPr lang="en-IN" sz="2400" dirty="0">
                    <a:solidFill>
                      <a:srgbClr val="7030A0"/>
                    </a:solidFill>
                  </a:rPr>
                  <a:t>0.4216 </a:t>
                </a:r>
                <a14:m>
                  <m:oMath xmlns:m="http://schemas.openxmlformats.org/officeDocument/2006/math">
                    <m:r>
                      <a:rPr lang="en-IN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IN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sz="2400" dirty="0">
                    <a:solidFill>
                      <a:srgbClr val="7030A0"/>
                    </a:solidFill>
                  </a:rPr>
                  <a:t> 0.6784</a:t>
                </a:r>
              </a:p>
              <a:p>
                <a:endParaRPr lang="en-IN" i="1" dirty="0"/>
              </a:p>
              <a:p>
                <a:endParaRPr lang="en-IN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18FB20-F501-489F-8956-7D065C493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10" y="1289886"/>
                <a:ext cx="8302978" cy="3715194"/>
              </a:xfrm>
              <a:blipFill>
                <a:blip r:embed="rId2"/>
                <a:stretch>
                  <a:fillRect l="-514" t="-1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E80D0-1E1A-44AF-8AD7-28711FC2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53B7A1-72BD-4E7B-8B4A-80805D898044}"/>
              </a:ext>
            </a:extLst>
          </p:cNvPr>
          <p:cNvSpPr/>
          <p:nvPr/>
        </p:nvSpPr>
        <p:spPr>
          <a:xfrm>
            <a:off x="3592688" y="1377245"/>
            <a:ext cx="1806222" cy="3273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52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0DCD4-42B9-43A8-81F3-CE311C8D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FD7A6-C736-4026-904D-242455169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86150"/>
            <a:ext cx="8191825" cy="2679000"/>
          </a:xfrm>
        </p:spPr>
        <p:txBody>
          <a:bodyPr/>
          <a:lstStyle/>
          <a:p>
            <a:r>
              <a:rPr lang="en-IN" dirty="0"/>
              <a:t>A survey is conducted, and it is found that 156 out of 500 adult males are smokers. Find the (a) 95%, (b) 99% confidence limits for the proportion of all the adults in favour of smoking. </a:t>
            </a:r>
          </a:p>
          <a:p>
            <a:r>
              <a:rPr lang="en-IN" dirty="0">
                <a:solidFill>
                  <a:srgbClr val="FF0000"/>
                </a:solidFill>
              </a:rPr>
              <a:t>Solution-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C8B35-1CFC-46E9-AB17-4BA98848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01499F8-E5C5-463C-87D6-DEDE8FC3C8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9376135"/>
                  </p:ext>
                </p:extLst>
              </p:nvPr>
            </p:nvGraphicFramePr>
            <p:xfrm>
              <a:off x="1505111" y="3107733"/>
              <a:ext cx="6096000" cy="1430167"/>
            </p:xfrm>
            <a:graphic>
              <a:graphicData uri="http://schemas.openxmlformats.org/drawingml/2006/table">
                <a:tbl>
                  <a:tblPr firstRow="1" bandRow="1">
                    <a:tableStyleId>{890A39CF-143C-4915-B16F-0172F4A40050}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4033881531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4136974173"/>
                        </a:ext>
                      </a:extLst>
                    </a:gridCol>
                  </a:tblGrid>
                  <a:tr h="335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rgbClr val="7030A0"/>
                              </a:solidFill>
                            </a:rPr>
                            <a:t>Population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rgbClr val="7030A0"/>
                              </a:solidFill>
                            </a:rPr>
                            <a:t>Sample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6772580"/>
                      </a:ext>
                    </a:extLst>
                  </a:tr>
                  <a:tr h="1064407">
                    <a:tc>
                      <a:txBody>
                        <a:bodyPr/>
                        <a:lstStyle/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b="1" i="1" u="none" strike="noStrike" cap="non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1" i="1" u="none" strike="noStrike" cap="none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IN" sz="1800" b="1" i="1" u="none" strike="noStrike" cap="none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en-IN" sz="1800" b="1" i="1" u="none" strike="noStrike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−</m:t>
                                </m:r>
                                <m:r>
                                  <a:rPr lang="en-IN" sz="1800" b="0" i="1" u="none" strike="noStrike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𝐼𝑛𝑓𝑖𝑛𝑖𝑡𝑒</m:t>
                                </m:r>
                              </m:oMath>
                            </m:oMathPara>
                          </a14:m>
                          <a:endParaRPr lang="en-IN" sz="1800" b="0" i="1" u="none" strike="noStrike" cap="none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  <a:sym typeface="Arial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IN" sz="1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IN" sz="1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𝑃𝑜𝑝𝑢𝑙𝑎𝑡𝑖𝑜𝑛</m:t>
                                </m:r>
                                <m:r>
                                  <a:rPr lang="en-I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𝑀𝑒𝑎𝑛</m:t>
                                </m:r>
                              </m:oMath>
                            </m:oMathPara>
                          </a14:m>
                          <a:endParaRPr lang="en-IN" sz="1800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N" sz="1800" b="1" i="1" u="none" strike="noStrike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𝑵</m:t>
                                </m:r>
                                <m:r>
                                  <a:rPr lang="en-IN" sz="1800" b="0" i="1" u="none" strike="noStrike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−</m:t>
                                </m:r>
                                <m:r>
                                  <a:rPr lang="en-IN" sz="1800" b="0" i="1" u="none" strike="noStrike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500</m:t>
                                </m:r>
                              </m:oMath>
                            </m:oMathPara>
                          </a14:m>
                          <a:endParaRPr lang="en-IN" sz="1800" b="0" i="1" u="none" strike="noStrike" cap="none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den>
                                </m:f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=0.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312</m:t>
                                </m:r>
                              </m:oMath>
                            </m:oMathPara>
                          </a14:m>
                          <a:endParaRPr lang="en-IN" sz="18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55008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01499F8-E5C5-463C-87D6-DEDE8FC3C8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9376135"/>
                  </p:ext>
                </p:extLst>
              </p:nvPr>
            </p:nvGraphicFramePr>
            <p:xfrm>
              <a:off x="1505111" y="3107733"/>
              <a:ext cx="6096000" cy="1430167"/>
            </p:xfrm>
            <a:graphic>
              <a:graphicData uri="http://schemas.openxmlformats.org/drawingml/2006/table">
                <a:tbl>
                  <a:tblPr firstRow="1" bandRow="1">
                    <a:tableStyleId>{890A39CF-143C-4915-B16F-0172F4A40050}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4033881531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413697417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rgbClr val="7030A0"/>
                              </a:solidFill>
                            </a:rPr>
                            <a:t>Population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rgbClr val="7030A0"/>
                              </a:solidFill>
                            </a:rPr>
                            <a:t>Sample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6772580"/>
                      </a:ext>
                    </a:extLst>
                  </a:tr>
                  <a:tr h="10644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6932" r="-100200" b="-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00" t="-36932" r="-400" b="-5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55008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87F5C022-4FFB-4D04-BCE6-9A19423E2438}"/>
              </a:ext>
            </a:extLst>
          </p:cNvPr>
          <p:cNvSpPr/>
          <p:nvPr/>
        </p:nvSpPr>
        <p:spPr>
          <a:xfrm>
            <a:off x="2178754" y="3556003"/>
            <a:ext cx="914402" cy="231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918D26-1BA9-4BEC-965C-103C3990C41A}"/>
              </a:ext>
            </a:extLst>
          </p:cNvPr>
          <p:cNvSpPr/>
          <p:nvPr/>
        </p:nvSpPr>
        <p:spPr>
          <a:xfrm>
            <a:off x="5119511" y="3591978"/>
            <a:ext cx="609600" cy="231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FF5577-E2CA-41DB-98E6-D9604A1F03C9}"/>
              </a:ext>
            </a:extLst>
          </p:cNvPr>
          <p:cNvSpPr/>
          <p:nvPr/>
        </p:nvSpPr>
        <p:spPr>
          <a:xfrm>
            <a:off x="1975556" y="3870301"/>
            <a:ext cx="1851375" cy="2310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7A77E3-B416-4C31-8F07-4C480521E0A3}"/>
              </a:ext>
            </a:extLst>
          </p:cNvPr>
          <p:cNvSpPr/>
          <p:nvPr/>
        </p:nvSpPr>
        <p:spPr>
          <a:xfrm>
            <a:off x="5074353" y="3787076"/>
            <a:ext cx="1292580" cy="6379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CD56B8-4610-4616-A513-E07F42BCCBE9}"/>
                  </a:ext>
                </a:extLst>
              </p:cNvPr>
              <p:cNvSpPr txBox="1"/>
              <p:nvPr/>
            </p:nvSpPr>
            <p:spPr>
              <a:xfrm>
                <a:off x="1048092" y="4636750"/>
                <a:ext cx="5939729" cy="4276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IN" sz="2000" dirty="0">
                    <a:solidFill>
                      <a:srgbClr val="7030A0"/>
                    </a:solidFill>
                    <a:latin typeface="Barlow Light"/>
                    <a:ea typeface="Barlow Light"/>
                    <a:cs typeface="Barlow Light"/>
                    <a:sym typeface="Barlow Light"/>
                  </a:rPr>
                  <a:t>Confidence Interval for Proportion- </a:t>
                </a:r>
                <a14:m>
                  <m:oMath xmlns:m="http://schemas.openxmlformats.org/officeDocument/2006/math">
                    <m:r>
                      <a:rPr lang="en-IN" sz="2000">
                        <a:solidFill>
                          <a:srgbClr val="7030A0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rPr>
                      <m:t> </m:t>
                    </m:r>
                    <m:r>
                      <a:rPr lang="en-IN" sz="2000">
                        <a:solidFill>
                          <a:srgbClr val="7030A0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rPr>
                      <m:t>𝑷</m:t>
                    </m:r>
                    <m:r>
                      <a:rPr lang="en-IN" sz="2000">
                        <a:solidFill>
                          <a:srgbClr val="7030A0"/>
                        </a:solidFill>
                        <a:latin typeface="Barlow Light"/>
                        <a:ea typeface="Barlow Light"/>
                        <a:cs typeface="Barlow Light"/>
                        <a:sym typeface="Barlow Light"/>
                      </a:rPr>
                      <m:t>± </m:t>
                    </m:r>
                    <m:sSub>
                      <m:sSubPr>
                        <m:ctrlPr>
                          <a:rPr lang="en-IN" sz="2000">
                            <a:solidFill>
                              <a:srgbClr val="7030A0"/>
                            </a:solidFill>
                            <a:latin typeface="Barlow Light"/>
                            <a:ea typeface="Barlow Light"/>
                            <a:cs typeface="Barlow Light"/>
                            <a:sym typeface="Barlow Light"/>
                          </a:rPr>
                        </m:ctrlPr>
                      </m:sSubPr>
                      <m:e>
                        <m:r>
                          <a:rPr lang="en-IN" sz="2000">
                            <a:solidFill>
                              <a:srgbClr val="7030A0"/>
                            </a:solidFill>
                            <a:latin typeface="Barlow Light"/>
                            <a:ea typeface="Barlow Light"/>
                            <a:cs typeface="Barlow Light"/>
                            <a:sym typeface="Barlow Light"/>
                          </a:rPr>
                          <m:t>𝒁</m:t>
                        </m:r>
                      </m:e>
                      <m:sub>
                        <m:r>
                          <a:rPr lang="en-IN" sz="2000">
                            <a:solidFill>
                              <a:srgbClr val="7030A0"/>
                            </a:solidFill>
                            <a:latin typeface="Barlow Light"/>
                            <a:ea typeface="Barlow Light"/>
                            <a:cs typeface="Barlow Light"/>
                            <a:sym typeface="Barlow Light"/>
                          </a:rPr>
                          <m:t>𝒄</m:t>
                        </m:r>
                      </m:sub>
                    </m:sSub>
                    <m:sSub>
                      <m:sSubPr>
                        <m:ctrlPr>
                          <a:rPr lang="en-IN" sz="2000">
                            <a:solidFill>
                              <a:srgbClr val="7030A0"/>
                            </a:solidFill>
                            <a:latin typeface="Barlow Light"/>
                            <a:ea typeface="Barlow Light"/>
                            <a:cs typeface="Barlow Light"/>
                            <a:sym typeface="Barlow Light"/>
                          </a:rPr>
                        </m:ctrlPr>
                      </m:sSubPr>
                      <m:e>
                        <m:r>
                          <a:rPr lang="en-IN" sz="2000">
                            <a:solidFill>
                              <a:srgbClr val="7030A0"/>
                            </a:solidFill>
                            <a:latin typeface="Barlow Light"/>
                            <a:ea typeface="Barlow Light"/>
                            <a:cs typeface="Barlow Light"/>
                            <a:sym typeface="Barlow Light"/>
                          </a:rPr>
                          <m:t>𝝈</m:t>
                        </m:r>
                      </m:e>
                      <m:sub>
                        <m:r>
                          <a:rPr lang="en-IN" sz="2000">
                            <a:solidFill>
                              <a:srgbClr val="7030A0"/>
                            </a:solidFill>
                            <a:latin typeface="Barlow Light"/>
                            <a:ea typeface="Barlow Light"/>
                            <a:cs typeface="Barlow Light"/>
                            <a:sym typeface="Barlow Light"/>
                          </a:rPr>
                          <m:t>𝒑</m:t>
                        </m:r>
                      </m:sub>
                    </m:sSub>
                  </m:oMath>
                </a14:m>
                <a:endParaRPr lang="en-IN" sz="2000" dirty="0">
                  <a:solidFill>
                    <a:srgbClr val="7030A0"/>
                  </a:solidFill>
                  <a:latin typeface="Barlow Light"/>
                  <a:ea typeface="Barlow Light"/>
                  <a:cs typeface="Barlow Light"/>
                  <a:sym typeface="Barlow Light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CD56B8-4610-4616-A513-E07F42BCC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092" y="4636750"/>
                <a:ext cx="5939729" cy="427618"/>
              </a:xfrm>
              <a:prstGeom prst="rect">
                <a:avLst/>
              </a:prstGeom>
              <a:blipFill>
                <a:blip r:embed="rId3"/>
                <a:stretch>
                  <a:fillRect l="-1129" t="-11429" b="-157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35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26E5-4FBA-40A2-9DBD-1C90C39D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10" y="234450"/>
            <a:ext cx="8191825" cy="468600"/>
          </a:xfrm>
        </p:spPr>
        <p:txBody>
          <a:bodyPr/>
          <a:lstStyle/>
          <a:p>
            <a:r>
              <a:rPr lang="en-IN" dirty="0"/>
              <a:t>cont..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18FB20-F501-489F-8956-7D065C493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6047" y="703050"/>
                <a:ext cx="8302978" cy="371519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𝑃𝑄</m:t>
                            </m:r>
                          </m:num>
                          <m:den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r>
                  <a:rPr lang="en-IN" dirty="0"/>
                  <a:t>                        where </a:t>
                </a:r>
                <a:r>
                  <a:rPr lang="en-IN" i="1" dirty="0"/>
                  <a:t>P</a:t>
                </a:r>
                <a:r>
                  <a:rPr lang="en-IN" dirty="0"/>
                  <a:t> = 0.312       </a:t>
                </a:r>
                <a:r>
                  <a:rPr lang="en-IN" i="1" dirty="0"/>
                  <a:t>Q</a:t>
                </a:r>
                <a:r>
                  <a:rPr lang="en-IN" dirty="0"/>
                  <a:t> = 1 – </a:t>
                </a:r>
                <a:r>
                  <a:rPr lang="en-IN" i="1" dirty="0"/>
                  <a:t>P = 0.688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312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∗0.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688</m:t>
                            </m:r>
                          </m:num>
                          <m:den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den>
                        </m:f>
                      </m:e>
                    </m:rad>
                  </m:oMath>
                </a14:m>
                <a:endParaRPr lang="en-IN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IN" sz="2000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b="1" i="1" dirty="0"/>
                  <a:t> 0.0207</a:t>
                </a:r>
              </a:p>
              <a:p>
                <a:r>
                  <a:rPr lang="en-IN" dirty="0">
                    <a:solidFill>
                      <a:srgbClr val="FF0000"/>
                    </a:solidFill>
                  </a:rPr>
                  <a:t>95 % Confidence Interval 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IN" dirty="0"/>
                  <a:t>= 1.96</a:t>
                </a:r>
              </a:p>
              <a:p>
                <a:pPr marL="114300" indent="0">
                  <a:buNone/>
                </a:pPr>
                <a:r>
                  <a:rPr lang="en-IN" b="1" dirty="0"/>
                  <a:t>    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I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 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sub>
                    </m:sSub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endParaRPr lang="en-IN" dirty="0"/>
              </a:p>
              <a:p>
                <a:pPr marL="114300" indent="0">
                  <a:buNone/>
                </a:pPr>
                <a:r>
                  <a:rPr lang="en-IN" dirty="0"/>
                  <a:t>    =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</m:t>
                    </m:r>
                  </m:oMath>
                </a14:m>
                <a:r>
                  <a:rPr lang="en-IN" dirty="0"/>
                  <a:t>312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IN" dirty="0"/>
                  <a:t> 1.96 x 0.0207</a:t>
                </a:r>
              </a:p>
              <a:p>
                <a:pPr marL="114300" indent="0">
                  <a:buNone/>
                </a:pPr>
                <a:r>
                  <a:rPr lang="en-IN" dirty="0"/>
                  <a:t>    = [0.312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IN" dirty="0"/>
                  <a:t> 0.0406]</a:t>
                </a:r>
              </a:p>
              <a:p>
                <a:pPr marL="114300" indent="0">
                  <a:buNone/>
                </a:pPr>
                <a:r>
                  <a:rPr lang="en-IN" dirty="0"/>
                  <a:t>Therefore</a:t>
                </a:r>
                <a:r>
                  <a:rPr lang="en-IN" dirty="0">
                    <a:solidFill>
                      <a:srgbClr val="7030A0"/>
                    </a:solidFill>
                  </a:rPr>
                  <a:t>,                     </a:t>
                </a:r>
                <a:r>
                  <a:rPr lang="en-IN" sz="2400" dirty="0">
                    <a:solidFill>
                      <a:srgbClr val="7030A0"/>
                    </a:solidFill>
                  </a:rPr>
                  <a:t>0.2714 </a:t>
                </a:r>
                <a14:m>
                  <m:oMath xmlns:m="http://schemas.openxmlformats.org/officeDocument/2006/math">
                    <m:r>
                      <a:rPr lang="en-IN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IN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sz="2400" dirty="0">
                    <a:solidFill>
                      <a:srgbClr val="7030A0"/>
                    </a:solidFill>
                  </a:rPr>
                  <a:t> 0.3526</a:t>
                </a:r>
              </a:p>
              <a:p>
                <a:endParaRPr lang="en-IN" i="1" dirty="0"/>
              </a:p>
              <a:p>
                <a:endParaRPr lang="en-IN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18FB20-F501-489F-8956-7D065C493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047" y="703050"/>
                <a:ext cx="8302978" cy="3715194"/>
              </a:xfrm>
              <a:blipFill>
                <a:blip r:embed="rId2"/>
                <a:stretch>
                  <a:fillRect l="-514" b="-1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E80D0-1E1A-44AF-8AD7-28711FC2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899661-84C9-4813-8F2D-05153BB3B0BA}"/>
              </a:ext>
            </a:extLst>
          </p:cNvPr>
          <p:cNvSpPr/>
          <p:nvPr/>
        </p:nvSpPr>
        <p:spPr>
          <a:xfrm>
            <a:off x="3527778" y="2652638"/>
            <a:ext cx="1326443" cy="496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1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26E5-4FBA-40A2-9DBD-1C90C39D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10" y="234450"/>
            <a:ext cx="8191825" cy="468600"/>
          </a:xfrm>
        </p:spPr>
        <p:txBody>
          <a:bodyPr/>
          <a:lstStyle/>
          <a:p>
            <a:r>
              <a:rPr lang="en-IN" dirty="0"/>
              <a:t>cont..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18FB20-F501-489F-8956-7D065C493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10" y="1289886"/>
                <a:ext cx="8302978" cy="3715194"/>
              </a:xfrm>
            </p:spPr>
            <p:txBody>
              <a:bodyPr/>
              <a:lstStyle/>
              <a:p>
                <a:r>
                  <a:rPr lang="en-IN" dirty="0">
                    <a:solidFill>
                      <a:srgbClr val="FF0000"/>
                    </a:solidFill>
                  </a:rPr>
                  <a:t>99 % Confidence Interval 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IN" dirty="0"/>
                  <a:t>= 2.58</a:t>
                </a:r>
              </a:p>
              <a:p>
                <a:pPr marL="114300" indent="0">
                  <a:buNone/>
                </a:pPr>
                <a:r>
                  <a:rPr lang="en-IN" b="1" dirty="0"/>
                  <a:t>    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I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 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sub>
                    </m:sSub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endParaRPr lang="en-IN" dirty="0"/>
              </a:p>
              <a:p>
                <a:pPr marL="114300" indent="0">
                  <a:buNone/>
                </a:pPr>
                <a:r>
                  <a:rPr lang="en-IN" dirty="0"/>
                  <a:t>    =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</m:t>
                    </m:r>
                    <m:r>
                      <a:rPr lang="en-I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312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IN" dirty="0"/>
                  <a:t> 2.58 x 0.0207</a:t>
                </a:r>
              </a:p>
              <a:p>
                <a:pPr marL="114300" indent="0">
                  <a:buNone/>
                </a:pPr>
                <a:r>
                  <a:rPr lang="en-IN" dirty="0"/>
                  <a:t>    = [0.312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IN" dirty="0"/>
                  <a:t> 0.0534]</a:t>
                </a:r>
              </a:p>
              <a:p>
                <a:pPr marL="114300" indent="0">
                  <a:buNone/>
                </a:pPr>
                <a:r>
                  <a:rPr lang="en-IN" dirty="0"/>
                  <a:t>Therefore</a:t>
                </a:r>
                <a:r>
                  <a:rPr lang="en-IN" dirty="0">
                    <a:solidFill>
                      <a:srgbClr val="7030A0"/>
                    </a:solidFill>
                  </a:rPr>
                  <a:t>,                     </a:t>
                </a:r>
                <a:r>
                  <a:rPr lang="en-IN" sz="2400" dirty="0">
                    <a:solidFill>
                      <a:srgbClr val="7030A0"/>
                    </a:solidFill>
                  </a:rPr>
                  <a:t>0.2586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IN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sz="2400" dirty="0">
                    <a:solidFill>
                      <a:srgbClr val="7030A0"/>
                    </a:solidFill>
                  </a:rPr>
                  <a:t> 0.3654</a:t>
                </a:r>
              </a:p>
              <a:p>
                <a:endParaRPr lang="en-IN" i="1" dirty="0"/>
              </a:p>
              <a:p>
                <a:endParaRPr lang="en-IN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18FB20-F501-489F-8956-7D065C493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10" y="1289886"/>
                <a:ext cx="8302978" cy="3715194"/>
              </a:xfrm>
              <a:blipFill>
                <a:blip r:embed="rId2"/>
                <a:stretch>
                  <a:fillRect l="-514" t="-1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E80D0-1E1A-44AF-8AD7-28711FC2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53B7A1-72BD-4E7B-8B4A-80805D898044}"/>
              </a:ext>
            </a:extLst>
          </p:cNvPr>
          <p:cNvSpPr/>
          <p:nvPr/>
        </p:nvSpPr>
        <p:spPr>
          <a:xfrm>
            <a:off x="3592688" y="1377245"/>
            <a:ext cx="1806222" cy="3273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97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E5A09-7555-4294-95ED-698A6CF4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C2F9E-24E0-4D81-BF1A-CEE9F0FB6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2250"/>
            <a:ext cx="8229600" cy="2679000"/>
          </a:xfrm>
        </p:spPr>
        <p:txBody>
          <a:bodyPr/>
          <a:lstStyle/>
          <a:p>
            <a:r>
              <a:rPr lang="en-IN" dirty="0"/>
              <a:t>The standard deviation of the breaking strengths of 100 cables tested by a company was 180 𝑙𝑏. Find the (a) 95%, (b) 99%, and (c) 99.73% confidence limits for the standard deviation of all cables produced by the company.</a:t>
            </a:r>
          </a:p>
          <a:p>
            <a:r>
              <a:rPr lang="en-IN" dirty="0">
                <a:solidFill>
                  <a:srgbClr val="FF0000"/>
                </a:solidFill>
              </a:rPr>
              <a:t>Solution- 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737AA4EE-518E-49FB-B262-16A0E3165B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899552"/>
                  </p:ext>
                </p:extLst>
              </p:nvPr>
            </p:nvGraphicFramePr>
            <p:xfrm>
              <a:off x="1335778" y="3107733"/>
              <a:ext cx="6096000" cy="1430167"/>
            </p:xfrm>
            <a:graphic>
              <a:graphicData uri="http://schemas.openxmlformats.org/drawingml/2006/table">
                <a:tbl>
                  <a:tblPr firstRow="1" bandRow="1">
                    <a:tableStyleId>{890A39CF-143C-4915-B16F-0172F4A40050}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4033881531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4136974173"/>
                        </a:ext>
                      </a:extLst>
                    </a:gridCol>
                  </a:tblGrid>
                  <a:tr h="335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rgbClr val="7030A0"/>
                              </a:solidFill>
                            </a:rPr>
                            <a:t>Population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rgbClr val="7030A0"/>
                              </a:solidFill>
                            </a:rPr>
                            <a:t>Sample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6772580"/>
                      </a:ext>
                    </a:extLst>
                  </a:tr>
                  <a:tr h="1064407">
                    <a:tc>
                      <a:txBody>
                        <a:bodyPr/>
                        <a:lstStyle/>
                        <a:p>
                          <a:pPr marR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b="1" i="1" u="none" strike="noStrike" cap="none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1" i="1" u="none" strike="noStrike" cap="none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IN" sz="1800" b="1" i="1" u="none" strike="noStrike" cap="none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/>
                                        <a:sym typeface="Arial"/>
                                      </a:rPr>
                                      <m:t>𝒑</m:t>
                                    </m:r>
                                  </m:sub>
                                </m:sSub>
                                <m:r>
                                  <a:rPr lang="en-IN" sz="1800" b="1" i="1" u="none" strike="noStrike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−</m:t>
                                </m:r>
                                <m:r>
                                  <a:rPr lang="en-IN" sz="1800" b="0" i="1" u="none" strike="noStrike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/>
                                    <a:sym typeface="Arial"/>
                                  </a:rPr>
                                  <m:t>𝐼𝑛𝑓𝑖𝑛𝑖𝑡𝑒</m:t>
                                </m:r>
                              </m:oMath>
                            </m:oMathPara>
                          </a14:m>
                          <a:endParaRPr lang="en-IN" sz="1800" b="0" i="1" u="none" strike="noStrike" cap="none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  <a:sym typeface="Arial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IN" sz="1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𝑃𝑜𝑝𝑢𝑙𝑎𝑡𝑖𝑜𝑛</m:t>
                                </m:r>
                                <m:r>
                                  <a:rPr lang="en-I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𝑆𝐷</m:t>
                                </m:r>
                              </m:oMath>
                            </m:oMathPara>
                          </a14:m>
                          <a:endParaRPr lang="en-IN" sz="1800" i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N" sz="1800" b="1" i="1" u="none" strike="noStrike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𝑵</m:t>
                                </m:r>
                                <m:r>
                                  <a:rPr lang="en-IN" sz="1800" b="0" i="1" u="none" strike="noStrike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−</m:t>
                                </m:r>
                                <m:r>
                                  <a:rPr lang="en-IN" sz="1800" b="0" i="1" u="none" strike="noStrike" cap="none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IN" sz="1800" b="0" i="1" u="none" strike="noStrike" cap="none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rial"/>
                            <a:cs typeface="Arial"/>
                            <a:sym typeface="Arial"/>
                          </a:endParaRP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acc>
                                    <m:accPr>
                                      <m:chr m:val="̅"/>
                                      <m:ctrlPr>
                                        <a:rPr lang="en-IN" sz="1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18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oMath>
                          </a14:m>
                          <a:r>
                            <a:rPr lang="en-IN" sz="1800" i="1" dirty="0"/>
                            <a:t> 180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255008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737AA4EE-518E-49FB-B262-16A0E3165B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899552"/>
                  </p:ext>
                </p:extLst>
              </p:nvPr>
            </p:nvGraphicFramePr>
            <p:xfrm>
              <a:off x="1335778" y="3107733"/>
              <a:ext cx="6096000" cy="1430167"/>
            </p:xfrm>
            <a:graphic>
              <a:graphicData uri="http://schemas.openxmlformats.org/drawingml/2006/table">
                <a:tbl>
                  <a:tblPr firstRow="1" bandRow="1">
                    <a:tableStyleId>{890A39CF-143C-4915-B16F-0172F4A40050}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4033881531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413697417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rgbClr val="7030A0"/>
                              </a:solidFill>
                            </a:rPr>
                            <a:t>Population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800" dirty="0">
                              <a:solidFill>
                                <a:srgbClr val="7030A0"/>
                              </a:solidFill>
                            </a:rPr>
                            <a:t>Sample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6772580"/>
                      </a:ext>
                    </a:extLst>
                  </a:tr>
                  <a:tr h="10644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" t="-36932" r="-100000" b="-5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00" t="-36932" r="-200" b="-5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55008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2E5B63-6CAB-4897-A4EE-9536A7E443C8}"/>
                  </a:ext>
                </a:extLst>
              </p:cNvPr>
              <p:cNvSpPr txBox="1"/>
              <p:nvPr/>
            </p:nvSpPr>
            <p:spPr>
              <a:xfrm>
                <a:off x="1048092" y="4636750"/>
                <a:ext cx="593972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000" dirty="0">
                    <a:solidFill>
                      <a:srgbClr val="7030A0"/>
                    </a:solidFill>
                    <a:latin typeface="Barlow Light"/>
                    <a:ea typeface="Barlow Light"/>
                    <a:cs typeface="Barlow Light"/>
                    <a:sym typeface="Barlow Light"/>
                  </a:rPr>
                  <a:t>Confidence Interval for SD-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>
                            <a:solidFill>
                              <a:srgbClr val="7030A0"/>
                            </a:solidFill>
                            <a:latin typeface="Barlow Light"/>
                            <a:ea typeface="Barlow Light"/>
                            <a:cs typeface="Barlow Light"/>
                          </a:rPr>
                        </m:ctrlPr>
                      </m:sSubPr>
                      <m:e>
                        <m:r>
                          <a:rPr lang="en-IN" sz="2000">
                            <a:solidFill>
                              <a:srgbClr val="7030A0"/>
                            </a:solidFill>
                            <a:latin typeface="Barlow Light"/>
                            <a:ea typeface="Barlow Light"/>
                            <a:cs typeface="Barlow Light"/>
                          </a:rPr>
                          <m:t>    </m:t>
                        </m:r>
                        <m:r>
                          <a:rPr lang="en-IN" sz="2000">
                            <a:solidFill>
                              <a:srgbClr val="7030A0"/>
                            </a:solidFill>
                            <a:latin typeface="Barlow Light"/>
                            <a:ea typeface="Barlow Light"/>
                            <a:cs typeface="Barlow Light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IN" sz="2000">
                                <a:solidFill>
                                  <a:srgbClr val="7030A0"/>
                                </a:solidFill>
                                <a:latin typeface="Barlow Light"/>
                                <a:ea typeface="Barlow Light"/>
                                <a:cs typeface="Barlow Light"/>
                              </a:rPr>
                            </m:ctrlPr>
                          </m:accPr>
                          <m:e>
                            <m:r>
                              <a:rPr lang="en-IN" sz="2000">
                                <a:solidFill>
                                  <a:srgbClr val="7030A0"/>
                                </a:solidFill>
                                <a:latin typeface="Barlow Light"/>
                                <a:ea typeface="Barlow Light"/>
                                <a:cs typeface="Barlow Light"/>
                              </a:rPr>
                              <m:t>𝑋</m:t>
                            </m:r>
                          </m:e>
                        </m:acc>
                      </m:sub>
                    </m:sSub>
                    <m:r>
                      <a:rPr lang="en-IN" sz="20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Barlow Light"/>
                        <a:cs typeface="Barlow Light"/>
                      </a:rPr>
                      <m:t> </m:t>
                    </m:r>
                    <m:r>
                      <a:rPr lang="en-IN" sz="2000">
                        <a:solidFill>
                          <a:srgbClr val="7030A0"/>
                        </a:solidFill>
                        <a:latin typeface="Barlow Light"/>
                        <a:ea typeface="Barlow Light"/>
                        <a:cs typeface="Barlow Light"/>
                      </a:rPr>
                      <m:t>±</m:t>
                    </m:r>
                    <m:r>
                      <a:rPr lang="en-IN" sz="20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Barlow Light"/>
                        <a:cs typeface="Barlow Light"/>
                      </a:rPr>
                      <m:t> </m:t>
                    </m:r>
                    <m:r>
                      <a:rPr lang="en-IN" sz="2000">
                        <a:solidFill>
                          <a:srgbClr val="7030A0"/>
                        </a:solidFill>
                        <a:latin typeface="Barlow Light"/>
                        <a:ea typeface="Barlow Light"/>
                        <a:cs typeface="Barlow Light"/>
                      </a:rPr>
                      <m:t> </m:t>
                    </m:r>
                    <m:sSub>
                      <m:sSubPr>
                        <m:ctrlPr>
                          <a:rPr lang="en-IN" sz="2000">
                            <a:solidFill>
                              <a:srgbClr val="7030A0"/>
                            </a:solidFill>
                            <a:latin typeface="Barlow Light"/>
                            <a:ea typeface="Barlow Light"/>
                            <a:cs typeface="Barlow Light"/>
                          </a:rPr>
                        </m:ctrlPr>
                      </m:sSubPr>
                      <m:e>
                        <m:r>
                          <a:rPr lang="en-IN" sz="2000">
                            <a:solidFill>
                              <a:srgbClr val="7030A0"/>
                            </a:solidFill>
                            <a:latin typeface="Barlow Light"/>
                            <a:ea typeface="Barlow Light"/>
                            <a:cs typeface="Barlow Light"/>
                          </a:rPr>
                          <m:t>𝒁</m:t>
                        </m:r>
                      </m:e>
                      <m:sub>
                        <m:r>
                          <a:rPr lang="en-IN" sz="2000">
                            <a:solidFill>
                              <a:srgbClr val="7030A0"/>
                            </a:solidFill>
                            <a:latin typeface="Barlow Light"/>
                            <a:ea typeface="Barlow Light"/>
                            <a:cs typeface="Barlow Light"/>
                          </a:rPr>
                          <m:t>𝒄</m:t>
                        </m:r>
                      </m:sub>
                    </m:sSub>
                    <m:sSub>
                      <m:sSubPr>
                        <m:ctrlPr>
                          <a:rPr lang="en-IN" sz="2000">
                            <a:solidFill>
                              <a:srgbClr val="7030A0"/>
                            </a:solidFill>
                            <a:latin typeface="Barlow Light"/>
                            <a:ea typeface="Barlow Light"/>
                            <a:cs typeface="Barlow Light"/>
                          </a:rPr>
                        </m:ctrlPr>
                      </m:sSubPr>
                      <m:e>
                        <m:r>
                          <a:rPr lang="en-IN" sz="2000">
                            <a:solidFill>
                              <a:srgbClr val="7030A0"/>
                            </a:solidFill>
                            <a:latin typeface="Barlow Light"/>
                            <a:ea typeface="Barlow Light"/>
                            <a:cs typeface="Barlow Light"/>
                          </a:rPr>
                          <m:t>𝝈</m:t>
                        </m:r>
                      </m:e>
                      <m:sub>
                        <m:r>
                          <a:rPr lang="en-IN" sz="2000">
                            <a:solidFill>
                              <a:srgbClr val="7030A0"/>
                            </a:solidFill>
                            <a:latin typeface="Barlow Light"/>
                            <a:ea typeface="Barlow Light"/>
                            <a:cs typeface="Barlow Light"/>
                          </a:rPr>
                          <m:t>𝒔</m:t>
                        </m:r>
                      </m:sub>
                    </m:sSub>
                  </m:oMath>
                </a14:m>
                <a:endParaRPr lang="en-IN" sz="2000" dirty="0">
                  <a:solidFill>
                    <a:srgbClr val="7030A0"/>
                  </a:solidFill>
                  <a:latin typeface="Barlow Light"/>
                  <a:ea typeface="Barlow Light"/>
                  <a:cs typeface="Barlow Light"/>
                </a:endParaRPr>
              </a:p>
              <a:p>
                <a:pPr marL="0" indent="0">
                  <a:buNone/>
                </a:pPr>
                <a:endParaRPr lang="en-IN" sz="2000" dirty="0">
                  <a:solidFill>
                    <a:srgbClr val="7030A0"/>
                  </a:solidFill>
                  <a:latin typeface="Barlow Light"/>
                  <a:ea typeface="Barlow Light"/>
                  <a:cs typeface="Barlow Light"/>
                  <a:sym typeface="Barlow Light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2E5B63-6CAB-4897-A4EE-9536A7E44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092" y="4636750"/>
                <a:ext cx="5939729" cy="707886"/>
              </a:xfrm>
              <a:prstGeom prst="rect">
                <a:avLst/>
              </a:prstGeom>
              <a:blipFill>
                <a:blip r:embed="rId3"/>
                <a:stretch>
                  <a:fillRect l="-1129" t="-60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18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08BF6277769A4F88172573F18DF119" ma:contentTypeVersion="2" ma:contentTypeDescription="Create a new document." ma:contentTypeScope="" ma:versionID="d62defaa1dfaade801af7bee216e9e6e">
  <xsd:schema xmlns:xsd="http://www.w3.org/2001/XMLSchema" xmlns:xs="http://www.w3.org/2001/XMLSchema" xmlns:p="http://schemas.microsoft.com/office/2006/metadata/properties" xmlns:ns2="c82c3c50-7289-40f7-93d0-0e0c25154dd3" targetNamespace="http://schemas.microsoft.com/office/2006/metadata/properties" ma:root="true" ma:fieldsID="7eb16378e66e7febd801257e505144db" ns2:_="">
    <xsd:import namespace="c82c3c50-7289-40f7-93d0-0e0c25154d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2c3c50-7289-40f7-93d0-0e0c25154d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24BC70-435F-490E-8DA5-F94BD55009FE}"/>
</file>

<file path=customXml/itemProps2.xml><?xml version="1.0" encoding="utf-8"?>
<ds:datastoreItem xmlns:ds="http://schemas.openxmlformats.org/officeDocument/2006/customXml" ds:itemID="{3612285C-1079-47E3-838E-0DB619EFCAD2}"/>
</file>

<file path=customXml/itemProps3.xml><?xml version="1.0" encoding="utf-8"?>
<ds:datastoreItem xmlns:ds="http://schemas.openxmlformats.org/officeDocument/2006/customXml" ds:itemID="{EA56C4E5-95A4-425D-B575-CC722D668C25}"/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577</Words>
  <Application>Microsoft Office PowerPoint</Application>
  <PresentationFormat>On-screen Show (16:9)</PresentationFormat>
  <Paragraphs>108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Barlow Light</vt:lpstr>
      <vt:lpstr>Arial</vt:lpstr>
      <vt:lpstr>Cambria Math</vt:lpstr>
      <vt:lpstr>Raleway SemiBold</vt:lpstr>
      <vt:lpstr>Calibri</vt:lpstr>
      <vt:lpstr>Gaoler template</vt:lpstr>
      <vt:lpstr>Statistical Estimation Theory</vt:lpstr>
      <vt:lpstr>Confidence Intervals</vt:lpstr>
      <vt:lpstr>Question</vt:lpstr>
      <vt:lpstr>cont..</vt:lpstr>
      <vt:lpstr>cont..</vt:lpstr>
      <vt:lpstr>Question</vt:lpstr>
      <vt:lpstr>cont..</vt:lpstr>
      <vt:lpstr>cont..</vt:lpstr>
      <vt:lpstr>Question</vt:lpstr>
      <vt:lpstr>Cont.. </vt:lpstr>
      <vt:lpstr>cont..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Estimation Theory</dc:title>
  <dc:creator>Maitreyi Ketkar</dc:creator>
  <cp:lastModifiedBy>Maitreyi Joglekar</cp:lastModifiedBy>
  <cp:revision>44</cp:revision>
  <dcterms:created xsi:type="dcterms:W3CDTF">2020-04-06T10:42:04Z</dcterms:created>
  <dcterms:modified xsi:type="dcterms:W3CDTF">2021-03-19T06:36:13Z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0x0101001308BF6277769A4F88172573F18DF119</vt:lpwstr>
  </property>
</Properties>
</file>