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62" r:id="rId3"/>
    <p:sldId id="463" r:id="rId4"/>
    <p:sldId id="287" r:id="rId5"/>
    <p:sldId id="289" r:id="rId6"/>
    <p:sldId id="464" r:id="rId7"/>
    <p:sldId id="294" r:id="rId8"/>
    <p:sldId id="465" r:id="rId9"/>
    <p:sldId id="263" r:id="rId10"/>
    <p:sldId id="291" r:id="rId11"/>
    <p:sldId id="293" r:id="rId12"/>
    <p:sldId id="466" r:id="rId13"/>
    <p:sldId id="467" r:id="rId14"/>
    <p:sldId id="468" r:id="rId15"/>
    <p:sldId id="292" r:id="rId16"/>
    <p:sldId id="296" r:id="rId17"/>
    <p:sldId id="459" r:id="rId18"/>
    <p:sldId id="297" r:id="rId19"/>
    <p:sldId id="460" r:id="rId20"/>
    <p:sldId id="461" r:id="rId21"/>
    <p:sldId id="462" r:id="rId22"/>
  </p:sldIdLst>
  <p:sldSz cx="9144000" cy="5143500" type="screen16x9"/>
  <p:notesSz cx="6858000" cy="9144000"/>
  <p:embeddedFontLst>
    <p:embeddedFont>
      <p:font typeface="Barlow Light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  <p:embeddedFont>
      <p:font typeface="Raleway SemiBold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0A39CF-143C-4915-B16F-0172F4A40050}">
  <a:tblStyle styleId="{890A39CF-143C-4915-B16F-0172F4A400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934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017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795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443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251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4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622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COST</a:t>
            </a:r>
            <a:endParaRPr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AB5DF57-B522-4B9C-9724-BE1DCB108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4" y="2925069"/>
            <a:ext cx="4676700" cy="383700"/>
          </a:xfrm>
        </p:spPr>
        <p:txBody>
          <a:bodyPr/>
          <a:lstStyle/>
          <a:p>
            <a:r>
              <a:rPr lang="en-IN" dirty="0"/>
              <a:t>Statistical Estimation Theory</a:t>
            </a:r>
          </a:p>
          <a:p>
            <a:r>
              <a:rPr lang="en-IN" dirty="0"/>
              <a:t>Hypothesis Testing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1DE98-C085-4758-85FD-0D1484C0FE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8194" name="Picture 2" descr="Graphical representation of type 1 and type 2 errors.  ">
            <a:extLst>
              <a:ext uri="{FF2B5EF4-FFF2-40B4-BE49-F238E27FC236}">
                <a16:creationId xmlns:a16="http://schemas.microsoft.com/office/drawing/2014/main" id="{2E080C88-7ABB-44E1-88B2-4F81EFD6A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823913"/>
            <a:ext cx="65151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84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E40A-31D5-49ED-90C3-766EF9FB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8393289" cy="1082700"/>
          </a:xfrm>
        </p:spPr>
        <p:txBody>
          <a:bodyPr/>
          <a:lstStyle/>
          <a:p>
            <a:r>
              <a:rPr lang="en-IN" sz="4400" dirty="0"/>
              <a:t>Two Tailed and One Tailed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7471B-A759-4AA2-870B-3C8D6C9D8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951" y="1688300"/>
            <a:ext cx="7092682" cy="3394971"/>
          </a:xfrm>
        </p:spPr>
        <p:txBody>
          <a:bodyPr/>
          <a:lstStyle/>
          <a:p>
            <a:r>
              <a:rPr lang="en-IN" b="1" dirty="0"/>
              <a:t>Two Tail Test: </a:t>
            </a:r>
            <a:r>
              <a:rPr lang="en-IN" dirty="0"/>
              <a:t>critical area of a distribution is two-sided and tests whether a sample is greater than or less than a certain range of values.</a:t>
            </a:r>
          </a:p>
          <a:p>
            <a:r>
              <a:rPr lang="en-IN" dirty="0"/>
              <a:t>If the sample being tested falls into either of the critical areas, the alternative hypothesis is accepted instead of the null hypothesis.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3774-30C1-4C1B-B17B-2906A90922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074" name="Picture 2" descr="One-Tailed vs. Two-Tailed Significance Tests | Image and Video Exchange  ForumImage and Video Exchange Forum">
            <a:extLst>
              <a:ext uri="{FF2B5EF4-FFF2-40B4-BE49-F238E27FC236}">
                <a16:creationId xmlns:a16="http://schemas.microsoft.com/office/drawing/2014/main" id="{F9F32C49-DD42-4D25-88F8-BE51F633F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09"/>
          <a:stretch/>
        </p:blipFill>
        <p:spPr bwMode="auto">
          <a:xfrm>
            <a:off x="7358633" y="1902402"/>
            <a:ext cx="1710091" cy="173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42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E40A-31D5-49ED-90C3-766EF9FB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8393289" cy="1082700"/>
          </a:xfrm>
        </p:spPr>
        <p:txBody>
          <a:bodyPr/>
          <a:lstStyle/>
          <a:p>
            <a:r>
              <a:rPr lang="en-IN" sz="4400" dirty="0"/>
              <a:t>Two Tailed and One Tailed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7471B-A759-4AA2-870B-3C8D6C9D8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15" y="1241779"/>
            <a:ext cx="8372860" cy="3394971"/>
          </a:xfrm>
        </p:spPr>
        <p:txBody>
          <a:bodyPr/>
          <a:lstStyle/>
          <a:p>
            <a:pPr marL="114300" indent="0">
              <a:buNone/>
            </a:pPr>
            <a:endParaRPr lang="en-IN" dirty="0"/>
          </a:p>
          <a:p>
            <a:r>
              <a:rPr lang="en-IN" b="1" dirty="0"/>
              <a:t>One tail test: </a:t>
            </a:r>
            <a:r>
              <a:rPr lang="en-IN" dirty="0"/>
              <a:t>A one-tailed test is a statistical test in which the critical area of a distribution is one-sided so that it is either greater than or less than a certain value, but not both.</a:t>
            </a:r>
          </a:p>
          <a:p>
            <a:r>
              <a:rPr lang="en-IN" dirty="0"/>
              <a:t>If the sample being tested falls into the one-sided critical area, the alternative hypothesis will be accepted </a:t>
            </a:r>
          </a:p>
          <a:p>
            <a:pPr marL="114300" indent="0">
              <a:buNone/>
            </a:pPr>
            <a:r>
              <a:rPr lang="en-IN" dirty="0"/>
              <a:t>       instead of the null hypothesis.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3774-30C1-4C1B-B17B-2906A90922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078" name="Picture 6" descr="One-Tailed vs. Two-Tailed Significance Tests | Image and Video Exchange  ForumImage and Video Exchange Forum">
            <a:extLst>
              <a:ext uri="{FF2B5EF4-FFF2-40B4-BE49-F238E27FC236}">
                <a16:creationId xmlns:a16="http://schemas.microsoft.com/office/drawing/2014/main" id="{EC8DC2FC-7F11-4DEE-85AA-B1797B736B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1" r="2085"/>
          <a:stretch/>
        </p:blipFill>
        <p:spPr bwMode="auto">
          <a:xfrm>
            <a:off x="5375728" y="3133855"/>
            <a:ext cx="3501747" cy="173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6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E40A-31D5-49ED-90C3-766EF9FB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8393289" cy="1082700"/>
          </a:xfrm>
        </p:spPr>
        <p:txBody>
          <a:bodyPr/>
          <a:lstStyle/>
          <a:p>
            <a:r>
              <a:rPr lang="en-IN" sz="4400" dirty="0"/>
              <a:t>Two Tailed and One Tailed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3774-30C1-4C1B-B17B-2906A90922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8" name="Picture 4" descr="Brief Summary of A Hypothesis Test">
            <a:extLst>
              <a:ext uri="{FF2B5EF4-FFF2-40B4-BE49-F238E27FC236}">
                <a16:creationId xmlns:a16="http://schemas.microsoft.com/office/drawing/2014/main" id="{5FC4420D-7EB4-4F09-A248-9D9DA6E5C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82" y="1531281"/>
            <a:ext cx="7615945" cy="326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32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E40A-31D5-49ED-90C3-766EF9FB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8393289" cy="1082700"/>
          </a:xfrm>
        </p:spPr>
        <p:txBody>
          <a:bodyPr/>
          <a:lstStyle/>
          <a:p>
            <a:r>
              <a:rPr lang="en-IN" sz="4400" dirty="0"/>
              <a:t>Two Tailed and One Tailed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3774-30C1-4C1B-B17B-2906A90922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0FBC54-1AF3-4E77-8D0C-48D8DF648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187" y="1578061"/>
            <a:ext cx="8393288" cy="2640900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666666"/>
                </a:solidFill>
                <a:effectLst/>
                <a:latin typeface="Open Sans"/>
              </a:rPr>
              <a:t>One-tailed tests are applied to answer for the questions: </a:t>
            </a:r>
            <a:r>
              <a:rPr lang="en-IN" b="0" i="1" dirty="0">
                <a:solidFill>
                  <a:srgbClr val="666666"/>
                </a:solidFill>
                <a:effectLst/>
                <a:latin typeface="Open Sans"/>
              </a:rPr>
              <a:t>Is our finding significantly </a:t>
            </a:r>
            <a:r>
              <a:rPr lang="en-IN" b="1" i="1" dirty="0">
                <a:solidFill>
                  <a:srgbClr val="666666"/>
                </a:solidFill>
                <a:effectLst/>
                <a:latin typeface="Open Sans"/>
              </a:rPr>
              <a:t>greater than</a:t>
            </a:r>
            <a:r>
              <a:rPr lang="en-IN" b="0" i="1" dirty="0">
                <a:solidFill>
                  <a:srgbClr val="666666"/>
                </a:solidFill>
                <a:effectLst/>
                <a:latin typeface="Open Sans"/>
              </a:rPr>
              <a:t> our assumed value?</a:t>
            </a:r>
            <a:r>
              <a:rPr lang="en-IN" b="0" i="0" dirty="0">
                <a:solidFill>
                  <a:srgbClr val="666666"/>
                </a:solidFill>
                <a:effectLst/>
                <a:latin typeface="Open Sans"/>
              </a:rPr>
              <a:t> Or: </a:t>
            </a:r>
            <a:r>
              <a:rPr lang="en-IN" b="0" i="1" dirty="0">
                <a:solidFill>
                  <a:srgbClr val="666666"/>
                </a:solidFill>
                <a:effectLst/>
                <a:latin typeface="Open Sans"/>
              </a:rPr>
              <a:t>Is our finding significantly </a:t>
            </a:r>
            <a:r>
              <a:rPr lang="en-IN" b="1" i="1" dirty="0">
                <a:solidFill>
                  <a:srgbClr val="666666"/>
                </a:solidFill>
                <a:effectLst/>
                <a:latin typeface="Open Sans"/>
              </a:rPr>
              <a:t>less than</a:t>
            </a:r>
            <a:r>
              <a:rPr lang="en-IN" b="0" i="1" dirty="0">
                <a:solidFill>
                  <a:srgbClr val="666666"/>
                </a:solidFill>
                <a:effectLst/>
                <a:latin typeface="Open Sans"/>
              </a:rPr>
              <a:t> our assumed value?</a:t>
            </a:r>
          </a:p>
          <a:p>
            <a:pPr marL="114300" indent="0" algn="l" fontAlgn="base">
              <a:buNone/>
            </a:pPr>
            <a:endParaRPr lang="en-IN" b="0" i="0" dirty="0">
              <a:solidFill>
                <a:srgbClr val="666666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666666"/>
                </a:solidFill>
                <a:effectLst/>
                <a:latin typeface="Open Sans"/>
              </a:rPr>
              <a:t>Two-tailed tests are applied to answer for the questions: Are the findings </a:t>
            </a:r>
            <a:r>
              <a:rPr lang="en-IN" b="1" i="0" dirty="0">
                <a:solidFill>
                  <a:srgbClr val="666666"/>
                </a:solidFill>
                <a:effectLst/>
                <a:latin typeface="Open Sans"/>
              </a:rPr>
              <a:t>different from</a:t>
            </a:r>
            <a:r>
              <a:rPr lang="en-IN" b="0" i="0" dirty="0">
                <a:solidFill>
                  <a:srgbClr val="666666"/>
                </a:solidFill>
                <a:effectLst/>
                <a:latin typeface="Open Sans"/>
              </a:rPr>
              <a:t> the assumed mean?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14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D1BF-3537-47BC-8B89-9721EF15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824133" cy="1082700"/>
          </a:xfrm>
        </p:spPr>
        <p:txBody>
          <a:bodyPr/>
          <a:lstStyle/>
          <a:p>
            <a:r>
              <a:rPr lang="en-IN" dirty="0"/>
              <a:t>Level of Significance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E4D4-F3D9-4A7D-8ACB-8A68436E7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688" y="1918837"/>
            <a:ext cx="8054623" cy="3072728"/>
          </a:xfrm>
        </p:spPr>
        <p:txBody>
          <a:bodyPr/>
          <a:lstStyle/>
          <a:p>
            <a:r>
              <a:rPr lang="en-IN" sz="2400" dirty="0"/>
              <a:t>Maximum allowable probability of making type I error. </a:t>
            </a:r>
          </a:p>
          <a:p>
            <a:r>
              <a:rPr lang="en-IN" sz="2400" dirty="0"/>
              <a:t>This probability is denoted by </a:t>
            </a:r>
            <a:r>
              <a:rPr lang="en-IN" sz="2800" b="1" dirty="0"/>
              <a:t>𝛼</a:t>
            </a:r>
            <a:endParaRPr lang="en-IN" sz="2400" dirty="0"/>
          </a:p>
          <a:p>
            <a:r>
              <a:rPr lang="en-IN" sz="2400" dirty="0"/>
              <a:t>A significance level of 0.05 (5%) 𝑜𝑟 0.01 (1%) is common.</a:t>
            </a:r>
          </a:p>
          <a:p>
            <a:pPr lvl="1"/>
            <a:endParaRPr lang="en-IN" sz="2400" b="1" dirty="0"/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F2629-4219-44ED-B3E0-E839E9673A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2498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9639D3-6AD6-4891-A053-36103F0F4B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199" y="605600"/>
                <a:ext cx="8415867" cy="1082700"/>
              </a:xfrm>
            </p:spPr>
            <p:txBody>
              <a:bodyPr/>
              <a:lstStyle/>
              <a:p>
                <a:r>
                  <a:rPr lang="en-IN" dirty="0"/>
                  <a:t>Critical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9639D3-6AD6-4891-A053-36103F0F4B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199" y="605600"/>
                <a:ext cx="8415867" cy="1082700"/>
              </a:xfrm>
              <a:blipFill>
                <a:blip r:embed="rId2"/>
                <a:stretch>
                  <a:fillRect l="-4345" t="-303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C90587-BA0A-4906-8549-ADF295B347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AA202F6-2D29-4364-A6E2-E65F824D1C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4083964"/>
                  </p:ext>
                </p:extLst>
              </p:nvPr>
            </p:nvGraphicFramePr>
            <p:xfrm>
              <a:off x="581378" y="1801588"/>
              <a:ext cx="6959601" cy="1721133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2319867">
                      <a:extLst>
                        <a:ext uri="{9D8B030D-6E8A-4147-A177-3AD203B41FA5}">
                          <a16:colId xmlns:a16="http://schemas.microsoft.com/office/drawing/2014/main" val="937299267"/>
                        </a:ext>
                      </a:extLst>
                    </a:gridCol>
                    <a:gridCol w="2319867">
                      <a:extLst>
                        <a:ext uri="{9D8B030D-6E8A-4147-A177-3AD203B41FA5}">
                          <a16:colId xmlns:a16="http://schemas.microsoft.com/office/drawing/2014/main" val="625962998"/>
                        </a:ext>
                      </a:extLst>
                    </a:gridCol>
                    <a:gridCol w="2319867">
                      <a:extLst>
                        <a:ext uri="{9D8B030D-6E8A-4147-A177-3AD203B41FA5}">
                          <a16:colId xmlns:a16="http://schemas.microsoft.com/office/drawing/2014/main" val="422838902"/>
                        </a:ext>
                      </a:extLst>
                    </a:gridCol>
                  </a:tblGrid>
                  <a:tr h="57987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                           </a:t>
                          </a:r>
                          <a:r>
                            <a:rPr lang="en-IN" sz="1200" b="1" dirty="0"/>
                            <a:t>LOS</a:t>
                          </a:r>
                        </a:p>
                        <a:p>
                          <a:r>
                            <a:rPr lang="en-IN" sz="1200" b="1" dirty="0"/>
                            <a:t>Test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𝟎𝟓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%)</m:t>
                                </m:r>
                              </m:oMath>
                            </m:oMathPara>
                          </a14:m>
                          <a:endParaRPr lang="en-IN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𝟎𝟏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%)</m:t>
                                </m:r>
                              </m:oMath>
                            </m:oMathPara>
                          </a14:m>
                          <a:endParaRPr lang="en-IN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991248"/>
                      </a:ext>
                    </a:extLst>
                  </a:tr>
                  <a:tr h="570629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Two-tailed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=1.96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 2.58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8508148"/>
                      </a:ext>
                    </a:extLst>
                  </a:tr>
                  <a:tr h="570629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One-tailed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=1.645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 2.33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36275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AA202F6-2D29-4364-A6E2-E65F824D1C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4083964"/>
                  </p:ext>
                </p:extLst>
              </p:nvPr>
            </p:nvGraphicFramePr>
            <p:xfrm>
              <a:off x="581378" y="1801588"/>
              <a:ext cx="6959601" cy="1721133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2319867">
                      <a:extLst>
                        <a:ext uri="{9D8B030D-6E8A-4147-A177-3AD203B41FA5}">
                          <a16:colId xmlns:a16="http://schemas.microsoft.com/office/drawing/2014/main" val="937299267"/>
                        </a:ext>
                      </a:extLst>
                    </a:gridCol>
                    <a:gridCol w="2319867">
                      <a:extLst>
                        <a:ext uri="{9D8B030D-6E8A-4147-A177-3AD203B41FA5}">
                          <a16:colId xmlns:a16="http://schemas.microsoft.com/office/drawing/2014/main" val="625962998"/>
                        </a:ext>
                      </a:extLst>
                    </a:gridCol>
                    <a:gridCol w="2319867">
                      <a:extLst>
                        <a:ext uri="{9D8B030D-6E8A-4147-A177-3AD203B41FA5}">
                          <a16:colId xmlns:a16="http://schemas.microsoft.com/office/drawing/2014/main" val="422838902"/>
                        </a:ext>
                      </a:extLst>
                    </a:gridCol>
                  </a:tblGrid>
                  <a:tr h="57987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                           </a:t>
                          </a:r>
                          <a:r>
                            <a:rPr lang="en-IN" sz="1200" b="1" dirty="0"/>
                            <a:t>LOS</a:t>
                          </a:r>
                        </a:p>
                        <a:p>
                          <a:r>
                            <a:rPr lang="en-IN" sz="1200" b="1" dirty="0"/>
                            <a:t>Test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62" t="-1053" r="-10026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62" t="-1053" r="-26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1991248"/>
                      </a:ext>
                    </a:extLst>
                  </a:tr>
                  <a:tr h="570629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Two-tailed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62" t="-102128" r="-100262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262" t="-102128" r="-262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508148"/>
                      </a:ext>
                    </a:extLst>
                  </a:tr>
                  <a:tr h="570629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One-tailed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62" t="-202128" r="-100262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262" t="-202128" r="-262" b="-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36275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CA3F0D-559F-4089-A9BF-7D18E7D870DE}"/>
              </a:ext>
            </a:extLst>
          </p:cNvPr>
          <p:cNvCxnSpPr>
            <a:cxnSpLocks/>
          </p:cNvCxnSpPr>
          <p:nvPr/>
        </p:nvCxnSpPr>
        <p:spPr>
          <a:xfrm>
            <a:off x="682977" y="1896319"/>
            <a:ext cx="2161822" cy="406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862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1BF8-30FB-4BA8-9E44-8D5CE0AA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</p:spPr>
        <p:txBody>
          <a:bodyPr wrap="square" anchor="t">
            <a:normAutofit/>
          </a:bodyPr>
          <a:lstStyle/>
          <a:p>
            <a:r>
              <a:rPr lang="en-IN" dirty="0"/>
              <a:t>Z Score</a:t>
            </a:r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A688CE-EC78-4032-91F9-ACA7092DBF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6888" y="1499038"/>
                <a:ext cx="6620933" cy="3606312"/>
              </a:xfrm>
            </p:spPr>
            <p:txBody>
              <a:bodyPr wrap="square" anchor="t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1700" b="1" dirty="0"/>
                  <a:t>Mean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IN" sz="17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sz="1700" dirty="0"/>
              </a:p>
              <a:p>
                <a:pPr>
                  <a:lnSpc>
                    <a:spcPct val="100000"/>
                  </a:lnSpc>
                </a:pPr>
                <a:r>
                  <a:rPr lang="en-IN" sz="1700" b="1" dirty="0"/>
                  <a:t>Proportion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𝑝𝑞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IN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A688CE-EC78-4032-91F9-ACA7092DB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6888" y="1499038"/>
                <a:ext cx="6620933" cy="3606312"/>
              </a:xfrm>
              <a:blipFill>
                <a:blip r:embed="rId2"/>
                <a:stretch>
                  <a:fillRect l="-645" t="-10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65FF98A-8915-4AF3-9132-CFD5E3621C1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1584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24C2-3212-476F-8AA4-E5E2B1E7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68533"/>
            <a:ext cx="8191825" cy="1082700"/>
          </a:xfrm>
        </p:spPr>
        <p:txBody>
          <a:bodyPr/>
          <a:lstStyle/>
          <a:p>
            <a:r>
              <a:rPr lang="en-IN" dirty="0"/>
              <a:t>Steps for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6627EDC-8D90-48B6-A7ED-DB647049FA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15244" y="1160372"/>
                <a:ext cx="7715955" cy="3185849"/>
              </a:xfrm>
            </p:spPr>
            <p:txBody>
              <a:bodyPr/>
              <a:lstStyle/>
              <a:p>
                <a:pPr marL="571500" indent="-457200">
                  <a:buFont typeface="+mj-lt"/>
                  <a:buAutoNum type="arabicPeriod"/>
                </a:pPr>
                <a:r>
                  <a:rPr lang="en-IN" dirty="0"/>
                  <a:t>Propose Ho and H1. 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IN" dirty="0"/>
                  <a:t>Identify test- </a:t>
                </a:r>
              </a:p>
              <a:p>
                <a:pPr lvl="1"/>
                <a:r>
                  <a:rPr lang="en-IN" dirty="0"/>
                  <a:t>one tailed (if &lt; , &gt;) </a:t>
                </a:r>
              </a:p>
              <a:p>
                <a:pPr lvl="1"/>
                <a:r>
                  <a:rPr lang="en-IN" dirty="0"/>
                  <a:t>two tailed (if ≠)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IN" dirty="0"/>
                  <a:t>Get table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 according to LOS mentioned in the problem. 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IN" dirty="0"/>
                  <a:t>Find Z score using the formula. 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IN" dirty="0"/>
                  <a:t>Inference- </a:t>
                </a:r>
              </a:p>
              <a:p>
                <a:pPr lvl="1"/>
                <a:r>
                  <a:rPr lang="en-IN" dirty="0"/>
                  <a:t>If Z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 , accept Ho.</a:t>
                </a:r>
              </a:p>
              <a:p>
                <a:pPr lvl="1"/>
                <a:r>
                  <a:rPr lang="en-IN" dirty="0"/>
                  <a:t>If Z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 , reject Ho.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6627EDC-8D90-48B6-A7ED-DB647049F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5244" y="1160372"/>
                <a:ext cx="7715955" cy="3185849"/>
              </a:xfrm>
              <a:blipFill>
                <a:blip r:embed="rId2"/>
                <a:stretch>
                  <a:fillRect l="-395" t="-191" b="-204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662C5F-E6FC-4A0F-A06F-A0F001EE47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7E2849-D1F9-4E61-81B2-4AE87603EAE9}"/>
              </a:ext>
            </a:extLst>
          </p:cNvPr>
          <p:cNvCxnSpPr/>
          <p:nvPr/>
        </p:nvCxnSpPr>
        <p:spPr>
          <a:xfrm>
            <a:off x="5667022" y="4636750"/>
            <a:ext cx="24271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426DEE-DD4A-430C-BC27-6B8482AC778B}"/>
              </a:ext>
            </a:extLst>
          </p:cNvPr>
          <p:cNvCxnSpPr/>
          <p:nvPr/>
        </p:nvCxnSpPr>
        <p:spPr>
          <a:xfrm>
            <a:off x="6750756" y="3409244"/>
            <a:ext cx="0" cy="1227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EF99EE-6F5A-4D03-B370-44A6929F9C57}"/>
              </a:ext>
            </a:extLst>
          </p:cNvPr>
          <p:cNvSpPr/>
          <p:nvPr/>
        </p:nvSpPr>
        <p:spPr>
          <a:xfrm>
            <a:off x="5542844" y="3601101"/>
            <a:ext cx="2559468" cy="933022"/>
          </a:xfrm>
          <a:custGeom>
            <a:avLst/>
            <a:gdLst>
              <a:gd name="connsiteX0" fmla="*/ 0 w 2559468"/>
              <a:gd name="connsiteY0" fmla="*/ 846721 h 933022"/>
              <a:gd name="connsiteX1" fmla="*/ 1207912 w 2559468"/>
              <a:gd name="connsiteY1" fmla="*/ 55 h 933022"/>
              <a:gd name="connsiteX2" fmla="*/ 2472267 w 2559468"/>
              <a:gd name="connsiteY2" fmla="*/ 880588 h 933022"/>
              <a:gd name="connsiteX3" fmla="*/ 2348089 w 2559468"/>
              <a:gd name="connsiteY3" fmla="*/ 756410 h 93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68" h="933022">
                <a:moveTo>
                  <a:pt x="0" y="846721"/>
                </a:moveTo>
                <a:cubicBezTo>
                  <a:pt x="397934" y="420566"/>
                  <a:pt x="795868" y="-5589"/>
                  <a:pt x="1207912" y="55"/>
                </a:cubicBezTo>
                <a:cubicBezTo>
                  <a:pt x="1619956" y="5699"/>
                  <a:pt x="2282238" y="754529"/>
                  <a:pt x="2472267" y="880588"/>
                </a:cubicBezTo>
                <a:cubicBezTo>
                  <a:pt x="2662297" y="1006647"/>
                  <a:pt x="2505193" y="881528"/>
                  <a:pt x="2348089" y="756410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0B8083-3495-4230-ADC2-193B143C0FEC}"/>
              </a:ext>
            </a:extLst>
          </p:cNvPr>
          <p:cNvCxnSpPr/>
          <p:nvPr/>
        </p:nvCxnSpPr>
        <p:spPr>
          <a:xfrm>
            <a:off x="5881511" y="4120444"/>
            <a:ext cx="0" cy="516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544E7B-E04A-431B-A403-66D252868BBC}"/>
              </a:ext>
            </a:extLst>
          </p:cNvPr>
          <p:cNvCxnSpPr/>
          <p:nvPr/>
        </p:nvCxnSpPr>
        <p:spPr>
          <a:xfrm>
            <a:off x="7636933" y="4148665"/>
            <a:ext cx="0" cy="516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E8646F6-BA52-4928-AEAE-00390A2AA08D}"/>
              </a:ext>
            </a:extLst>
          </p:cNvPr>
          <p:cNvSpPr txBox="1"/>
          <p:nvPr/>
        </p:nvSpPr>
        <p:spPr>
          <a:xfrm>
            <a:off x="6108160" y="3962400"/>
            <a:ext cx="1087635" cy="31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Accept Ho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220669-BA4B-435B-9B37-B68922F07597}"/>
                  </a:ext>
                </a:extLst>
              </p:cNvPr>
              <p:cNvSpPr txBox="1"/>
              <p:nvPr/>
            </p:nvSpPr>
            <p:spPr>
              <a:xfrm>
                <a:off x="5704794" y="4636750"/>
                <a:ext cx="4411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220669-BA4B-435B-9B37-B68922F07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794" y="4636750"/>
                <a:ext cx="44113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F78443-CE89-4641-9C25-89057AB8D01C}"/>
                  </a:ext>
                </a:extLst>
              </p:cNvPr>
              <p:cNvSpPr txBox="1"/>
              <p:nvPr/>
            </p:nvSpPr>
            <p:spPr>
              <a:xfrm>
                <a:off x="7434814" y="4664738"/>
                <a:ext cx="4411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F78443-CE89-4641-9C25-89057AB8D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14" y="4664738"/>
                <a:ext cx="44113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7F79B05-8F02-4466-9E30-77E17AD736C3}"/>
              </a:ext>
            </a:extLst>
          </p:cNvPr>
          <p:cNvSpPr txBox="1"/>
          <p:nvPr/>
        </p:nvSpPr>
        <p:spPr>
          <a:xfrm>
            <a:off x="7735211" y="3983128"/>
            <a:ext cx="1087635" cy="31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Reject Ho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07C67A-85FC-4FE3-BC42-E915A0077A87}"/>
              </a:ext>
            </a:extLst>
          </p:cNvPr>
          <p:cNvSpPr txBox="1"/>
          <p:nvPr/>
        </p:nvSpPr>
        <p:spPr>
          <a:xfrm>
            <a:off x="4693148" y="3973688"/>
            <a:ext cx="1087635" cy="31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Reject Ho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F28B85-9649-43BD-A723-022D703CE26E}"/>
              </a:ext>
            </a:extLst>
          </p:cNvPr>
          <p:cNvCxnSpPr/>
          <p:nvPr/>
        </p:nvCxnSpPr>
        <p:spPr>
          <a:xfrm>
            <a:off x="5387986" y="4299216"/>
            <a:ext cx="388820" cy="23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5D3A39-9884-4C21-B871-A6CF633DDAC9}"/>
              </a:ext>
            </a:extLst>
          </p:cNvPr>
          <p:cNvCxnSpPr>
            <a:cxnSpLocks/>
          </p:cNvCxnSpPr>
          <p:nvPr/>
        </p:nvCxnSpPr>
        <p:spPr>
          <a:xfrm flipH="1">
            <a:off x="7791606" y="4252270"/>
            <a:ext cx="379372" cy="28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976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DBD7-B19C-4194-A3A8-C3FDA6B9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71B3EE-0758-4597-899B-77742681C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55" y="2912992"/>
            <a:ext cx="8451470" cy="1911931"/>
          </a:xfrm>
        </p:spPr>
        <p:txBody>
          <a:bodyPr/>
          <a:lstStyle/>
          <a:p>
            <a:r>
              <a:rPr lang="en-IN" dirty="0"/>
              <a:t>Step 1- Propose H0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Step 2- Identify Test</a:t>
            </a:r>
          </a:p>
          <a:p>
            <a:pPr lvl="1"/>
            <a:r>
              <a:rPr lang="en-IN" dirty="0"/>
              <a:t>As &gt; sign is there, use One tailed Test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A6E02-0ADB-4E3A-B2CD-95F82D187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690D9-14BF-45DB-949F-065E96ED8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089"/>
            <a:ext cx="9144000" cy="1580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E0FE1D-55E2-4FF3-BD5D-A69DEB4F3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08" y="3399809"/>
            <a:ext cx="7240058" cy="82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9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547333" y="2328713"/>
            <a:ext cx="405656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>
                <a:solidFill>
                  <a:schemeClr val="accent1"/>
                </a:solidFill>
              </a:rPr>
              <a:t>Statistical Hypothesis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D412-6776-495F-BAFD-4F6954E9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727244" cy="534578"/>
          </a:xfrm>
        </p:spPr>
        <p:txBody>
          <a:bodyPr/>
          <a:lstStyle/>
          <a:p>
            <a:r>
              <a:rPr lang="en-IN" dirty="0"/>
              <a:t>Cont.…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0B70A51-4935-45D7-AC87-7482F59B619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61172"/>
                <a:ext cx="8099778" cy="2640900"/>
              </a:xfrm>
            </p:spPr>
            <p:txBody>
              <a:bodyPr/>
              <a:lstStyle/>
              <a:p>
                <a:r>
                  <a:rPr lang="en-IN" dirty="0"/>
                  <a:t>Step 3- Get table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 for LOS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𝟎𝟏</m:t>
                    </m:r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%)</m:t>
                    </m:r>
                  </m:oMath>
                </a14:m>
                <a:endParaRPr lang="en-IN" b="1" dirty="0"/>
              </a:p>
              <a:p>
                <a:pPr marL="571500" lvl="1" indent="0">
                  <a:buNone/>
                </a:pPr>
                <a:r>
                  <a:rPr lang="en-IN" dirty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= 2.33</a:t>
                </a:r>
              </a:p>
              <a:p>
                <a:r>
                  <a:rPr lang="en-IN" dirty="0"/>
                  <a:t>Step 4- Find Z score using formula- 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pPr marL="114300" indent="0">
                  <a:buNone/>
                </a:pPr>
                <a:endParaRPr lang="en-IN" dirty="0"/>
              </a:p>
              <a:p>
                <a:pPr marL="114300" indent="0">
                  <a:buNone/>
                </a:pPr>
                <a:endParaRPr lang="en-IN" dirty="0"/>
              </a:p>
              <a:p>
                <a:pPr marL="11430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0B70A51-4935-45D7-AC87-7482F59B61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61172"/>
                <a:ext cx="8099778" cy="2640900"/>
              </a:xfrm>
              <a:blipFill>
                <a:blip r:embed="rId2"/>
                <a:stretch>
                  <a:fillRect l="-527" t="-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8FDD4-47CD-4386-830C-8E10FD550A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3B9E69C-9EFD-4F28-99E7-339FDCB555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5117446"/>
                  </p:ext>
                </p:extLst>
              </p:nvPr>
            </p:nvGraphicFramePr>
            <p:xfrm>
              <a:off x="3849511" y="38150"/>
              <a:ext cx="5027964" cy="1200609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1675988">
                      <a:extLst>
                        <a:ext uri="{9D8B030D-6E8A-4147-A177-3AD203B41FA5}">
                          <a16:colId xmlns:a16="http://schemas.microsoft.com/office/drawing/2014/main" val="937299267"/>
                        </a:ext>
                      </a:extLst>
                    </a:gridCol>
                    <a:gridCol w="1675988">
                      <a:extLst>
                        <a:ext uri="{9D8B030D-6E8A-4147-A177-3AD203B41FA5}">
                          <a16:colId xmlns:a16="http://schemas.microsoft.com/office/drawing/2014/main" val="625962998"/>
                        </a:ext>
                      </a:extLst>
                    </a:gridCol>
                    <a:gridCol w="1675988">
                      <a:extLst>
                        <a:ext uri="{9D8B030D-6E8A-4147-A177-3AD203B41FA5}">
                          <a16:colId xmlns:a16="http://schemas.microsoft.com/office/drawing/2014/main" val="422838902"/>
                        </a:ext>
                      </a:extLst>
                    </a:gridCol>
                  </a:tblGrid>
                  <a:tr h="435983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                           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𝟎𝟓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%)</m:t>
                                </m:r>
                              </m:oMath>
                            </m:oMathPara>
                          </a14:m>
                          <a:endParaRPr lang="en-IN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𝟎𝟏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%)</m:t>
                                </m:r>
                              </m:oMath>
                            </m:oMathPara>
                          </a14:m>
                          <a:endParaRPr lang="en-IN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991248"/>
                      </a:ext>
                    </a:extLst>
                  </a:tr>
                  <a:tr h="382313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Two-tailed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=1.96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 2.58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8508148"/>
                      </a:ext>
                    </a:extLst>
                  </a:tr>
                  <a:tr h="382313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One-tailed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=1.645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 2.33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36275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3B9E69C-9EFD-4F28-99E7-339FDCB555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5117446"/>
                  </p:ext>
                </p:extLst>
              </p:nvPr>
            </p:nvGraphicFramePr>
            <p:xfrm>
              <a:off x="3849511" y="38150"/>
              <a:ext cx="5027964" cy="1200609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1675988">
                      <a:extLst>
                        <a:ext uri="{9D8B030D-6E8A-4147-A177-3AD203B41FA5}">
                          <a16:colId xmlns:a16="http://schemas.microsoft.com/office/drawing/2014/main" val="937299267"/>
                        </a:ext>
                      </a:extLst>
                    </a:gridCol>
                    <a:gridCol w="1675988">
                      <a:extLst>
                        <a:ext uri="{9D8B030D-6E8A-4147-A177-3AD203B41FA5}">
                          <a16:colId xmlns:a16="http://schemas.microsoft.com/office/drawing/2014/main" val="625962998"/>
                        </a:ext>
                      </a:extLst>
                    </a:gridCol>
                    <a:gridCol w="1675988">
                      <a:extLst>
                        <a:ext uri="{9D8B030D-6E8A-4147-A177-3AD203B41FA5}">
                          <a16:colId xmlns:a16="http://schemas.microsoft.com/office/drawing/2014/main" val="422838902"/>
                        </a:ext>
                      </a:extLst>
                    </a:gridCol>
                  </a:tblGrid>
                  <a:tr h="435983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                           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389" r="-100000" b="-1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27" t="-1389" r="-364" b="-1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1991248"/>
                      </a:ext>
                    </a:extLst>
                  </a:tr>
                  <a:tr h="382313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Two-tailed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15873" r="-100000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727" t="-115873" r="-364" b="-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508148"/>
                      </a:ext>
                    </a:extLst>
                  </a:tr>
                  <a:tr h="382313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One-tailed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15873" r="-10000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727" t="-215873" r="-364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36275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DE75884-E029-4A56-9834-59C304B89F5A}"/>
                  </a:ext>
                </a:extLst>
              </p:cNvPr>
              <p:cNvSpPr/>
              <p:nvPr/>
            </p:nvSpPr>
            <p:spPr>
              <a:xfrm>
                <a:off x="1828936" y="2781622"/>
                <a:ext cx="1467419" cy="899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IN" sz="1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DE75884-E029-4A56-9834-59C304B89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936" y="2781622"/>
                <a:ext cx="1467419" cy="8990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E07DBA23-FB1E-406B-BA27-1E6C3230A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6559354"/>
                  </p:ext>
                </p:extLst>
              </p:nvPr>
            </p:nvGraphicFramePr>
            <p:xfrm>
              <a:off x="5296556" y="2571750"/>
              <a:ext cx="2018508" cy="1341120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1009254">
                      <a:extLst>
                        <a:ext uri="{9D8B030D-6E8A-4147-A177-3AD203B41FA5}">
                          <a16:colId xmlns:a16="http://schemas.microsoft.com/office/drawing/2014/main" val="1654212723"/>
                        </a:ext>
                      </a:extLst>
                    </a:gridCol>
                    <a:gridCol w="1009254">
                      <a:extLst>
                        <a:ext uri="{9D8B030D-6E8A-4147-A177-3AD203B41FA5}">
                          <a16:colId xmlns:a16="http://schemas.microsoft.com/office/drawing/2014/main" val="2488160853"/>
                        </a:ext>
                      </a:extLst>
                    </a:gridCol>
                  </a:tblGrid>
                  <a:tr h="2978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1800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777237"/>
                      </a:ext>
                    </a:extLst>
                  </a:tr>
                  <a:tr h="2978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833374"/>
                      </a:ext>
                    </a:extLst>
                  </a:tr>
                  <a:tr h="2978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0341523"/>
                      </a:ext>
                    </a:extLst>
                  </a:tr>
                  <a:tr h="2978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1850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77881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E07DBA23-FB1E-406B-BA27-1E6C3230A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6559354"/>
                  </p:ext>
                </p:extLst>
              </p:nvPr>
            </p:nvGraphicFramePr>
            <p:xfrm>
              <a:off x="5296556" y="2571750"/>
              <a:ext cx="2018508" cy="1341120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1009254">
                      <a:extLst>
                        <a:ext uri="{9D8B030D-6E8A-4147-A177-3AD203B41FA5}">
                          <a16:colId xmlns:a16="http://schemas.microsoft.com/office/drawing/2014/main" val="1654212723"/>
                        </a:ext>
                      </a:extLst>
                    </a:gridCol>
                    <a:gridCol w="1009254">
                      <a:extLst>
                        <a:ext uri="{9D8B030D-6E8A-4147-A177-3AD203B41FA5}">
                          <a16:colId xmlns:a16="http://schemas.microsoft.com/office/drawing/2014/main" val="248816085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3636" r="-101205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1800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77723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101786" r="-101205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83337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205455" r="-101205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034152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305455" r="-101205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1850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77881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47BBB2-9777-445D-A97B-4DB32762B443}"/>
                  </a:ext>
                </a:extLst>
              </p:cNvPr>
              <p:cNvSpPr/>
              <p:nvPr/>
            </p:nvSpPr>
            <p:spPr>
              <a:xfrm>
                <a:off x="2025874" y="3912870"/>
                <a:ext cx="14674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800" dirty="0"/>
                  <a:t>3.5355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47BBB2-9777-445D-A97B-4DB32762B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874" y="3912870"/>
                <a:ext cx="1467419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759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0081-DD51-40BA-8E58-72355442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 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CDD793E-8165-4DE3-AD12-19C88F004BB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53883"/>
                <a:ext cx="5640900" cy="2640900"/>
              </a:xfrm>
            </p:spPr>
            <p:txBody>
              <a:bodyPr/>
              <a:lstStyle/>
              <a:p>
                <a:r>
                  <a:rPr lang="en-IN" dirty="0"/>
                  <a:t>Step 5 – Inference</a:t>
                </a:r>
              </a:p>
              <a:p>
                <a:pPr marL="114300" indent="0">
                  <a:buNone/>
                </a:pPr>
                <a:r>
                  <a:rPr lang="en-IN" dirty="0"/>
                  <a:t>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Z</m:t>
                    </m:r>
                    <m:r>
                      <m:rPr>
                        <m:nor/>
                      </m:rPr>
                      <a:rPr lang="en-IN" dirty="0"/>
                      <m:t> &gt;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, reject Ho.</a:t>
                </a:r>
              </a:p>
              <a:p>
                <a:pPr marL="11430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CDD793E-8165-4DE3-AD12-19C88F004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53883"/>
                <a:ext cx="5640900" cy="2640900"/>
              </a:xfrm>
              <a:blipFill>
                <a:blip r:embed="rId2"/>
                <a:stretch>
                  <a:fillRect l="-757" t="-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603EB-CC9D-435B-8614-15343017A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03385-2A69-4EFD-ABDE-E2901271D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39" y="2329984"/>
            <a:ext cx="5529439" cy="280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2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1713EB-A1B1-4EDF-8D30-612D320E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A35ED-3E7B-4883-BDA3-778B97B7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66772"/>
            <a:ext cx="8088489" cy="306997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666666"/>
                </a:solidFill>
                <a:effectLst/>
                <a:latin typeface="Open Sans"/>
              </a:rPr>
              <a:t>Hypothesis is a claim or idea about a group or population.</a:t>
            </a:r>
            <a:endParaRPr lang="en-IN" b="0" i="0" dirty="0">
              <a:solidFill>
                <a:srgbClr val="666666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666666"/>
                </a:solidFill>
                <a:effectLst/>
                <a:latin typeface="Open Sans"/>
              </a:rPr>
              <a:t>Hypothesis refers to an educated guess or assumption that can be tested.</a:t>
            </a:r>
            <a:endParaRPr lang="en-IN" b="0" i="0" dirty="0">
              <a:solidFill>
                <a:srgbClr val="666666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666666"/>
                </a:solidFill>
                <a:effectLst/>
                <a:latin typeface="Open Sans"/>
              </a:rPr>
              <a:t>Hypothesis is formulated based on previous studies.</a:t>
            </a:r>
            <a:endParaRPr lang="en-IN" b="0" i="0" dirty="0">
              <a:solidFill>
                <a:srgbClr val="666666"/>
              </a:solidFill>
              <a:effectLst/>
              <a:latin typeface="Open Sans"/>
            </a:endParaRPr>
          </a:p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C45E5-0E69-4D11-AD94-983B4C56D9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914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51B2E8-F8D1-4343-B8A4-C9D7BC4B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490178" cy="1082700"/>
          </a:xfrm>
        </p:spPr>
        <p:txBody>
          <a:bodyPr/>
          <a:lstStyle/>
          <a:p>
            <a:r>
              <a:rPr lang="en-IN" dirty="0"/>
              <a:t>Types of Hypothesis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B3FCD-B3D3-49CD-937B-D47ABB2EE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8" y="1510711"/>
            <a:ext cx="8517467" cy="3027189"/>
          </a:xfrm>
        </p:spPr>
        <p:txBody>
          <a:bodyPr/>
          <a:lstStyle/>
          <a:p>
            <a:pPr marL="114300" indent="0">
              <a:buNone/>
            </a:pPr>
            <a:r>
              <a:rPr lang="en-IN" sz="1800" dirty="0">
                <a:solidFill>
                  <a:schemeClr val="accent4">
                    <a:lumMod val="50000"/>
                  </a:schemeClr>
                </a:solidFill>
              </a:rPr>
              <a:t>1. Null Hypothesis (𝐻o)- </a:t>
            </a:r>
          </a:p>
          <a:p>
            <a:r>
              <a:rPr lang="en-IN" sz="1800" dirty="0"/>
              <a:t>A statistical hypothesis which is formulated for the purpose of rejecting or nullifying it. </a:t>
            </a:r>
          </a:p>
          <a:p>
            <a:endParaRPr lang="en-IN" sz="1800" dirty="0"/>
          </a:p>
          <a:p>
            <a:pPr marL="114300" indent="0">
              <a:buNone/>
            </a:pPr>
            <a:r>
              <a:rPr lang="en-IN" sz="1800" dirty="0">
                <a:solidFill>
                  <a:schemeClr val="accent4">
                    <a:lumMod val="50000"/>
                  </a:schemeClr>
                </a:solidFill>
              </a:rPr>
              <a:t>2. Alternate Hypothesis (𝐻1)- </a:t>
            </a:r>
          </a:p>
          <a:p>
            <a:r>
              <a:rPr lang="en-IN" sz="1800" dirty="0"/>
              <a:t>Any hypothesis which differs from the given null hypothesis.</a:t>
            </a:r>
          </a:p>
          <a:p>
            <a:r>
              <a:rPr lang="en-IN" sz="1800" dirty="0"/>
              <a:t>The alternative hypothesis is what you might believe to be true or hope to prove true.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886BAF-FE58-4885-8904-DFDFF0413E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074" name="Picture 2" descr="Test Of Hypothesis">
            <a:extLst>
              <a:ext uri="{FF2B5EF4-FFF2-40B4-BE49-F238E27FC236}">
                <a16:creationId xmlns:a16="http://schemas.microsoft.com/office/drawing/2014/main" id="{5F344469-E58D-48D9-9FAF-5C116671FA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8657"/>
          <a:stretch/>
        </p:blipFill>
        <p:spPr bwMode="auto">
          <a:xfrm>
            <a:off x="6513688" y="148832"/>
            <a:ext cx="2043290" cy="179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44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D1BF-3537-47BC-8B89-9721EF15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703E4D4-F3D9-4A7D-8ACB-8A68436E7F2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199" y="1465172"/>
                <a:ext cx="8054623" cy="3072728"/>
              </a:xfrm>
            </p:spPr>
            <p:txBody>
              <a:bodyPr/>
              <a:lstStyle/>
              <a:p>
                <a:r>
                  <a:rPr lang="en-IN" sz="2200" dirty="0"/>
                  <a:t>Null Hypothesis can be statement of </a:t>
                </a:r>
                <a:r>
                  <a:rPr lang="en-IN" sz="2200" b="1" dirty="0"/>
                  <a:t>equality</a:t>
                </a:r>
                <a:r>
                  <a:rPr lang="en-IN" sz="2200" dirty="0"/>
                  <a:t>.</a:t>
                </a:r>
              </a:p>
              <a:p>
                <a:pPr lvl="1"/>
                <a:r>
                  <a:rPr lang="en-IN" dirty="0"/>
                  <a:t>There is no difference in mean scores of VSIT and SIES. </a:t>
                </a:r>
              </a:p>
              <a:p>
                <a:pPr lvl="1"/>
                <a:r>
                  <a:rPr lang="en-IN" dirty="0"/>
                  <a:t> H0: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sz="2200" dirty="0"/>
                  <a:t>Null Hypothesis can be statement of </a:t>
                </a:r>
                <a:r>
                  <a:rPr lang="en-IN" sz="2200" b="1" dirty="0"/>
                  <a:t>no relationship. </a:t>
                </a:r>
              </a:p>
              <a:p>
                <a:pPr lvl="1"/>
                <a:r>
                  <a:rPr lang="en-IN" dirty="0"/>
                  <a:t>There is no relation between personality and job success.</a:t>
                </a:r>
              </a:p>
              <a:p>
                <a:pPr lvl="1"/>
                <a:r>
                  <a:rPr lang="en-IN" dirty="0"/>
                  <a:t>Plant growth is not affected by light intensity. </a:t>
                </a:r>
              </a:p>
              <a:p>
                <a:pPr lvl="1"/>
                <a:endParaRPr lang="en-IN" b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703E4D4-F3D9-4A7D-8ACB-8A68436E7F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199" y="1465172"/>
                <a:ext cx="8054623" cy="3072728"/>
              </a:xfrm>
              <a:blipFill>
                <a:blip r:embed="rId2"/>
                <a:stretch>
                  <a:fillRect l="-530" t="-3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F2629-4219-44ED-B3E0-E839E9673A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479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4FDD1-64C8-47A6-9DED-68FD7D5213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2050" name="Picture 2" descr="Examples of the Null Hypothesis">
            <a:extLst>
              <a:ext uri="{FF2B5EF4-FFF2-40B4-BE49-F238E27FC236}">
                <a16:creationId xmlns:a16="http://schemas.microsoft.com/office/drawing/2014/main" id="{610582BC-5697-4BB3-B6BC-8722F6452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2" y="-26811"/>
            <a:ext cx="7755467" cy="517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79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547333" y="2328713"/>
            <a:ext cx="405656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>
                <a:solidFill>
                  <a:schemeClr val="accent1"/>
                </a:solidFill>
              </a:rPr>
              <a:t> Hypothesis Testing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8B07FE8-4FFB-4A29-B2A2-319013329964}"/>
              </a:ext>
            </a:extLst>
          </p:cNvPr>
          <p:cNvSpPr txBox="1"/>
          <p:nvPr/>
        </p:nvSpPr>
        <p:spPr>
          <a:xfrm>
            <a:off x="619489" y="3676278"/>
            <a:ext cx="436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Two tailed and One Tailed Test</a:t>
            </a:r>
          </a:p>
        </p:txBody>
      </p:sp>
    </p:spTree>
    <p:extLst>
      <p:ext uri="{BB962C8B-B14F-4D97-AF65-F5344CB8AC3E}">
        <p14:creationId xmlns:p14="http://schemas.microsoft.com/office/powerpoint/2010/main" val="151263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5FCED1-BAE5-4D9E-AB4F-090C5B13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Testing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4008F-B425-47E9-91BA-4BFFCABB3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525" y="1772354"/>
            <a:ext cx="4297945" cy="2640900"/>
          </a:xfrm>
        </p:spPr>
        <p:txBody>
          <a:bodyPr/>
          <a:lstStyle/>
          <a:p>
            <a:r>
              <a:rPr lang="en-IN" b="1" dirty="0">
                <a:solidFill>
                  <a:srgbClr val="666666"/>
                </a:solidFill>
                <a:latin typeface="Open Sans"/>
              </a:rPr>
              <a:t>D</a:t>
            </a:r>
            <a:r>
              <a:rPr lang="en-IN" b="1" i="0" dirty="0">
                <a:solidFill>
                  <a:srgbClr val="666666"/>
                </a:solidFill>
                <a:effectLst/>
                <a:latin typeface="Open Sans"/>
              </a:rPr>
              <a:t>ecision-making process for evaluating claims about a population. </a:t>
            </a:r>
          </a:p>
          <a:p>
            <a:r>
              <a:rPr lang="en-IN" b="1" dirty="0">
                <a:solidFill>
                  <a:srgbClr val="666666"/>
                </a:solidFill>
                <a:latin typeface="Open Sans"/>
              </a:rPr>
              <a:t>Whether to accept or reject Ho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4DE8BD-DB02-4C13-BF7D-7232615EC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26" name="Picture 2" descr="Hypothesis Testing: Definition, Examples">
            <a:extLst>
              <a:ext uri="{FF2B5EF4-FFF2-40B4-BE49-F238E27FC236}">
                <a16:creationId xmlns:a16="http://schemas.microsoft.com/office/drawing/2014/main" id="{8C111693-01A2-4EBA-A794-5C08263044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13419"/>
          <a:stretch/>
        </p:blipFill>
        <p:spPr bwMode="auto">
          <a:xfrm>
            <a:off x="4579531" y="1772354"/>
            <a:ext cx="4376967" cy="21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50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728134" y="1769972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Type I Error</a:t>
            </a:r>
            <a:endParaRPr b="1" dirty="0"/>
          </a:p>
          <a:p>
            <a:pPr marL="0" lvl="0" indent="0">
              <a:buNone/>
            </a:pPr>
            <a:r>
              <a:rPr lang="en-IN" dirty="0"/>
              <a:t>When we reject a hypothesis when it should be accepted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548971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Type I and Type II Errors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5075045" y="1769972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IN" b="1" dirty="0"/>
              <a:t>Type II Error</a:t>
            </a:r>
          </a:p>
          <a:p>
            <a:pPr marL="0" lvl="0" indent="0">
              <a:buNone/>
            </a:pPr>
            <a:r>
              <a:rPr lang="en-IN" dirty="0"/>
              <a:t>When we accept a hypothesis when it should be rejected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0291688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08BF6277769A4F88172573F18DF119" ma:contentTypeVersion="2" ma:contentTypeDescription="Create a new document." ma:contentTypeScope="" ma:versionID="d62defaa1dfaade801af7bee216e9e6e">
  <xsd:schema xmlns:xsd="http://www.w3.org/2001/XMLSchema" xmlns:xs="http://www.w3.org/2001/XMLSchema" xmlns:p="http://schemas.microsoft.com/office/2006/metadata/properties" xmlns:ns2="c82c3c50-7289-40f7-93d0-0e0c25154dd3" targetNamespace="http://schemas.microsoft.com/office/2006/metadata/properties" ma:root="true" ma:fieldsID="7eb16378e66e7febd801257e505144db" ns2:_="">
    <xsd:import namespace="c82c3c50-7289-40f7-93d0-0e0c25154d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c3c50-7289-40f7-93d0-0e0c25154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03E8E3-80B2-4C88-ADF3-279DD9890CFF}"/>
</file>

<file path=customXml/itemProps2.xml><?xml version="1.0" encoding="utf-8"?>
<ds:datastoreItem xmlns:ds="http://schemas.openxmlformats.org/officeDocument/2006/customXml" ds:itemID="{CA701519-D335-40DE-B13A-DA4D45EA7D52}"/>
</file>

<file path=customXml/itemProps3.xml><?xml version="1.0" encoding="utf-8"?>
<ds:datastoreItem xmlns:ds="http://schemas.openxmlformats.org/officeDocument/2006/customXml" ds:itemID="{77999D87-82FA-4AA9-B016-0235314A40EB}"/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689</Words>
  <Application>Microsoft Office PowerPoint</Application>
  <PresentationFormat>On-screen Show (16:9)</PresentationFormat>
  <Paragraphs>136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Open Sans</vt:lpstr>
      <vt:lpstr>Cambria Math</vt:lpstr>
      <vt:lpstr>Calibri</vt:lpstr>
      <vt:lpstr>Raleway SemiBold</vt:lpstr>
      <vt:lpstr>Barlow Light</vt:lpstr>
      <vt:lpstr>Gaoler template</vt:lpstr>
      <vt:lpstr>COST</vt:lpstr>
      <vt:lpstr>Statistical Hypothesis</vt:lpstr>
      <vt:lpstr>Hypothesis</vt:lpstr>
      <vt:lpstr>Types of Hypothesis</vt:lpstr>
      <vt:lpstr>Null Hypothesis</vt:lpstr>
      <vt:lpstr>PowerPoint Presentation</vt:lpstr>
      <vt:lpstr> Hypothesis Testing</vt:lpstr>
      <vt:lpstr>Hypothesis Testing</vt:lpstr>
      <vt:lpstr>Type I and Type II Errors</vt:lpstr>
      <vt:lpstr>PowerPoint Presentation</vt:lpstr>
      <vt:lpstr>Two Tailed and One Tailed Test</vt:lpstr>
      <vt:lpstr>Two Tailed and One Tailed Test</vt:lpstr>
      <vt:lpstr>Two Tailed and One Tailed Test</vt:lpstr>
      <vt:lpstr>Two Tailed and One Tailed Test</vt:lpstr>
      <vt:lpstr>Level of Significance</vt:lpstr>
      <vt:lpstr>Critical Value Z_c</vt:lpstr>
      <vt:lpstr>Z Score</vt:lpstr>
      <vt:lpstr>Steps for hypothesis testing</vt:lpstr>
      <vt:lpstr>Question</vt:lpstr>
      <vt:lpstr>Cont.…</vt:lpstr>
      <vt:lpstr>Cont. 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Estimation Theory</dc:title>
  <dc:creator>Maitreyi Ketkar</dc:creator>
  <cp:lastModifiedBy>Maitreyi Joglekar</cp:lastModifiedBy>
  <cp:revision>25</cp:revision>
  <dcterms:created xsi:type="dcterms:W3CDTF">2020-04-06T10:42:04Z</dcterms:created>
  <dcterms:modified xsi:type="dcterms:W3CDTF">2021-03-24T08:07:44Z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0x0101001308BF6277769A4F88172573F18DF119</vt:lpwstr>
  </property>
</Properties>
</file>