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459" r:id="rId3"/>
    <p:sldId id="297" r:id="rId4"/>
    <p:sldId id="460" r:id="rId5"/>
    <p:sldId id="470" r:id="rId6"/>
    <p:sldId id="461" r:id="rId7"/>
    <p:sldId id="462" r:id="rId8"/>
    <p:sldId id="471" r:id="rId9"/>
    <p:sldId id="472" r:id="rId10"/>
    <p:sldId id="473" r:id="rId11"/>
    <p:sldId id="474" r:id="rId12"/>
    <p:sldId id="475" r:id="rId13"/>
    <p:sldId id="476" r:id="rId14"/>
  </p:sldIdLst>
  <p:sldSz cx="9144000" cy="5143500" type="screen16x9"/>
  <p:notesSz cx="6858000" cy="9144000"/>
  <p:embeddedFontLst>
    <p:embeddedFont>
      <p:font typeface="Barlow Light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Raleway SemiBold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0A39CF-143C-4915-B16F-0172F4A40050}">
  <a:tblStyle styleId="{890A39CF-143C-4915-B16F-0172F4A400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COST</a:t>
            </a:r>
            <a:endParaRPr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AB5DF57-B522-4B9C-9724-BE1DCB108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Statistical Estimation Theory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D412-6776-495F-BAFD-4F6954E9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727244" cy="534578"/>
          </a:xfrm>
        </p:spPr>
        <p:txBody>
          <a:bodyPr/>
          <a:lstStyle/>
          <a:p>
            <a:r>
              <a:rPr lang="en-IN" dirty="0"/>
              <a:t>Cont.…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0B70A51-4935-45D7-AC87-7482F59B619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456636"/>
                <a:ext cx="8099778" cy="2640900"/>
              </a:xfrm>
            </p:spPr>
            <p:txBody>
              <a:bodyPr/>
              <a:lstStyle/>
              <a:p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Step 4- Get table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 for LOS </a:t>
                </a:r>
                <a14:m>
                  <m:oMath xmlns:m="http://schemas.openxmlformats.org/officeDocument/2006/math"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0" i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b="0" i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%)</m:t>
                    </m:r>
                  </m:oMath>
                </a14:m>
                <a:endParaRPr lang="en-IN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571500" lvl="1" indent="0">
                  <a:buNone/>
                </a:pPr>
                <a:r>
                  <a:rPr lang="en-IN" dirty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= 1.645</a:t>
                </a:r>
              </a:p>
              <a:p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Step 5- Find Z score using formula- 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pPr marL="114300" indent="0">
                  <a:buNone/>
                </a:pPr>
                <a:endParaRPr lang="en-IN" dirty="0"/>
              </a:p>
              <a:p>
                <a:pPr marL="114300" indent="0">
                  <a:buNone/>
                </a:pPr>
                <a:endParaRPr lang="en-IN" dirty="0"/>
              </a:p>
              <a:p>
                <a:pPr marL="11430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0B70A51-4935-45D7-AC87-7482F59B61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56636"/>
                <a:ext cx="8099778" cy="2640900"/>
              </a:xfrm>
              <a:blipFill>
                <a:blip r:embed="rId2"/>
                <a:stretch>
                  <a:fillRect l="-527" t="-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8FDD4-47CD-4386-830C-8E10FD550A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3B9E69C-9EFD-4F28-99E7-339FDCB555C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49511" y="38150"/>
              <a:ext cx="5027964" cy="1200609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1675988">
                      <a:extLst>
                        <a:ext uri="{9D8B030D-6E8A-4147-A177-3AD203B41FA5}">
                          <a16:colId xmlns:a16="http://schemas.microsoft.com/office/drawing/2014/main" val="937299267"/>
                        </a:ext>
                      </a:extLst>
                    </a:gridCol>
                    <a:gridCol w="1675988">
                      <a:extLst>
                        <a:ext uri="{9D8B030D-6E8A-4147-A177-3AD203B41FA5}">
                          <a16:colId xmlns:a16="http://schemas.microsoft.com/office/drawing/2014/main" val="625962998"/>
                        </a:ext>
                      </a:extLst>
                    </a:gridCol>
                    <a:gridCol w="1675988">
                      <a:extLst>
                        <a:ext uri="{9D8B030D-6E8A-4147-A177-3AD203B41FA5}">
                          <a16:colId xmlns:a16="http://schemas.microsoft.com/office/drawing/2014/main" val="422838902"/>
                        </a:ext>
                      </a:extLst>
                    </a:gridCol>
                  </a:tblGrid>
                  <a:tr h="435983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                             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𝟎𝟓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%)</m:t>
                                </m:r>
                              </m:oMath>
                            </m:oMathPara>
                          </a14:m>
                          <a:endParaRPr lang="en-IN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𝟎𝟏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%)</m:t>
                                </m:r>
                              </m:oMath>
                            </m:oMathPara>
                          </a14:m>
                          <a:endParaRPr lang="en-IN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991248"/>
                      </a:ext>
                    </a:extLst>
                  </a:tr>
                  <a:tr h="382313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Two-tailed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=1.96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 2.58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8508148"/>
                      </a:ext>
                    </a:extLst>
                  </a:tr>
                  <a:tr h="382313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One-tailed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=1.645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 2.33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36275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3B9E69C-9EFD-4F28-99E7-339FDCB555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5117446"/>
                  </p:ext>
                </p:extLst>
              </p:nvPr>
            </p:nvGraphicFramePr>
            <p:xfrm>
              <a:off x="3849511" y="38150"/>
              <a:ext cx="5027964" cy="1200609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1675988">
                      <a:extLst>
                        <a:ext uri="{9D8B030D-6E8A-4147-A177-3AD203B41FA5}">
                          <a16:colId xmlns:a16="http://schemas.microsoft.com/office/drawing/2014/main" val="937299267"/>
                        </a:ext>
                      </a:extLst>
                    </a:gridCol>
                    <a:gridCol w="1675988">
                      <a:extLst>
                        <a:ext uri="{9D8B030D-6E8A-4147-A177-3AD203B41FA5}">
                          <a16:colId xmlns:a16="http://schemas.microsoft.com/office/drawing/2014/main" val="625962998"/>
                        </a:ext>
                      </a:extLst>
                    </a:gridCol>
                    <a:gridCol w="1675988">
                      <a:extLst>
                        <a:ext uri="{9D8B030D-6E8A-4147-A177-3AD203B41FA5}">
                          <a16:colId xmlns:a16="http://schemas.microsoft.com/office/drawing/2014/main" val="422838902"/>
                        </a:ext>
                      </a:extLst>
                    </a:gridCol>
                  </a:tblGrid>
                  <a:tr h="435983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                             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389" r="-100000" b="-1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27" t="-1389" r="-364" b="-1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1991248"/>
                      </a:ext>
                    </a:extLst>
                  </a:tr>
                  <a:tr h="382313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Two-tailed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15873" r="-100000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727" t="-115873" r="-364" b="-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508148"/>
                      </a:ext>
                    </a:extLst>
                  </a:tr>
                  <a:tr h="382313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One-tailed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15873" r="-10000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727" t="-215873" r="-364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36275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DE75884-E029-4A56-9834-59C304B89F5A}"/>
                  </a:ext>
                </a:extLst>
              </p:cNvPr>
              <p:cNvSpPr/>
              <p:nvPr/>
            </p:nvSpPr>
            <p:spPr>
              <a:xfrm>
                <a:off x="1828936" y="2781622"/>
                <a:ext cx="1467419" cy="899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IN" sz="1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DE75884-E029-4A56-9834-59C304B89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936" y="2781622"/>
                <a:ext cx="1467419" cy="8990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E07DBA23-FB1E-406B-BA27-1E6C3230AF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4545916"/>
                  </p:ext>
                </p:extLst>
              </p:nvPr>
            </p:nvGraphicFramePr>
            <p:xfrm>
              <a:off x="5296556" y="2571750"/>
              <a:ext cx="2018508" cy="1341120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1009254">
                      <a:extLst>
                        <a:ext uri="{9D8B030D-6E8A-4147-A177-3AD203B41FA5}">
                          <a16:colId xmlns:a16="http://schemas.microsoft.com/office/drawing/2014/main" val="1654212723"/>
                        </a:ext>
                      </a:extLst>
                    </a:gridCol>
                    <a:gridCol w="1009254">
                      <a:extLst>
                        <a:ext uri="{9D8B030D-6E8A-4147-A177-3AD203B41FA5}">
                          <a16:colId xmlns:a16="http://schemas.microsoft.com/office/drawing/2014/main" val="2488160853"/>
                        </a:ext>
                      </a:extLst>
                    </a:gridCol>
                  </a:tblGrid>
                  <a:tr h="2978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74.5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777237"/>
                      </a:ext>
                    </a:extLst>
                  </a:tr>
                  <a:tr h="2978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833374"/>
                      </a:ext>
                    </a:extLst>
                  </a:tr>
                  <a:tr h="2978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200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0341523"/>
                      </a:ext>
                    </a:extLst>
                  </a:tr>
                  <a:tr h="2978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75.9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77881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E07DBA23-FB1E-406B-BA27-1E6C3230AF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4545916"/>
                  </p:ext>
                </p:extLst>
              </p:nvPr>
            </p:nvGraphicFramePr>
            <p:xfrm>
              <a:off x="5296556" y="2571750"/>
              <a:ext cx="2018508" cy="1341120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1009254">
                      <a:extLst>
                        <a:ext uri="{9D8B030D-6E8A-4147-A177-3AD203B41FA5}">
                          <a16:colId xmlns:a16="http://schemas.microsoft.com/office/drawing/2014/main" val="1654212723"/>
                        </a:ext>
                      </a:extLst>
                    </a:gridCol>
                    <a:gridCol w="1009254">
                      <a:extLst>
                        <a:ext uri="{9D8B030D-6E8A-4147-A177-3AD203B41FA5}">
                          <a16:colId xmlns:a16="http://schemas.microsoft.com/office/drawing/2014/main" val="248816085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3636" r="-101205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74.5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77723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101786" r="-101205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83337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205455" r="-101205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200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034152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305455" r="-101205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75.9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77881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47BBB2-9777-445D-A97B-4DB32762B443}"/>
                  </a:ext>
                </a:extLst>
              </p:cNvPr>
              <p:cNvSpPr/>
              <p:nvPr/>
            </p:nvSpPr>
            <p:spPr>
              <a:xfrm>
                <a:off x="2025874" y="3912870"/>
                <a:ext cx="14674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1800" dirty="0"/>
                  <a:t>2.4748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47BBB2-9777-445D-A97B-4DB32762B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874" y="3912870"/>
                <a:ext cx="1467419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7FCCA5A-0A8A-4FBD-B740-EE99DFB92820}"/>
              </a:ext>
            </a:extLst>
          </p:cNvPr>
          <p:cNvSpPr txBox="1"/>
          <p:nvPr/>
        </p:nvSpPr>
        <p:spPr>
          <a:xfrm>
            <a:off x="261606" y="1148859"/>
            <a:ext cx="4602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One tailed Test</a:t>
            </a:r>
          </a:p>
        </p:txBody>
      </p:sp>
    </p:spTree>
    <p:extLst>
      <p:ext uri="{BB962C8B-B14F-4D97-AF65-F5344CB8AC3E}">
        <p14:creationId xmlns:p14="http://schemas.microsoft.com/office/powerpoint/2010/main" val="277080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0081-DD51-40BA-8E58-72355442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 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CDD793E-8165-4DE3-AD12-19C88F004BB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453883"/>
                <a:ext cx="5640900" cy="2640900"/>
              </a:xfrm>
            </p:spPr>
            <p:txBody>
              <a:bodyPr/>
              <a:lstStyle/>
              <a:p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Step 6 – Inference</a:t>
                </a:r>
              </a:p>
              <a:p>
                <a:pPr marL="114300" indent="0">
                  <a:buNone/>
                </a:pPr>
                <a:r>
                  <a:rPr lang="en-IN" dirty="0"/>
                  <a:t>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Z</m:t>
                    </m:r>
                    <m:r>
                      <m:rPr>
                        <m:nor/>
                      </m:rPr>
                      <a:rPr lang="en-IN" dirty="0"/>
                      <m:t> =2.4748, 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=1.645</m:t>
                    </m:r>
                  </m:oMath>
                </a14:m>
                <a:r>
                  <a:rPr lang="en-IN" dirty="0"/>
                  <a:t> </a:t>
                </a:r>
              </a:p>
              <a:p>
                <a:endParaRPr lang="en-IN" dirty="0"/>
              </a:p>
              <a:p>
                <a:r>
                  <a:rPr lang="en-IN" dirty="0"/>
                  <a:t>As Z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&gt;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dirty="0"/>
                  <a:t>reject Ho.</a:t>
                </a:r>
              </a:p>
              <a:p>
                <a:r>
                  <a:rPr lang="en-IN" dirty="0"/>
                  <a:t>Therefore, we can support the claim at 0.05 LOS. i.e., the performance of the school is better than population</a:t>
                </a:r>
              </a:p>
              <a:p>
                <a:endParaRPr lang="en-IN" dirty="0"/>
              </a:p>
              <a:p>
                <a:pPr marL="11430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CDD793E-8165-4DE3-AD12-19C88F004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53883"/>
                <a:ext cx="5640900" cy="2640900"/>
              </a:xfrm>
              <a:blipFill>
                <a:blip r:embed="rId2"/>
                <a:stretch>
                  <a:fillRect l="-757" t="-230" b="-78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603EB-CC9D-435B-8614-15343017A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F56FA6-E4F5-4B7C-A8F0-814EEA5F6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511" y="759612"/>
            <a:ext cx="38862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0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D412-6776-495F-BAFD-4F6954E9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727244" cy="534578"/>
          </a:xfrm>
        </p:spPr>
        <p:txBody>
          <a:bodyPr/>
          <a:lstStyle/>
          <a:p>
            <a:r>
              <a:rPr lang="en-IN" dirty="0"/>
              <a:t>Cont.…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0B70A51-4935-45D7-AC87-7482F59B619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17304"/>
                <a:ext cx="8099778" cy="2640900"/>
              </a:xfrm>
            </p:spPr>
            <p:txBody>
              <a:bodyPr/>
              <a:lstStyle/>
              <a:p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Step 4- Get table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 for LOS </a:t>
                </a:r>
                <a14:m>
                  <m:oMath xmlns:m="http://schemas.openxmlformats.org/officeDocument/2006/math"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0" i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b="0" i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%)</m:t>
                    </m:r>
                  </m:oMath>
                </a14:m>
                <a:endParaRPr lang="en-IN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571500" lvl="1" indent="0">
                  <a:buNone/>
                </a:pPr>
                <a:r>
                  <a:rPr lang="en-IN" dirty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= 1.96</a:t>
                </a:r>
              </a:p>
              <a:p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Step 5- Calculate Z value</a:t>
                </a:r>
              </a:p>
              <a:p>
                <a:pPr marL="114300" indent="0">
                  <a:buNone/>
                </a:pPr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Z</m:t>
                    </m:r>
                    <m:r>
                      <m:rPr>
                        <m:nor/>
                      </m:rPr>
                      <a:rPr lang="en-IN" dirty="0"/>
                      <m:t> =2.4748</m:t>
                    </m:r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Step 6 – Inference</a:t>
                </a:r>
              </a:p>
              <a:p>
                <a:pPr marL="114300" indent="0">
                  <a:buNone/>
                </a:pPr>
                <a:r>
                  <a:rPr lang="en-IN" dirty="0"/>
                  <a:t>      As Z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&gt;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dirty="0"/>
                  <a:t>reject Ho.</a:t>
                </a:r>
              </a:p>
              <a:p>
                <a:pPr marL="114300" indent="0">
                  <a:buNone/>
                </a:pPr>
                <a:r>
                  <a:rPr lang="en-IN" dirty="0"/>
                  <a:t>Therefore, we can support the claim at 0.05 LOS. i.e., the performance of the school is different than population</a:t>
                </a:r>
              </a:p>
              <a:p>
                <a:pPr marL="114300" indent="0">
                  <a:buNone/>
                </a:pPr>
                <a:endParaRPr lang="en-IN" dirty="0"/>
              </a:p>
              <a:p>
                <a:pPr marL="114300" indent="0">
                  <a:buNone/>
                </a:pPr>
                <a:endParaRPr lang="en-IN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endParaRPr lang="en-IN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114300" indent="0">
                  <a:buNone/>
                </a:pPr>
                <a:endParaRPr lang="en-IN" dirty="0"/>
              </a:p>
              <a:p>
                <a:pPr marL="11430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0B70A51-4935-45D7-AC87-7482F59B61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17304"/>
                <a:ext cx="8099778" cy="2640900"/>
              </a:xfrm>
              <a:blipFill>
                <a:blip r:embed="rId2"/>
                <a:stretch>
                  <a:fillRect l="-527" t="-230" r="-2257" b="-262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8FDD4-47CD-4386-830C-8E10FD550A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3B9E69C-9EFD-4F28-99E7-339FDCB555C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49511" y="38150"/>
              <a:ext cx="5027964" cy="1200609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1675988">
                      <a:extLst>
                        <a:ext uri="{9D8B030D-6E8A-4147-A177-3AD203B41FA5}">
                          <a16:colId xmlns:a16="http://schemas.microsoft.com/office/drawing/2014/main" val="937299267"/>
                        </a:ext>
                      </a:extLst>
                    </a:gridCol>
                    <a:gridCol w="1675988">
                      <a:extLst>
                        <a:ext uri="{9D8B030D-6E8A-4147-A177-3AD203B41FA5}">
                          <a16:colId xmlns:a16="http://schemas.microsoft.com/office/drawing/2014/main" val="625962998"/>
                        </a:ext>
                      </a:extLst>
                    </a:gridCol>
                    <a:gridCol w="1675988">
                      <a:extLst>
                        <a:ext uri="{9D8B030D-6E8A-4147-A177-3AD203B41FA5}">
                          <a16:colId xmlns:a16="http://schemas.microsoft.com/office/drawing/2014/main" val="422838902"/>
                        </a:ext>
                      </a:extLst>
                    </a:gridCol>
                  </a:tblGrid>
                  <a:tr h="435983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                             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𝟎𝟓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%)</m:t>
                                </m:r>
                              </m:oMath>
                            </m:oMathPara>
                          </a14:m>
                          <a:endParaRPr lang="en-IN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𝟎𝟏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%)</m:t>
                                </m:r>
                              </m:oMath>
                            </m:oMathPara>
                          </a14:m>
                          <a:endParaRPr lang="en-IN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991248"/>
                      </a:ext>
                    </a:extLst>
                  </a:tr>
                  <a:tr h="382313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Two-tailed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=1.96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 2.58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8508148"/>
                      </a:ext>
                    </a:extLst>
                  </a:tr>
                  <a:tr h="382313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One-tailed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=1.645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 2.33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36275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3B9E69C-9EFD-4F28-99E7-339FDCB555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5117446"/>
                  </p:ext>
                </p:extLst>
              </p:nvPr>
            </p:nvGraphicFramePr>
            <p:xfrm>
              <a:off x="3849511" y="38150"/>
              <a:ext cx="5027964" cy="1200609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1675988">
                      <a:extLst>
                        <a:ext uri="{9D8B030D-6E8A-4147-A177-3AD203B41FA5}">
                          <a16:colId xmlns:a16="http://schemas.microsoft.com/office/drawing/2014/main" val="937299267"/>
                        </a:ext>
                      </a:extLst>
                    </a:gridCol>
                    <a:gridCol w="1675988">
                      <a:extLst>
                        <a:ext uri="{9D8B030D-6E8A-4147-A177-3AD203B41FA5}">
                          <a16:colId xmlns:a16="http://schemas.microsoft.com/office/drawing/2014/main" val="625962998"/>
                        </a:ext>
                      </a:extLst>
                    </a:gridCol>
                    <a:gridCol w="1675988">
                      <a:extLst>
                        <a:ext uri="{9D8B030D-6E8A-4147-A177-3AD203B41FA5}">
                          <a16:colId xmlns:a16="http://schemas.microsoft.com/office/drawing/2014/main" val="422838902"/>
                        </a:ext>
                      </a:extLst>
                    </a:gridCol>
                  </a:tblGrid>
                  <a:tr h="435983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                             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389" r="-100000" b="-1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27" t="-1389" r="-364" b="-1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1991248"/>
                      </a:ext>
                    </a:extLst>
                  </a:tr>
                  <a:tr h="382313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Two-tailed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15873" r="-100000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727" t="-115873" r="-364" b="-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508148"/>
                      </a:ext>
                    </a:extLst>
                  </a:tr>
                  <a:tr h="382313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One-tailed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15873" r="-10000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727" t="-215873" r="-364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36275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7FCCA5A-0A8A-4FBD-B740-EE99DFB92820}"/>
              </a:ext>
            </a:extLst>
          </p:cNvPr>
          <p:cNvSpPr txBox="1"/>
          <p:nvPr/>
        </p:nvSpPr>
        <p:spPr>
          <a:xfrm>
            <a:off x="261606" y="1148859"/>
            <a:ext cx="4602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Two tailed Test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F82411-A985-4DB9-8AAC-4DA791917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654" y="2571750"/>
            <a:ext cx="46101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9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7148-9918-46CD-B2E6-9AC6C233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0CAC8-8EDF-47F8-9CC0-D4175CB15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948" y="1399542"/>
            <a:ext cx="8121316" cy="2640900"/>
          </a:xfrm>
        </p:spPr>
        <p:txBody>
          <a:bodyPr/>
          <a:lstStyle/>
          <a:p>
            <a:pPr algn="l"/>
            <a:r>
              <a:rPr lang="en-IN" b="0" i="0" u="none" strike="noStrike" baseline="0" dirty="0">
                <a:latin typeface="AdvTimes"/>
              </a:rPr>
              <a:t>Internet shoppers spend on an average $335 per year with standard deviation $105. Three hundred Internet shoppers are surveyed, and it is found that the average spending </a:t>
            </a:r>
            <a:r>
              <a:rPr lang="en-IN" b="0" i="0" u="none" strike="noStrike" baseline="0" dirty="0">
                <a:latin typeface="AdvP4C4E74"/>
              </a:rPr>
              <a:t>is </a:t>
            </a:r>
            <a:r>
              <a:rPr lang="en-IN" b="0" i="0" u="none" strike="noStrike" baseline="0" dirty="0">
                <a:latin typeface="AdvTimes"/>
              </a:rPr>
              <a:t>$324. Examin</a:t>
            </a:r>
            <a:r>
              <a:rPr lang="en-IN" dirty="0">
                <a:latin typeface="AdvTimes"/>
              </a:rPr>
              <a:t>e the scenario at 5 % LOS. 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CC4ED-6454-46AD-A313-FBD56D82B4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861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1BF8-30FB-4BA8-9E44-8D5CE0AA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</p:spPr>
        <p:txBody>
          <a:bodyPr wrap="square" anchor="t">
            <a:normAutofit/>
          </a:bodyPr>
          <a:lstStyle/>
          <a:p>
            <a:r>
              <a:rPr lang="en-IN" dirty="0"/>
              <a:t>Z Score</a:t>
            </a:r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A688CE-EC78-4032-91F9-ACA7092DBF4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66888" y="1499038"/>
                <a:ext cx="6620933" cy="3606312"/>
              </a:xfrm>
            </p:spPr>
            <p:txBody>
              <a:bodyPr wrap="square" anchor="t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1700" b="1" dirty="0"/>
                  <a:t>Mean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IN" sz="17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sz="1700" dirty="0"/>
              </a:p>
              <a:p>
                <a:pPr>
                  <a:lnSpc>
                    <a:spcPct val="100000"/>
                  </a:lnSpc>
                </a:pPr>
                <a:r>
                  <a:rPr lang="en-IN" sz="1700" b="1" dirty="0"/>
                  <a:t>Proportion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𝑝𝑞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IN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A688CE-EC78-4032-91F9-ACA7092DB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6888" y="1499038"/>
                <a:ext cx="6620933" cy="3606312"/>
              </a:xfrm>
              <a:blipFill>
                <a:blip r:embed="rId2"/>
                <a:stretch>
                  <a:fillRect l="-645" t="-10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65FF98A-8915-4AF3-9132-CFD5E3621C1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158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24C2-3212-476F-8AA4-E5E2B1E7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5369"/>
            <a:ext cx="8191825" cy="1082700"/>
          </a:xfrm>
        </p:spPr>
        <p:txBody>
          <a:bodyPr/>
          <a:lstStyle/>
          <a:p>
            <a:r>
              <a:rPr lang="en-IN" dirty="0"/>
              <a:t>Steps for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6627EDC-8D90-48B6-A7ED-DB647049FA4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92875" y="929875"/>
                <a:ext cx="7715955" cy="3185849"/>
              </a:xfrm>
            </p:spPr>
            <p:txBody>
              <a:bodyPr/>
              <a:lstStyle/>
              <a:p>
                <a:pPr marL="571500" indent="-457200">
                  <a:buFont typeface="+mj-lt"/>
                  <a:buAutoNum type="arabicPeriod"/>
                </a:pPr>
                <a:r>
                  <a:rPr lang="en-IN" dirty="0"/>
                  <a:t>Write given values.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en-IN" dirty="0"/>
                  <a:t>Propose Ho and H1. 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en-IN" dirty="0"/>
                  <a:t>Identify test- </a:t>
                </a:r>
              </a:p>
              <a:p>
                <a:pPr lvl="1"/>
                <a:r>
                  <a:rPr lang="en-IN" dirty="0"/>
                  <a:t>one tailed (if &lt; , &gt;) </a:t>
                </a:r>
              </a:p>
              <a:p>
                <a:pPr lvl="1"/>
                <a:r>
                  <a:rPr lang="en-IN" dirty="0"/>
                  <a:t>two tailed (if ≠)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en-IN" dirty="0"/>
                  <a:t>Get table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 according to LOS mentioned in the problem. 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en-IN" dirty="0"/>
                  <a:t>Find Z score using the formula. 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en-IN" dirty="0"/>
                  <a:t>Inference- </a:t>
                </a:r>
              </a:p>
              <a:p>
                <a:pPr lvl="1"/>
                <a:r>
                  <a:rPr lang="en-IN" dirty="0"/>
                  <a:t>If Z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 , accept Ho.</a:t>
                </a:r>
              </a:p>
              <a:p>
                <a:pPr lvl="1"/>
                <a:r>
                  <a:rPr lang="en-IN" dirty="0"/>
                  <a:t>If Z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 , reject Ho.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6627EDC-8D90-48B6-A7ED-DB647049FA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92875" y="929875"/>
                <a:ext cx="7715955" cy="3185849"/>
              </a:xfrm>
              <a:blipFill>
                <a:blip r:embed="rId2"/>
                <a:stretch>
                  <a:fillRect l="-316" t="-192" b="-335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662C5F-E6FC-4A0F-A06F-A0F001EE47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7E2849-D1F9-4E61-81B2-4AE87603EAE9}"/>
              </a:ext>
            </a:extLst>
          </p:cNvPr>
          <p:cNvCxnSpPr/>
          <p:nvPr/>
        </p:nvCxnSpPr>
        <p:spPr>
          <a:xfrm>
            <a:off x="5667022" y="4636750"/>
            <a:ext cx="24271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426DEE-DD4A-430C-BC27-6B8482AC778B}"/>
              </a:ext>
            </a:extLst>
          </p:cNvPr>
          <p:cNvCxnSpPr/>
          <p:nvPr/>
        </p:nvCxnSpPr>
        <p:spPr>
          <a:xfrm>
            <a:off x="6750756" y="3409244"/>
            <a:ext cx="0" cy="1227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EF99EE-6F5A-4D03-B370-44A6929F9C57}"/>
              </a:ext>
            </a:extLst>
          </p:cNvPr>
          <p:cNvSpPr/>
          <p:nvPr/>
        </p:nvSpPr>
        <p:spPr>
          <a:xfrm>
            <a:off x="5542844" y="3601101"/>
            <a:ext cx="2559468" cy="933022"/>
          </a:xfrm>
          <a:custGeom>
            <a:avLst/>
            <a:gdLst>
              <a:gd name="connsiteX0" fmla="*/ 0 w 2559468"/>
              <a:gd name="connsiteY0" fmla="*/ 846721 h 933022"/>
              <a:gd name="connsiteX1" fmla="*/ 1207912 w 2559468"/>
              <a:gd name="connsiteY1" fmla="*/ 55 h 933022"/>
              <a:gd name="connsiteX2" fmla="*/ 2472267 w 2559468"/>
              <a:gd name="connsiteY2" fmla="*/ 880588 h 933022"/>
              <a:gd name="connsiteX3" fmla="*/ 2348089 w 2559468"/>
              <a:gd name="connsiteY3" fmla="*/ 756410 h 93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68" h="933022">
                <a:moveTo>
                  <a:pt x="0" y="846721"/>
                </a:moveTo>
                <a:cubicBezTo>
                  <a:pt x="397934" y="420566"/>
                  <a:pt x="795868" y="-5589"/>
                  <a:pt x="1207912" y="55"/>
                </a:cubicBezTo>
                <a:cubicBezTo>
                  <a:pt x="1619956" y="5699"/>
                  <a:pt x="2282238" y="754529"/>
                  <a:pt x="2472267" y="880588"/>
                </a:cubicBezTo>
                <a:cubicBezTo>
                  <a:pt x="2662297" y="1006647"/>
                  <a:pt x="2505193" y="881528"/>
                  <a:pt x="2348089" y="756410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0B8083-3495-4230-ADC2-193B143C0FEC}"/>
              </a:ext>
            </a:extLst>
          </p:cNvPr>
          <p:cNvCxnSpPr/>
          <p:nvPr/>
        </p:nvCxnSpPr>
        <p:spPr>
          <a:xfrm>
            <a:off x="5881511" y="4120444"/>
            <a:ext cx="0" cy="516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544E7B-E04A-431B-A403-66D252868BBC}"/>
              </a:ext>
            </a:extLst>
          </p:cNvPr>
          <p:cNvCxnSpPr/>
          <p:nvPr/>
        </p:nvCxnSpPr>
        <p:spPr>
          <a:xfrm>
            <a:off x="7636933" y="4148665"/>
            <a:ext cx="0" cy="516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E8646F6-BA52-4928-AEAE-00390A2AA08D}"/>
              </a:ext>
            </a:extLst>
          </p:cNvPr>
          <p:cNvSpPr txBox="1"/>
          <p:nvPr/>
        </p:nvSpPr>
        <p:spPr>
          <a:xfrm>
            <a:off x="6108160" y="3962400"/>
            <a:ext cx="1087635" cy="31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Accept Ho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220669-BA4B-435B-9B37-B68922F07597}"/>
                  </a:ext>
                </a:extLst>
              </p:cNvPr>
              <p:cNvSpPr txBox="1"/>
              <p:nvPr/>
            </p:nvSpPr>
            <p:spPr>
              <a:xfrm>
                <a:off x="5704794" y="4636750"/>
                <a:ext cx="4411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220669-BA4B-435B-9B37-B68922F07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794" y="4636750"/>
                <a:ext cx="44113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F78443-CE89-4641-9C25-89057AB8D01C}"/>
                  </a:ext>
                </a:extLst>
              </p:cNvPr>
              <p:cNvSpPr txBox="1"/>
              <p:nvPr/>
            </p:nvSpPr>
            <p:spPr>
              <a:xfrm>
                <a:off x="7434814" y="4664738"/>
                <a:ext cx="4411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F78443-CE89-4641-9C25-89057AB8D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14" y="4664738"/>
                <a:ext cx="44113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7F79B05-8F02-4466-9E30-77E17AD736C3}"/>
              </a:ext>
            </a:extLst>
          </p:cNvPr>
          <p:cNvSpPr txBox="1"/>
          <p:nvPr/>
        </p:nvSpPr>
        <p:spPr>
          <a:xfrm>
            <a:off x="7735211" y="3983128"/>
            <a:ext cx="1087635" cy="31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Reject Ho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07C67A-85FC-4FE3-BC42-E915A0077A87}"/>
              </a:ext>
            </a:extLst>
          </p:cNvPr>
          <p:cNvSpPr txBox="1"/>
          <p:nvPr/>
        </p:nvSpPr>
        <p:spPr>
          <a:xfrm>
            <a:off x="4693148" y="3973688"/>
            <a:ext cx="1087635" cy="31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Reject Ho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F28B85-9649-43BD-A723-022D703CE26E}"/>
              </a:ext>
            </a:extLst>
          </p:cNvPr>
          <p:cNvCxnSpPr/>
          <p:nvPr/>
        </p:nvCxnSpPr>
        <p:spPr>
          <a:xfrm>
            <a:off x="5387986" y="4299216"/>
            <a:ext cx="388820" cy="23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5D3A39-9884-4C21-B871-A6CF633DDAC9}"/>
              </a:ext>
            </a:extLst>
          </p:cNvPr>
          <p:cNvCxnSpPr>
            <a:cxnSpLocks/>
          </p:cNvCxnSpPr>
          <p:nvPr/>
        </p:nvCxnSpPr>
        <p:spPr>
          <a:xfrm flipH="1">
            <a:off x="7791606" y="4252270"/>
            <a:ext cx="379372" cy="28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97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DBD7-B19C-4194-A3A8-C3FDA6B9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28" y="476394"/>
            <a:ext cx="5640900" cy="1082700"/>
          </a:xfrm>
        </p:spPr>
        <p:txBody>
          <a:bodyPr/>
          <a:lstStyle/>
          <a:p>
            <a:r>
              <a:rPr lang="en-IN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D71B3EE-0758-4597-899B-77742681CC4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7555" y="2571750"/>
                <a:ext cx="8451470" cy="2192358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Step 1- Write given values</a:t>
                </a: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=1800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𝑙𝑏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𝑙𝑏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r>
                  <a:rPr lang="en-IN" dirty="0">
                    <a:ea typeface="Cambria Math" panose="02040503050406030204" pitchFamily="18" charset="0"/>
                  </a:rPr>
                  <a:t>N = 50</a:t>
                </a:r>
                <a:endParaRPr lang="en-IN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=18500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𝑙𝑏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r>
                  <a:rPr lang="en-IN" dirty="0">
                    <a:ea typeface="Cambria Math" panose="02040503050406030204" pitchFamily="18" charset="0"/>
                  </a:rPr>
                  <a:t>LOS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= 0.01= 1 %</a:t>
                </a:r>
                <a:endParaRPr lang="en-IN" b="0" dirty="0">
                  <a:ea typeface="Cambria Math" panose="020405030504060302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D71B3EE-0758-4597-899B-77742681CC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7555" y="2571750"/>
                <a:ext cx="8451470" cy="2192358"/>
              </a:xfrm>
              <a:blipFill>
                <a:blip r:embed="rId2"/>
                <a:stretch>
                  <a:fillRect l="-505" t="-278" b="-186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A6E02-0ADB-4E3A-B2CD-95F82D1879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690D9-14BF-45DB-949F-065E96ED8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2584"/>
            <a:ext cx="9144000" cy="1580903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D860115C-139D-4BF5-9CB6-135273365277}"/>
              </a:ext>
            </a:extLst>
          </p:cNvPr>
          <p:cNvSpPr/>
          <p:nvPr/>
        </p:nvSpPr>
        <p:spPr>
          <a:xfrm>
            <a:off x="2483554" y="3127023"/>
            <a:ext cx="553156" cy="6253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F1FAAD-E4B3-45C4-B414-821470477130}"/>
              </a:ext>
            </a:extLst>
          </p:cNvPr>
          <p:cNvSpPr txBox="1"/>
          <p:nvPr/>
        </p:nvSpPr>
        <p:spPr>
          <a:xfrm>
            <a:off x="3142182" y="3178087"/>
            <a:ext cx="1659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4">
                    <a:lumMod val="50000"/>
                  </a:schemeClr>
                </a:solidFill>
              </a:rPr>
              <a:t>Population Parameter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F899EC2-B806-4B71-8F54-3C9A73FE1EEA}"/>
              </a:ext>
            </a:extLst>
          </p:cNvPr>
          <p:cNvSpPr/>
          <p:nvPr/>
        </p:nvSpPr>
        <p:spPr>
          <a:xfrm>
            <a:off x="2489197" y="3934180"/>
            <a:ext cx="553156" cy="6253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AA1FF-32A8-4B63-ACAC-2E370F6F5B16}"/>
              </a:ext>
            </a:extLst>
          </p:cNvPr>
          <p:cNvSpPr txBox="1"/>
          <p:nvPr/>
        </p:nvSpPr>
        <p:spPr>
          <a:xfrm>
            <a:off x="3147825" y="3985244"/>
            <a:ext cx="1659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4">
                    <a:lumMod val="50000"/>
                  </a:schemeClr>
                </a:solidFill>
              </a:rPr>
              <a:t>Sample data</a:t>
            </a:r>
          </a:p>
        </p:txBody>
      </p:sp>
    </p:spTree>
    <p:extLst>
      <p:ext uri="{BB962C8B-B14F-4D97-AF65-F5344CB8AC3E}">
        <p14:creationId xmlns:p14="http://schemas.microsoft.com/office/powerpoint/2010/main" val="428729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DBD7-B19C-4194-A3A8-C3FDA6B9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71B3EE-0758-4597-899B-77742681C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555" y="1307256"/>
            <a:ext cx="8451470" cy="1911931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Step 2- Propose H0</a:t>
            </a:r>
          </a:p>
          <a:p>
            <a:pPr marL="114300" indent="0">
              <a:buNone/>
            </a:pP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Step 3- Identify Test</a:t>
            </a:r>
          </a:p>
          <a:p>
            <a:pPr lvl="1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As &gt; sign is there, use One tailed Test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A6E02-0ADB-4E3A-B2CD-95F82D1879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E0FE1D-55E2-4FF3-BD5D-A69DEB4F3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61" y="2038919"/>
            <a:ext cx="7240058" cy="82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6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D412-6776-495F-BAFD-4F6954E9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727244" cy="534578"/>
          </a:xfrm>
        </p:spPr>
        <p:txBody>
          <a:bodyPr/>
          <a:lstStyle/>
          <a:p>
            <a:r>
              <a:rPr lang="en-IN" dirty="0"/>
              <a:t>Cont.…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0B70A51-4935-45D7-AC87-7482F59B619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456636"/>
                <a:ext cx="8099778" cy="2640900"/>
              </a:xfrm>
            </p:spPr>
            <p:txBody>
              <a:bodyPr/>
              <a:lstStyle/>
              <a:p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Step 4- Get table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 for LOS </a:t>
                </a:r>
                <a14:m>
                  <m:oMath xmlns:m="http://schemas.openxmlformats.org/officeDocument/2006/math"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%)</m:t>
                    </m:r>
                  </m:oMath>
                </a14:m>
                <a:endParaRPr lang="en-IN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571500" lvl="1" indent="0">
                  <a:buNone/>
                </a:pPr>
                <a:r>
                  <a:rPr lang="en-IN" dirty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= 2.33</a:t>
                </a:r>
              </a:p>
              <a:p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Step 5- Find Z score using formula- 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pPr marL="114300" indent="0">
                  <a:buNone/>
                </a:pPr>
                <a:endParaRPr lang="en-IN" dirty="0"/>
              </a:p>
              <a:p>
                <a:pPr marL="114300" indent="0">
                  <a:buNone/>
                </a:pPr>
                <a:endParaRPr lang="en-IN" dirty="0"/>
              </a:p>
              <a:p>
                <a:pPr marL="11430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0B70A51-4935-45D7-AC87-7482F59B61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56636"/>
                <a:ext cx="8099778" cy="2640900"/>
              </a:xfrm>
              <a:blipFill>
                <a:blip r:embed="rId2"/>
                <a:stretch>
                  <a:fillRect l="-527" t="-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8FDD4-47CD-4386-830C-8E10FD550A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3B9E69C-9EFD-4F28-99E7-339FDCB555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5117446"/>
                  </p:ext>
                </p:extLst>
              </p:nvPr>
            </p:nvGraphicFramePr>
            <p:xfrm>
              <a:off x="3849511" y="38150"/>
              <a:ext cx="5027964" cy="1200609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1675988">
                      <a:extLst>
                        <a:ext uri="{9D8B030D-6E8A-4147-A177-3AD203B41FA5}">
                          <a16:colId xmlns:a16="http://schemas.microsoft.com/office/drawing/2014/main" val="937299267"/>
                        </a:ext>
                      </a:extLst>
                    </a:gridCol>
                    <a:gridCol w="1675988">
                      <a:extLst>
                        <a:ext uri="{9D8B030D-6E8A-4147-A177-3AD203B41FA5}">
                          <a16:colId xmlns:a16="http://schemas.microsoft.com/office/drawing/2014/main" val="625962998"/>
                        </a:ext>
                      </a:extLst>
                    </a:gridCol>
                    <a:gridCol w="1675988">
                      <a:extLst>
                        <a:ext uri="{9D8B030D-6E8A-4147-A177-3AD203B41FA5}">
                          <a16:colId xmlns:a16="http://schemas.microsoft.com/office/drawing/2014/main" val="422838902"/>
                        </a:ext>
                      </a:extLst>
                    </a:gridCol>
                  </a:tblGrid>
                  <a:tr h="435983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                             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𝟎𝟓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%)</m:t>
                                </m:r>
                              </m:oMath>
                            </m:oMathPara>
                          </a14:m>
                          <a:endParaRPr lang="en-IN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𝟎𝟏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%)</m:t>
                                </m:r>
                              </m:oMath>
                            </m:oMathPara>
                          </a14:m>
                          <a:endParaRPr lang="en-IN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991248"/>
                      </a:ext>
                    </a:extLst>
                  </a:tr>
                  <a:tr h="382313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Two-tailed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=1.96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 2.58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8508148"/>
                      </a:ext>
                    </a:extLst>
                  </a:tr>
                  <a:tr h="382313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One-tailed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=1.645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 2.33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36275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3B9E69C-9EFD-4F28-99E7-339FDCB555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5117446"/>
                  </p:ext>
                </p:extLst>
              </p:nvPr>
            </p:nvGraphicFramePr>
            <p:xfrm>
              <a:off x="3849511" y="38150"/>
              <a:ext cx="5027964" cy="1200609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1675988">
                      <a:extLst>
                        <a:ext uri="{9D8B030D-6E8A-4147-A177-3AD203B41FA5}">
                          <a16:colId xmlns:a16="http://schemas.microsoft.com/office/drawing/2014/main" val="937299267"/>
                        </a:ext>
                      </a:extLst>
                    </a:gridCol>
                    <a:gridCol w="1675988">
                      <a:extLst>
                        <a:ext uri="{9D8B030D-6E8A-4147-A177-3AD203B41FA5}">
                          <a16:colId xmlns:a16="http://schemas.microsoft.com/office/drawing/2014/main" val="625962998"/>
                        </a:ext>
                      </a:extLst>
                    </a:gridCol>
                    <a:gridCol w="1675988">
                      <a:extLst>
                        <a:ext uri="{9D8B030D-6E8A-4147-A177-3AD203B41FA5}">
                          <a16:colId xmlns:a16="http://schemas.microsoft.com/office/drawing/2014/main" val="422838902"/>
                        </a:ext>
                      </a:extLst>
                    </a:gridCol>
                  </a:tblGrid>
                  <a:tr h="435983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                             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389" r="-100000" b="-1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27" t="-1389" r="-364" b="-1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1991248"/>
                      </a:ext>
                    </a:extLst>
                  </a:tr>
                  <a:tr h="382313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Two-tailed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15873" r="-100000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727" t="-115873" r="-364" b="-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508148"/>
                      </a:ext>
                    </a:extLst>
                  </a:tr>
                  <a:tr h="382313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One-tailed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15873" r="-10000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727" t="-215873" r="-364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36275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DE75884-E029-4A56-9834-59C304B89F5A}"/>
                  </a:ext>
                </a:extLst>
              </p:cNvPr>
              <p:cNvSpPr/>
              <p:nvPr/>
            </p:nvSpPr>
            <p:spPr>
              <a:xfrm>
                <a:off x="1828936" y="2781622"/>
                <a:ext cx="1467419" cy="899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IN" sz="1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DE75884-E029-4A56-9834-59C304B89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936" y="2781622"/>
                <a:ext cx="1467419" cy="8990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E07DBA23-FB1E-406B-BA27-1E6C3230AF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6559354"/>
                  </p:ext>
                </p:extLst>
              </p:nvPr>
            </p:nvGraphicFramePr>
            <p:xfrm>
              <a:off x="5296556" y="2571750"/>
              <a:ext cx="2018508" cy="1341120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1009254">
                      <a:extLst>
                        <a:ext uri="{9D8B030D-6E8A-4147-A177-3AD203B41FA5}">
                          <a16:colId xmlns:a16="http://schemas.microsoft.com/office/drawing/2014/main" val="1654212723"/>
                        </a:ext>
                      </a:extLst>
                    </a:gridCol>
                    <a:gridCol w="1009254">
                      <a:extLst>
                        <a:ext uri="{9D8B030D-6E8A-4147-A177-3AD203B41FA5}">
                          <a16:colId xmlns:a16="http://schemas.microsoft.com/office/drawing/2014/main" val="2488160853"/>
                        </a:ext>
                      </a:extLst>
                    </a:gridCol>
                  </a:tblGrid>
                  <a:tr h="2978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1800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777237"/>
                      </a:ext>
                    </a:extLst>
                  </a:tr>
                  <a:tr h="2978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833374"/>
                      </a:ext>
                    </a:extLst>
                  </a:tr>
                  <a:tr h="2978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0341523"/>
                      </a:ext>
                    </a:extLst>
                  </a:tr>
                  <a:tr h="2978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1850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77881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E07DBA23-FB1E-406B-BA27-1E6C3230AF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6559354"/>
                  </p:ext>
                </p:extLst>
              </p:nvPr>
            </p:nvGraphicFramePr>
            <p:xfrm>
              <a:off x="5296556" y="2571750"/>
              <a:ext cx="2018508" cy="1341120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1009254">
                      <a:extLst>
                        <a:ext uri="{9D8B030D-6E8A-4147-A177-3AD203B41FA5}">
                          <a16:colId xmlns:a16="http://schemas.microsoft.com/office/drawing/2014/main" val="1654212723"/>
                        </a:ext>
                      </a:extLst>
                    </a:gridCol>
                    <a:gridCol w="1009254">
                      <a:extLst>
                        <a:ext uri="{9D8B030D-6E8A-4147-A177-3AD203B41FA5}">
                          <a16:colId xmlns:a16="http://schemas.microsoft.com/office/drawing/2014/main" val="248816085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3636" r="-101205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1800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77723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101786" r="-101205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83337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205455" r="-101205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034152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305455" r="-101205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1850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77881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47BBB2-9777-445D-A97B-4DB32762B443}"/>
                  </a:ext>
                </a:extLst>
              </p:cNvPr>
              <p:cNvSpPr/>
              <p:nvPr/>
            </p:nvSpPr>
            <p:spPr>
              <a:xfrm>
                <a:off x="2025874" y="3912870"/>
                <a:ext cx="14674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1800" dirty="0"/>
                  <a:t>3.5355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47BBB2-9777-445D-A97B-4DB32762B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874" y="3912870"/>
                <a:ext cx="1467419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75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0081-DD51-40BA-8E58-72355442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 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CDD793E-8165-4DE3-AD12-19C88F004BB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453883"/>
                <a:ext cx="5640900" cy="2640900"/>
              </a:xfrm>
            </p:spPr>
            <p:txBody>
              <a:bodyPr/>
              <a:lstStyle/>
              <a:p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Step 6 – Inference</a:t>
                </a:r>
              </a:p>
              <a:p>
                <a:pPr marL="114300" indent="0">
                  <a:buNone/>
                </a:pPr>
                <a:r>
                  <a:rPr lang="en-IN" dirty="0"/>
                  <a:t>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Z</m:t>
                    </m:r>
                    <m:r>
                      <m:rPr>
                        <m:nor/>
                      </m:rPr>
                      <a:rPr lang="en-IN" dirty="0"/>
                      <m:t> = 3.</m:t>
                    </m:r>
                    <m:r>
                      <m:rPr>
                        <m:nor/>
                      </m:rPr>
                      <a:rPr lang="en-IN" b="0" i="0" dirty="0" smtClean="0"/>
                      <m:t>5355 ,  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=2.33</m:t>
                    </m:r>
                  </m:oMath>
                </a14:m>
                <a:r>
                  <a:rPr lang="en-IN" dirty="0"/>
                  <a:t> </a:t>
                </a:r>
              </a:p>
              <a:p>
                <a:endParaRPr lang="en-IN" dirty="0"/>
              </a:p>
              <a:p>
                <a:r>
                  <a:rPr lang="en-IN" dirty="0"/>
                  <a:t>As Z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&gt;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dirty="0"/>
                  <a:t>reject Ho.</a:t>
                </a:r>
              </a:p>
              <a:p>
                <a:r>
                  <a:rPr lang="en-IN" dirty="0"/>
                  <a:t>Therefore, we can support the claim at 0.01 LOS. i.e., the cable strength is increased. </a:t>
                </a:r>
              </a:p>
              <a:p>
                <a:endParaRPr lang="en-IN" dirty="0"/>
              </a:p>
              <a:p>
                <a:pPr marL="11430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CDD793E-8165-4DE3-AD12-19C88F004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53883"/>
                <a:ext cx="5640900" cy="2640900"/>
              </a:xfrm>
              <a:blipFill>
                <a:blip r:embed="rId2"/>
                <a:stretch>
                  <a:fillRect l="-757" t="-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603EB-CC9D-435B-8614-15343017A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03385-2A69-4EFD-ABDE-E2901271D1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214"/>
          <a:stretch/>
        </p:blipFill>
        <p:spPr>
          <a:xfrm>
            <a:off x="3888428" y="889968"/>
            <a:ext cx="4570097" cy="189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2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7F58-BD80-41A6-A013-D43C11539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42" y="484871"/>
            <a:ext cx="5640900" cy="1082700"/>
          </a:xfrm>
        </p:spPr>
        <p:txBody>
          <a:bodyPr/>
          <a:lstStyle/>
          <a:p>
            <a:r>
              <a:rPr lang="en-IN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128B1A2-09BC-413E-9D1F-A8F1809F98C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05527" y="3252597"/>
                <a:ext cx="3403948" cy="1729363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Step 1- Write given values</a:t>
                </a: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=74.5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128B1A2-09BC-413E-9D1F-A8F1809F9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5527" y="3252597"/>
                <a:ext cx="3403948" cy="1729363"/>
              </a:xfrm>
              <a:blipFill>
                <a:blip r:embed="rId2"/>
                <a:stretch>
                  <a:fillRect l="-1254" t="-3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FB58E-3E43-4E26-B4F5-B9A530C6E8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C8E3DE-C83F-4D76-B982-A20761849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2" y="1026221"/>
            <a:ext cx="9144000" cy="2117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9EDE86-E665-4BEC-9B55-D9300A0A8533}"/>
                  </a:ext>
                </a:extLst>
              </p:cNvPr>
              <p:cNvSpPr txBox="1"/>
              <p:nvPr/>
            </p:nvSpPr>
            <p:spPr>
              <a:xfrm>
                <a:off x="4257349" y="3401155"/>
                <a:ext cx="4620126" cy="12355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342900">
                  <a:lnSpc>
                    <a:spcPct val="110000"/>
                  </a:lnSpc>
                  <a:spcBef>
                    <a:spcPts val="600"/>
                  </a:spcBef>
                  <a:buClr>
                    <a:schemeClr val="accent1"/>
                  </a:buClr>
                  <a:buSzPts val="1800"/>
                  <a:buFont typeface="Barlow Light"/>
                  <a:buChar char="▸"/>
                </a:pPr>
                <a:r>
                  <a:rPr lang="en-IN" sz="2000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Barlow Light"/>
                  </a:rPr>
                  <a:t>N = 200</a:t>
                </a:r>
              </a:p>
              <a:p>
                <a:pPr marL="457200" indent="-342900">
                  <a:lnSpc>
                    <a:spcPct val="110000"/>
                  </a:lnSpc>
                  <a:spcBef>
                    <a:spcPts val="600"/>
                  </a:spcBef>
                  <a:buClr>
                    <a:schemeClr val="accent1"/>
                  </a:buClr>
                  <a:buSzPts val="1800"/>
                  <a:buFont typeface="Barlow Light"/>
                  <a:buChar char="▸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Barlow Light"/>
                          </a:rPr>
                        </m:ctrlPr>
                      </m:accPr>
                      <m:e>
                        <m:r>
                          <a:rPr lang="en-I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Barlow Light"/>
                          </a:rPr>
                          <m:t>𝑋</m:t>
                        </m:r>
                      </m:e>
                    </m:acc>
                    <m:r>
                      <a:rPr lang="en-I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=75.9</m:t>
                    </m:r>
                  </m:oMath>
                </a14:m>
                <a:endParaRPr lang="en-IN" sz="2000" i="1" dirty="0">
                  <a:solidFill>
                    <a:schemeClr val="dk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Barlow Light"/>
                </a:endParaRPr>
              </a:p>
              <a:p>
                <a:pPr marL="457200" indent="-342900">
                  <a:lnSpc>
                    <a:spcPct val="110000"/>
                  </a:lnSpc>
                  <a:spcBef>
                    <a:spcPts val="600"/>
                  </a:spcBef>
                  <a:buClr>
                    <a:schemeClr val="accent1"/>
                  </a:buClr>
                  <a:buSzPts val="1800"/>
                  <a:buFont typeface="Barlow Light"/>
                  <a:buChar char="▸"/>
                </a:pPr>
                <a:r>
                  <a:rPr lang="en-IN" sz="2000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Barlow Light"/>
                  </a:rPr>
                  <a:t>LOS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α</m:t>
                    </m:r>
                    <m:r>
                      <a:rPr lang="en-I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 </m:t>
                    </m:r>
                  </m:oMath>
                </a14:m>
                <a:r>
                  <a:rPr lang="en-IN" sz="2000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Barlow Light"/>
                  </a:rPr>
                  <a:t>= 0.05= 5 %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9EDE86-E665-4BEC-9B55-D9300A0A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349" y="3401155"/>
                <a:ext cx="4620126" cy="1235595"/>
              </a:xfrm>
              <a:prstGeom prst="rect">
                <a:avLst/>
              </a:prstGeom>
              <a:blipFill>
                <a:blip r:embed="rId4"/>
                <a:stretch>
                  <a:fillRect t="-2956" b="-78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5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DBD7-B19C-4194-A3A8-C3FDA6B9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D71B3EE-0758-4597-899B-77742681CC4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7555" y="1146950"/>
                <a:ext cx="8451470" cy="1911931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IN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One tailed Test</a:t>
                </a:r>
              </a:p>
              <a:p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Step 2- Propose H0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IN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=74.5</m:t>
                    </m:r>
                  </m:oMath>
                </a14:m>
                <a:r>
                  <a:rPr lang="en-IN" dirty="0">
                    <a:solidFill>
                      <a:schemeClr val="accent6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N" dirty="0">
                    <a:ea typeface="Cambria Math" panose="02040503050406030204" pitchFamily="18" charset="0"/>
                  </a:rPr>
                  <a:t>; performance of school is same as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IN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IN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74.5</m:t>
                    </m:r>
                  </m:oMath>
                </a14:m>
                <a:r>
                  <a:rPr lang="en-IN" dirty="0">
                    <a:solidFill>
                      <a:schemeClr val="accent6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N" dirty="0">
                    <a:ea typeface="Cambria Math" panose="02040503050406030204" pitchFamily="18" charset="0"/>
                  </a:rPr>
                  <a:t>; performance of school is better than population</a:t>
                </a:r>
                <a:endParaRPr lang="en-IN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114300" indent="0">
                  <a:buNone/>
                </a:pPr>
                <a:endParaRPr lang="en-IN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D71B3EE-0758-4597-899B-77742681CC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7555" y="1146950"/>
                <a:ext cx="8451470" cy="1911931"/>
              </a:xfrm>
              <a:blipFill>
                <a:blip r:embed="rId2"/>
                <a:stretch>
                  <a:fillRect l="-793" t="-9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A6E02-0ADB-4E3A-B2CD-95F82D1879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5">
                <a:extLst>
                  <a:ext uri="{FF2B5EF4-FFF2-40B4-BE49-F238E27FC236}">
                    <a16:creationId xmlns:a16="http://schemas.microsoft.com/office/drawing/2014/main" id="{C4CD5115-E74A-4734-AEF6-1E38A35366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555" y="2959119"/>
                <a:ext cx="8451470" cy="1911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Barlow Light"/>
                  <a:buChar char="▸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1pPr>
                <a:lvl2pPr marL="914400" marR="0" lvl="1" indent="-3429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Barlow Light"/>
                  <a:buChar char="▹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2pPr>
                <a:lvl3pPr marL="1371600" marR="0" lvl="2" indent="-3429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Barlow Light"/>
                  <a:buChar char="▹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3pPr>
                <a:lvl4pPr marL="1828800" marR="0" lvl="3" indent="-3556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Barlow Light"/>
                  <a:buChar char="▹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4pPr>
                <a:lvl5pPr marL="2286000" marR="0" lvl="4" indent="-3556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Barlow Light"/>
                  <a:buChar char="▹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5pPr>
                <a:lvl6pPr marL="2743200" marR="0" lvl="5" indent="-3556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Barlow Light"/>
                  <a:buChar char="▹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6pPr>
                <a:lvl7pPr marL="3200400" marR="0" lvl="6" indent="-3556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Barlow Light"/>
                  <a:buChar char="▹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7pPr>
                <a:lvl8pPr marL="3657600" marR="0" lvl="7" indent="-3556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Barlow Light"/>
                  <a:buChar char="▹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8pPr>
                <a:lvl9pPr marL="4114800" marR="0" lvl="8" indent="-3556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Barlow Light"/>
                  <a:buChar char="▹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9pPr>
              </a:lstStyle>
              <a:p>
                <a:pPr marL="114300" indent="0">
                  <a:buFont typeface="Barlow Light"/>
                  <a:buNone/>
                </a:pPr>
                <a:r>
                  <a:rPr lang="en-IN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Two tailed Test</a:t>
                </a:r>
              </a:p>
              <a:p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Step 2- Propose H0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IN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=74.5</m:t>
                    </m:r>
                  </m:oMath>
                </a14:m>
                <a:r>
                  <a:rPr lang="en-IN" dirty="0">
                    <a:solidFill>
                      <a:schemeClr val="accent6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N" dirty="0">
                    <a:ea typeface="Cambria Math" panose="02040503050406030204" pitchFamily="18" charset="0"/>
                  </a:rPr>
                  <a:t>; performance of school is same as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IN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IN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74.5</m:t>
                    </m:r>
                  </m:oMath>
                </a14:m>
                <a:r>
                  <a:rPr lang="en-IN" dirty="0">
                    <a:solidFill>
                      <a:schemeClr val="accent6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N" dirty="0">
                    <a:ea typeface="Cambria Math" panose="02040503050406030204" pitchFamily="18" charset="0"/>
                  </a:rPr>
                  <a:t>; performance of school is different than population</a:t>
                </a:r>
                <a:endParaRPr lang="en-IN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114300" indent="0">
                  <a:buFont typeface="Barlow Light"/>
                  <a:buNone/>
                </a:pPr>
                <a:endParaRPr lang="en-IN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7" name="Text Placeholder 5">
                <a:extLst>
                  <a:ext uri="{FF2B5EF4-FFF2-40B4-BE49-F238E27FC236}">
                    <a16:creationId xmlns:a16="http://schemas.microsoft.com/office/drawing/2014/main" id="{C4CD5115-E74A-4734-AEF6-1E38A3536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55" y="2959119"/>
                <a:ext cx="8451470" cy="1911931"/>
              </a:xfrm>
              <a:prstGeom prst="rect">
                <a:avLst/>
              </a:prstGeom>
              <a:blipFill>
                <a:blip r:embed="rId3"/>
                <a:stretch>
                  <a:fillRect l="-793" t="-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51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08BF6277769A4F88172573F18DF119" ma:contentTypeVersion="2" ma:contentTypeDescription="Create a new document." ma:contentTypeScope="" ma:versionID="d62defaa1dfaade801af7bee216e9e6e">
  <xsd:schema xmlns:xsd="http://www.w3.org/2001/XMLSchema" xmlns:xs="http://www.w3.org/2001/XMLSchema" xmlns:p="http://schemas.microsoft.com/office/2006/metadata/properties" xmlns:ns2="c82c3c50-7289-40f7-93d0-0e0c25154dd3" targetNamespace="http://schemas.microsoft.com/office/2006/metadata/properties" ma:root="true" ma:fieldsID="7eb16378e66e7febd801257e505144db" ns2:_="">
    <xsd:import namespace="c82c3c50-7289-40f7-93d0-0e0c25154d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2c3c50-7289-40f7-93d0-0e0c25154d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A82FAD-B60D-4C99-9E9D-B0C3C4F6B6E1}"/>
</file>

<file path=customXml/itemProps2.xml><?xml version="1.0" encoding="utf-8"?>
<ds:datastoreItem xmlns:ds="http://schemas.openxmlformats.org/officeDocument/2006/customXml" ds:itemID="{6FC3118E-FB40-4413-9408-6520384C7939}"/>
</file>

<file path=customXml/itemProps3.xml><?xml version="1.0" encoding="utf-8"?>
<ds:datastoreItem xmlns:ds="http://schemas.openxmlformats.org/officeDocument/2006/customXml" ds:itemID="{69243C66-B9FC-41A8-BEE4-BF2496FB8F25}"/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644</Words>
  <Application>Microsoft Office PowerPoint</Application>
  <PresentationFormat>On-screen Show (16:9)</PresentationFormat>
  <Paragraphs>157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Cambria Math</vt:lpstr>
      <vt:lpstr>Barlow Light</vt:lpstr>
      <vt:lpstr>Calibri</vt:lpstr>
      <vt:lpstr>AdvTimes</vt:lpstr>
      <vt:lpstr>Raleway SemiBold</vt:lpstr>
      <vt:lpstr>AdvP4C4E74</vt:lpstr>
      <vt:lpstr>Gaoler template</vt:lpstr>
      <vt:lpstr>COST</vt:lpstr>
      <vt:lpstr>Z Score</vt:lpstr>
      <vt:lpstr>Steps for hypothesis testing</vt:lpstr>
      <vt:lpstr>Question</vt:lpstr>
      <vt:lpstr>Cont.. </vt:lpstr>
      <vt:lpstr>Cont.…</vt:lpstr>
      <vt:lpstr>Cont. ..</vt:lpstr>
      <vt:lpstr>Question</vt:lpstr>
      <vt:lpstr>Cont.. </vt:lpstr>
      <vt:lpstr>Cont.…</vt:lpstr>
      <vt:lpstr>Cont. ..</vt:lpstr>
      <vt:lpstr>Cont.…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Estimation Theory</dc:title>
  <dc:creator>Maitreyi Ketkar</dc:creator>
  <cp:lastModifiedBy>Maitreyi Joglekar</cp:lastModifiedBy>
  <cp:revision>36</cp:revision>
  <dcterms:created xsi:type="dcterms:W3CDTF">2020-04-06T10:42:04Z</dcterms:created>
  <dcterms:modified xsi:type="dcterms:W3CDTF">2021-03-24T07:26:19Z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0x0101001308BF6277769A4F88172573F18DF119</vt:lpwstr>
  </property>
</Properties>
</file>