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257C43-A1EF-4860-BE3E-E906BB409C7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DC8383-386B-49B2-8B83-343835FA1BFD}">
      <dgm:prSet/>
      <dgm:spPr/>
      <dgm:t>
        <a:bodyPr/>
        <a:lstStyle/>
        <a:p>
          <a:r>
            <a:rPr lang="en-IN" dirty="0"/>
            <a:t>Small sample size</a:t>
          </a:r>
          <a:endParaRPr lang="en-US" dirty="0"/>
        </a:p>
      </dgm:t>
    </dgm:pt>
    <dgm:pt modelId="{C8AD66DE-3295-4151-AC9C-EF34098098E3}" type="parTrans" cxnId="{26BCCFC0-64C8-4566-AD63-024884213533}">
      <dgm:prSet/>
      <dgm:spPr/>
      <dgm:t>
        <a:bodyPr/>
        <a:lstStyle/>
        <a:p>
          <a:endParaRPr lang="en-US"/>
        </a:p>
      </dgm:t>
    </dgm:pt>
    <dgm:pt modelId="{1EB5F68A-D61F-40F1-A5E1-B8C49AFA0BE2}" type="sibTrans" cxnId="{26BCCFC0-64C8-4566-AD63-024884213533}">
      <dgm:prSet/>
      <dgm:spPr/>
      <dgm:t>
        <a:bodyPr/>
        <a:lstStyle/>
        <a:p>
          <a:endParaRPr lang="en-US"/>
        </a:p>
      </dgm:t>
    </dgm:pt>
    <dgm:pt modelId="{C02BD978-2EAF-46AF-A9E1-C631B6F2F968}">
      <dgm:prSet/>
      <dgm:spPr/>
      <dgm:t>
        <a:bodyPr/>
        <a:lstStyle/>
        <a:p>
          <a:r>
            <a:rPr lang="en-IN"/>
            <a:t>N &lt; 30</a:t>
          </a:r>
          <a:endParaRPr lang="en-US"/>
        </a:p>
      </dgm:t>
    </dgm:pt>
    <dgm:pt modelId="{8152EE51-CDA5-4677-B9B2-6D7BCDC100DD}" type="parTrans" cxnId="{A5F413D6-99F4-4476-AE14-98B4A54132C2}">
      <dgm:prSet/>
      <dgm:spPr/>
      <dgm:t>
        <a:bodyPr/>
        <a:lstStyle/>
        <a:p>
          <a:endParaRPr lang="en-US"/>
        </a:p>
      </dgm:t>
    </dgm:pt>
    <dgm:pt modelId="{A6FC3A98-AF51-4E71-B44B-29BCC5C8B7BD}" type="sibTrans" cxnId="{A5F413D6-99F4-4476-AE14-98B4A54132C2}">
      <dgm:prSet/>
      <dgm:spPr/>
      <dgm:t>
        <a:bodyPr/>
        <a:lstStyle/>
        <a:p>
          <a:endParaRPr lang="en-US"/>
        </a:p>
      </dgm:t>
    </dgm:pt>
    <dgm:pt modelId="{5A0BFD8B-89CE-425B-8E9F-5DB2807345DC}">
      <dgm:prSet/>
      <dgm:spPr/>
      <dgm:t>
        <a:bodyPr/>
        <a:lstStyle/>
        <a:p>
          <a:r>
            <a:rPr lang="en-IN" dirty="0"/>
            <a:t>Approximation becomes inaccurate with small sampling size</a:t>
          </a:r>
          <a:endParaRPr lang="en-US" dirty="0"/>
        </a:p>
      </dgm:t>
    </dgm:pt>
    <dgm:pt modelId="{D2CA8CAF-4E56-434B-8A0B-42C60688E62B}" type="parTrans" cxnId="{4F4082D1-B2C5-4675-AC14-ACA8E277547E}">
      <dgm:prSet/>
      <dgm:spPr/>
      <dgm:t>
        <a:bodyPr/>
        <a:lstStyle/>
        <a:p>
          <a:endParaRPr lang="en-US"/>
        </a:p>
      </dgm:t>
    </dgm:pt>
    <dgm:pt modelId="{FD6B9166-1A9C-4342-B297-1D7917EB6981}" type="sibTrans" cxnId="{4F4082D1-B2C5-4675-AC14-ACA8E277547E}">
      <dgm:prSet/>
      <dgm:spPr/>
      <dgm:t>
        <a:bodyPr/>
        <a:lstStyle/>
        <a:p>
          <a:endParaRPr lang="en-US"/>
        </a:p>
      </dgm:t>
    </dgm:pt>
    <dgm:pt modelId="{94EEC3BC-AFA4-4285-B3E7-7A2ADEBC7EA1}">
      <dgm:prSet/>
      <dgm:spPr/>
      <dgm:t>
        <a:bodyPr/>
        <a:lstStyle/>
        <a:p>
          <a:r>
            <a:rPr lang="en-IN"/>
            <a:t>Distributions-</a:t>
          </a:r>
          <a:endParaRPr lang="en-US"/>
        </a:p>
      </dgm:t>
    </dgm:pt>
    <dgm:pt modelId="{3BB87738-6EBA-4C14-96FC-B9013CA4A20D}" type="parTrans" cxnId="{4A58C23C-EFCF-4619-B345-34393FE3E0FA}">
      <dgm:prSet/>
      <dgm:spPr/>
      <dgm:t>
        <a:bodyPr/>
        <a:lstStyle/>
        <a:p>
          <a:endParaRPr lang="en-US"/>
        </a:p>
      </dgm:t>
    </dgm:pt>
    <dgm:pt modelId="{5AF00B57-7245-4CE6-A996-A8F2681D7CCC}" type="sibTrans" cxnId="{4A58C23C-EFCF-4619-B345-34393FE3E0FA}">
      <dgm:prSet/>
      <dgm:spPr/>
      <dgm:t>
        <a:bodyPr/>
        <a:lstStyle/>
        <a:p>
          <a:endParaRPr lang="en-US"/>
        </a:p>
      </dgm:t>
    </dgm:pt>
    <dgm:pt modelId="{5EF29BBB-5FC1-4ED0-AA64-746841E92838}">
      <dgm:prSet/>
      <dgm:spPr/>
      <dgm:t>
        <a:bodyPr/>
        <a:lstStyle/>
        <a:p>
          <a:r>
            <a:rPr lang="en-IN" dirty="0"/>
            <a:t>Student’s t distribution</a:t>
          </a:r>
          <a:endParaRPr lang="en-US" dirty="0"/>
        </a:p>
      </dgm:t>
    </dgm:pt>
    <dgm:pt modelId="{AEA8A662-D8D2-46D0-AB8F-E0373336E449}" type="parTrans" cxnId="{BB425AAF-F088-4261-B40B-0F99C20AB60C}">
      <dgm:prSet/>
      <dgm:spPr/>
      <dgm:t>
        <a:bodyPr/>
        <a:lstStyle/>
        <a:p>
          <a:endParaRPr lang="en-US"/>
        </a:p>
      </dgm:t>
    </dgm:pt>
    <dgm:pt modelId="{AC5C0033-3EDF-43A9-ABD9-F3828202FFF8}" type="sibTrans" cxnId="{BB425AAF-F088-4261-B40B-0F99C20AB60C}">
      <dgm:prSet/>
      <dgm:spPr/>
      <dgm:t>
        <a:bodyPr/>
        <a:lstStyle/>
        <a:p>
          <a:endParaRPr lang="en-US"/>
        </a:p>
      </dgm:t>
    </dgm:pt>
    <dgm:pt modelId="{ED57E368-1292-4F15-8384-7160293B0203}">
      <dgm:prSet/>
      <dgm:spPr/>
      <dgm:t>
        <a:bodyPr/>
        <a:lstStyle/>
        <a:p>
          <a:r>
            <a:rPr lang="en-IN"/>
            <a:t>F distribution</a:t>
          </a:r>
          <a:endParaRPr lang="en-US"/>
        </a:p>
      </dgm:t>
    </dgm:pt>
    <dgm:pt modelId="{4C2F5A31-A342-4F3C-957B-DB053589A474}" type="parTrans" cxnId="{6DD46B35-1369-4BFD-BFD6-22E02373CF1F}">
      <dgm:prSet/>
      <dgm:spPr/>
      <dgm:t>
        <a:bodyPr/>
        <a:lstStyle/>
        <a:p>
          <a:endParaRPr lang="en-US"/>
        </a:p>
      </dgm:t>
    </dgm:pt>
    <dgm:pt modelId="{1DC87725-3655-40B0-8C47-C7DD90D5EFFD}" type="sibTrans" cxnId="{6DD46B35-1369-4BFD-BFD6-22E02373CF1F}">
      <dgm:prSet/>
      <dgm:spPr/>
      <dgm:t>
        <a:bodyPr/>
        <a:lstStyle/>
        <a:p>
          <a:endParaRPr lang="en-US"/>
        </a:p>
      </dgm:t>
    </dgm:pt>
    <dgm:pt modelId="{F3B25014-F9B7-48D8-86DC-BFD5073555E0}">
      <dgm:prSet/>
      <dgm:spPr/>
      <dgm:t>
        <a:bodyPr/>
        <a:lstStyle/>
        <a:p>
          <a:r>
            <a:rPr lang="en-IN" dirty="0"/>
            <a:t>Chi square distribution</a:t>
          </a:r>
          <a:endParaRPr lang="en-US" dirty="0"/>
        </a:p>
      </dgm:t>
    </dgm:pt>
    <dgm:pt modelId="{22953E32-4198-4638-BB76-3C8BC29E4510}" type="parTrans" cxnId="{88850681-32BF-44A3-89E8-93334FB25DA1}">
      <dgm:prSet/>
      <dgm:spPr/>
      <dgm:t>
        <a:bodyPr/>
        <a:lstStyle/>
        <a:p>
          <a:endParaRPr lang="en-US"/>
        </a:p>
      </dgm:t>
    </dgm:pt>
    <dgm:pt modelId="{17D16131-5DA6-43E4-AAB3-85D66F541023}" type="sibTrans" cxnId="{88850681-32BF-44A3-89E8-93334FB25DA1}">
      <dgm:prSet/>
      <dgm:spPr/>
      <dgm:t>
        <a:bodyPr/>
        <a:lstStyle/>
        <a:p>
          <a:endParaRPr lang="en-US"/>
        </a:p>
      </dgm:t>
    </dgm:pt>
    <dgm:pt modelId="{796421C1-E0A1-4CE7-98E0-06A5A7885111}" type="pres">
      <dgm:prSet presAssocID="{4D257C43-A1EF-4860-BE3E-E906BB409C7C}" presName="linear" presStyleCnt="0">
        <dgm:presLayoutVars>
          <dgm:dir/>
          <dgm:animLvl val="lvl"/>
          <dgm:resizeHandles val="exact"/>
        </dgm:presLayoutVars>
      </dgm:prSet>
      <dgm:spPr/>
    </dgm:pt>
    <dgm:pt modelId="{5F21719A-C7F1-444E-8788-F277CCE301C4}" type="pres">
      <dgm:prSet presAssocID="{94DC8383-386B-49B2-8B83-343835FA1BFD}" presName="parentLin" presStyleCnt="0"/>
      <dgm:spPr/>
    </dgm:pt>
    <dgm:pt modelId="{B5055A04-BE39-4997-9E70-D9372717C20E}" type="pres">
      <dgm:prSet presAssocID="{94DC8383-386B-49B2-8B83-343835FA1BFD}" presName="parentLeftMargin" presStyleLbl="node1" presStyleIdx="0" presStyleCnt="4"/>
      <dgm:spPr/>
    </dgm:pt>
    <dgm:pt modelId="{AF094C73-2514-4522-911F-6C062824ADE3}" type="pres">
      <dgm:prSet presAssocID="{94DC8383-386B-49B2-8B83-343835FA1BF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438758-3DFC-4312-B6B6-71710A3DA9DD}" type="pres">
      <dgm:prSet presAssocID="{94DC8383-386B-49B2-8B83-343835FA1BFD}" presName="negativeSpace" presStyleCnt="0"/>
      <dgm:spPr/>
    </dgm:pt>
    <dgm:pt modelId="{F8B57629-581B-4452-A57F-DE1BFE769214}" type="pres">
      <dgm:prSet presAssocID="{94DC8383-386B-49B2-8B83-343835FA1BFD}" presName="childText" presStyleLbl="conFgAcc1" presStyleIdx="0" presStyleCnt="4">
        <dgm:presLayoutVars>
          <dgm:bulletEnabled val="1"/>
        </dgm:presLayoutVars>
      </dgm:prSet>
      <dgm:spPr/>
    </dgm:pt>
    <dgm:pt modelId="{42F28E7B-ABF0-4753-928B-FE2A4512719D}" type="pres">
      <dgm:prSet presAssocID="{1EB5F68A-D61F-40F1-A5E1-B8C49AFA0BE2}" presName="spaceBetweenRectangles" presStyleCnt="0"/>
      <dgm:spPr/>
    </dgm:pt>
    <dgm:pt modelId="{BD9F65CE-BC87-49BC-BB1F-385431245A77}" type="pres">
      <dgm:prSet presAssocID="{C02BD978-2EAF-46AF-A9E1-C631B6F2F968}" presName="parentLin" presStyleCnt="0"/>
      <dgm:spPr/>
    </dgm:pt>
    <dgm:pt modelId="{10E81922-AB2C-41A7-A4BC-F650179D1982}" type="pres">
      <dgm:prSet presAssocID="{C02BD978-2EAF-46AF-A9E1-C631B6F2F968}" presName="parentLeftMargin" presStyleLbl="node1" presStyleIdx="0" presStyleCnt="4"/>
      <dgm:spPr/>
    </dgm:pt>
    <dgm:pt modelId="{22442224-5F87-4725-B90C-42095DED8162}" type="pres">
      <dgm:prSet presAssocID="{C02BD978-2EAF-46AF-A9E1-C631B6F2F96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028092-D83C-4247-B43F-B40A862590BF}" type="pres">
      <dgm:prSet presAssocID="{C02BD978-2EAF-46AF-A9E1-C631B6F2F968}" presName="negativeSpace" presStyleCnt="0"/>
      <dgm:spPr/>
    </dgm:pt>
    <dgm:pt modelId="{1F9A463F-8CEC-4A62-BD78-594C9D8C2D96}" type="pres">
      <dgm:prSet presAssocID="{C02BD978-2EAF-46AF-A9E1-C631B6F2F968}" presName="childText" presStyleLbl="conFgAcc1" presStyleIdx="1" presStyleCnt="4">
        <dgm:presLayoutVars>
          <dgm:bulletEnabled val="1"/>
        </dgm:presLayoutVars>
      </dgm:prSet>
      <dgm:spPr/>
    </dgm:pt>
    <dgm:pt modelId="{E23E747F-BA0B-41D3-9043-C0A261A10907}" type="pres">
      <dgm:prSet presAssocID="{A6FC3A98-AF51-4E71-B44B-29BCC5C8B7BD}" presName="spaceBetweenRectangles" presStyleCnt="0"/>
      <dgm:spPr/>
    </dgm:pt>
    <dgm:pt modelId="{92B48950-B267-400A-B89A-F363676E1962}" type="pres">
      <dgm:prSet presAssocID="{5A0BFD8B-89CE-425B-8E9F-5DB2807345DC}" presName="parentLin" presStyleCnt="0"/>
      <dgm:spPr/>
    </dgm:pt>
    <dgm:pt modelId="{0279B9C9-4A2E-4C0B-A028-B17830646D1F}" type="pres">
      <dgm:prSet presAssocID="{5A0BFD8B-89CE-425B-8E9F-5DB2807345DC}" presName="parentLeftMargin" presStyleLbl="node1" presStyleIdx="1" presStyleCnt="4"/>
      <dgm:spPr/>
    </dgm:pt>
    <dgm:pt modelId="{87CC1663-E83E-4A07-AB08-A2947AA6B654}" type="pres">
      <dgm:prSet presAssocID="{5A0BFD8B-89CE-425B-8E9F-5DB2807345D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41B2A2-D23A-4C4D-859E-8D826F2C8C47}" type="pres">
      <dgm:prSet presAssocID="{5A0BFD8B-89CE-425B-8E9F-5DB2807345DC}" presName="negativeSpace" presStyleCnt="0"/>
      <dgm:spPr/>
    </dgm:pt>
    <dgm:pt modelId="{9CDDDBA5-5174-4E60-89E0-BA2E441F1DC6}" type="pres">
      <dgm:prSet presAssocID="{5A0BFD8B-89CE-425B-8E9F-5DB2807345DC}" presName="childText" presStyleLbl="conFgAcc1" presStyleIdx="2" presStyleCnt="4">
        <dgm:presLayoutVars>
          <dgm:bulletEnabled val="1"/>
        </dgm:presLayoutVars>
      </dgm:prSet>
      <dgm:spPr/>
    </dgm:pt>
    <dgm:pt modelId="{1F2AAA9C-11A7-4EB0-9359-B5904AC7A6A1}" type="pres">
      <dgm:prSet presAssocID="{FD6B9166-1A9C-4342-B297-1D7917EB6981}" presName="spaceBetweenRectangles" presStyleCnt="0"/>
      <dgm:spPr/>
    </dgm:pt>
    <dgm:pt modelId="{6AFFF7FE-0C6C-4C03-A3F9-13C963BC9924}" type="pres">
      <dgm:prSet presAssocID="{94EEC3BC-AFA4-4285-B3E7-7A2ADEBC7EA1}" presName="parentLin" presStyleCnt="0"/>
      <dgm:spPr/>
    </dgm:pt>
    <dgm:pt modelId="{2C312924-8154-4B19-90B2-9CF832FC93C3}" type="pres">
      <dgm:prSet presAssocID="{94EEC3BC-AFA4-4285-B3E7-7A2ADEBC7EA1}" presName="parentLeftMargin" presStyleLbl="node1" presStyleIdx="2" presStyleCnt="4"/>
      <dgm:spPr/>
    </dgm:pt>
    <dgm:pt modelId="{FA28FB27-DFAB-4AFA-95A8-3591132BAF70}" type="pres">
      <dgm:prSet presAssocID="{94EEC3BC-AFA4-4285-B3E7-7A2ADEBC7EA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AEDC685-87D2-46C6-A0A1-4D58FBD5C8E6}" type="pres">
      <dgm:prSet presAssocID="{94EEC3BC-AFA4-4285-B3E7-7A2ADEBC7EA1}" presName="negativeSpace" presStyleCnt="0"/>
      <dgm:spPr/>
    </dgm:pt>
    <dgm:pt modelId="{6FAAD338-CE73-4B32-BEF9-3251D522B1C9}" type="pres">
      <dgm:prSet presAssocID="{94EEC3BC-AFA4-4285-B3E7-7A2ADEBC7EA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1C6690A-6572-4EB4-A081-1960D3BB40EB}" type="presOf" srcId="{5EF29BBB-5FC1-4ED0-AA64-746841E92838}" destId="{6FAAD338-CE73-4B32-BEF9-3251D522B1C9}" srcOrd="0" destOrd="0" presId="urn:microsoft.com/office/officeart/2005/8/layout/list1"/>
    <dgm:cxn modelId="{B7ECA20D-BBE5-4773-99CF-BD686187F30F}" type="presOf" srcId="{5A0BFD8B-89CE-425B-8E9F-5DB2807345DC}" destId="{87CC1663-E83E-4A07-AB08-A2947AA6B654}" srcOrd="1" destOrd="0" presId="urn:microsoft.com/office/officeart/2005/8/layout/list1"/>
    <dgm:cxn modelId="{3D4C3015-8407-4901-A277-7155A1F30505}" type="presOf" srcId="{94DC8383-386B-49B2-8B83-343835FA1BFD}" destId="{AF094C73-2514-4522-911F-6C062824ADE3}" srcOrd="1" destOrd="0" presId="urn:microsoft.com/office/officeart/2005/8/layout/list1"/>
    <dgm:cxn modelId="{E61A0E16-6134-4F3A-A9DF-65EE78541419}" type="presOf" srcId="{94EEC3BC-AFA4-4285-B3E7-7A2ADEBC7EA1}" destId="{FA28FB27-DFAB-4AFA-95A8-3591132BAF70}" srcOrd="1" destOrd="0" presId="urn:microsoft.com/office/officeart/2005/8/layout/list1"/>
    <dgm:cxn modelId="{D10EDD28-1EEC-4BAF-A432-A4B11AEDFF22}" type="presOf" srcId="{94DC8383-386B-49B2-8B83-343835FA1BFD}" destId="{B5055A04-BE39-4997-9E70-D9372717C20E}" srcOrd="0" destOrd="0" presId="urn:microsoft.com/office/officeart/2005/8/layout/list1"/>
    <dgm:cxn modelId="{6DD46B35-1369-4BFD-BFD6-22E02373CF1F}" srcId="{94EEC3BC-AFA4-4285-B3E7-7A2ADEBC7EA1}" destId="{ED57E368-1292-4F15-8384-7160293B0203}" srcOrd="1" destOrd="0" parTransId="{4C2F5A31-A342-4F3C-957B-DB053589A474}" sibTransId="{1DC87725-3655-40B0-8C47-C7DD90D5EFFD}"/>
    <dgm:cxn modelId="{4A58C23C-EFCF-4619-B345-34393FE3E0FA}" srcId="{4D257C43-A1EF-4860-BE3E-E906BB409C7C}" destId="{94EEC3BC-AFA4-4285-B3E7-7A2ADEBC7EA1}" srcOrd="3" destOrd="0" parTransId="{3BB87738-6EBA-4C14-96FC-B9013CA4A20D}" sibTransId="{5AF00B57-7245-4CE6-A996-A8F2681D7CCC}"/>
    <dgm:cxn modelId="{D4E4126A-E068-4E1B-95E3-79C55A2B376A}" type="presOf" srcId="{ED57E368-1292-4F15-8384-7160293B0203}" destId="{6FAAD338-CE73-4B32-BEF9-3251D522B1C9}" srcOrd="0" destOrd="1" presId="urn:microsoft.com/office/officeart/2005/8/layout/list1"/>
    <dgm:cxn modelId="{88850681-32BF-44A3-89E8-93334FB25DA1}" srcId="{94EEC3BC-AFA4-4285-B3E7-7A2ADEBC7EA1}" destId="{F3B25014-F9B7-48D8-86DC-BFD5073555E0}" srcOrd="2" destOrd="0" parTransId="{22953E32-4198-4638-BB76-3C8BC29E4510}" sibTransId="{17D16131-5DA6-43E4-AAB3-85D66F541023}"/>
    <dgm:cxn modelId="{93736A9A-A4B5-4BE6-AF8A-22B94AE6E903}" type="presOf" srcId="{C02BD978-2EAF-46AF-A9E1-C631B6F2F968}" destId="{22442224-5F87-4725-B90C-42095DED8162}" srcOrd="1" destOrd="0" presId="urn:microsoft.com/office/officeart/2005/8/layout/list1"/>
    <dgm:cxn modelId="{E5661AAB-72D1-424F-A118-5686B8BFFDCB}" type="presOf" srcId="{4D257C43-A1EF-4860-BE3E-E906BB409C7C}" destId="{796421C1-E0A1-4CE7-98E0-06A5A7885111}" srcOrd="0" destOrd="0" presId="urn:microsoft.com/office/officeart/2005/8/layout/list1"/>
    <dgm:cxn modelId="{BB425AAF-F088-4261-B40B-0F99C20AB60C}" srcId="{94EEC3BC-AFA4-4285-B3E7-7A2ADEBC7EA1}" destId="{5EF29BBB-5FC1-4ED0-AA64-746841E92838}" srcOrd="0" destOrd="0" parTransId="{AEA8A662-D8D2-46D0-AB8F-E0373336E449}" sibTransId="{AC5C0033-3EDF-43A9-ABD9-F3828202FFF8}"/>
    <dgm:cxn modelId="{26BCCFC0-64C8-4566-AD63-024884213533}" srcId="{4D257C43-A1EF-4860-BE3E-E906BB409C7C}" destId="{94DC8383-386B-49B2-8B83-343835FA1BFD}" srcOrd="0" destOrd="0" parTransId="{C8AD66DE-3295-4151-AC9C-EF34098098E3}" sibTransId="{1EB5F68A-D61F-40F1-A5E1-B8C49AFA0BE2}"/>
    <dgm:cxn modelId="{3CAEE6C0-3784-4BD3-B736-59C7CC2F6EB8}" type="presOf" srcId="{F3B25014-F9B7-48D8-86DC-BFD5073555E0}" destId="{6FAAD338-CE73-4B32-BEF9-3251D522B1C9}" srcOrd="0" destOrd="2" presId="urn:microsoft.com/office/officeart/2005/8/layout/list1"/>
    <dgm:cxn modelId="{4F4082D1-B2C5-4675-AC14-ACA8E277547E}" srcId="{4D257C43-A1EF-4860-BE3E-E906BB409C7C}" destId="{5A0BFD8B-89CE-425B-8E9F-5DB2807345DC}" srcOrd="2" destOrd="0" parTransId="{D2CA8CAF-4E56-434B-8A0B-42C60688E62B}" sibTransId="{FD6B9166-1A9C-4342-B297-1D7917EB6981}"/>
    <dgm:cxn modelId="{78E52BD5-B930-4A13-9FE2-D1184FEED7EE}" type="presOf" srcId="{5A0BFD8B-89CE-425B-8E9F-5DB2807345DC}" destId="{0279B9C9-4A2E-4C0B-A028-B17830646D1F}" srcOrd="0" destOrd="0" presId="urn:microsoft.com/office/officeart/2005/8/layout/list1"/>
    <dgm:cxn modelId="{A5F413D6-99F4-4476-AE14-98B4A54132C2}" srcId="{4D257C43-A1EF-4860-BE3E-E906BB409C7C}" destId="{C02BD978-2EAF-46AF-A9E1-C631B6F2F968}" srcOrd="1" destOrd="0" parTransId="{8152EE51-CDA5-4677-B9B2-6D7BCDC100DD}" sibTransId="{A6FC3A98-AF51-4E71-B44B-29BCC5C8B7BD}"/>
    <dgm:cxn modelId="{1FEB0FD9-00A5-4036-94D4-936AB4DA6861}" type="presOf" srcId="{94EEC3BC-AFA4-4285-B3E7-7A2ADEBC7EA1}" destId="{2C312924-8154-4B19-90B2-9CF832FC93C3}" srcOrd="0" destOrd="0" presId="urn:microsoft.com/office/officeart/2005/8/layout/list1"/>
    <dgm:cxn modelId="{1184C4E6-3B58-4121-AC76-8B134E186552}" type="presOf" srcId="{C02BD978-2EAF-46AF-A9E1-C631B6F2F968}" destId="{10E81922-AB2C-41A7-A4BC-F650179D1982}" srcOrd="0" destOrd="0" presId="urn:microsoft.com/office/officeart/2005/8/layout/list1"/>
    <dgm:cxn modelId="{CFFEF3AF-DE47-45ED-878F-C9EDAF32E3E8}" type="presParOf" srcId="{796421C1-E0A1-4CE7-98E0-06A5A7885111}" destId="{5F21719A-C7F1-444E-8788-F277CCE301C4}" srcOrd="0" destOrd="0" presId="urn:microsoft.com/office/officeart/2005/8/layout/list1"/>
    <dgm:cxn modelId="{EF9EA4D0-BE3B-43C1-8ED0-8F7DDD073C61}" type="presParOf" srcId="{5F21719A-C7F1-444E-8788-F277CCE301C4}" destId="{B5055A04-BE39-4997-9E70-D9372717C20E}" srcOrd="0" destOrd="0" presId="urn:microsoft.com/office/officeart/2005/8/layout/list1"/>
    <dgm:cxn modelId="{8E2F7EAF-A134-4DB2-A6D2-BA3ABE49D5CF}" type="presParOf" srcId="{5F21719A-C7F1-444E-8788-F277CCE301C4}" destId="{AF094C73-2514-4522-911F-6C062824ADE3}" srcOrd="1" destOrd="0" presId="urn:microsoft.com/office/officeart/2005/8/layout/list1"/>
    <dgm:cxn modelId="{65D9EC85-A737-4C4B-85C4-AA377C54E00B}" type="presParOf" srcId="{796421C1-E0A1-4CE7-98E0-06A5A7885111}" destId="{5C438758-3DFC-4312-B6B6-71710A3DA9DD}" srcOrd="1" destOrd="0" presId="urn:microsoft.com/office/officeart/2005/8/layout/list1"/>
    <dgm:cxn modelId="{91DA1422-1AAA-40F9-A107-594576E8363B}" type="presParOf" srcId="{796421C1-E0A1-4CE7-98E0-06A5A7885111}" destId="{F8B57629-581B-4452-A57F-DE1BFE769214}" srcOrd="2" destOrd="0" presId="urn:microsoft.com/office/officeart/2005/8/layout/list1"/>
    <dgm:cxn modelId="{76103519-E7FE-4ECE-A818-8E3C52688A1D}" type="presParOf" srcId="{796421C1-E0A1-4CE7-98E0-06A5A7885111}" destId="{42F28E7B-ABF0-4753-928B-FE2A4512719D}" srcOrd="3" destOrd="0" presId="urn:microsoft.com/office/officeart/2005/8/layout/list1"/>
    <dgm:cxn modelId="{C5069FC4-E8E0-43CF-A3B2-18663DC8E404}" type="presParOf" srcId="{796421C1-E0A1-4CE7-98E0-06A5A7885111}" destId="{BD9F65CE-BC87-49BC-BB1F-385431245A77}" srcOrd="4" destOrd="0" presId="urn:microsoft.com/office/officeart/2005/8/layout/list1"/>
    <dgm:cxn modelId="{A6A70949-A06B-47CB-9716-D28137F44DB6}" type="presParOf" srcId="{BD9F65CE-BC87-49BC-BB1F-385431245A77}" destId="{10E81922-AB2C-41A7-A4BC-F650179D1982}" srcOrd="0" destOrd="0" presId="urn:microsoft.com/office/officeart/2005/8/layout/list1"/>
    <dgm:cxn modelId="{7B59BDB6-5404-4350-8542-F0D7FBB164D9}" type="presParOf" srcId="{BD9F65CE-BC87-49BC-BB1F-385431245A77}" destId="{22442224-5F87-4725-B90C-42095DED8162}" srcOrd="1" destOrd="0" presId="urn:microsoft.com/office/officeart/2005/8/layout/list1"/>
    <dgm:cxn modelId="{8F0D99EE-77A1-41DA-93F0-AFA57CEF63CC}" type="presParOf" srcId="{796421C1-E0A1-4CE7-98E0-06A5A7885111}" destId="{91028092-D83C-4247-B43F-B40A862590BF}" srcOrd="5" destOrd="0" presId="urn:microsoft.com/office/officeart/2005/8/layout/list1"/>
    <dgm:cxn modelId="{25700C4B-095E-4720-BDC2-0A26999E14CA}" type="presParOf" srcId="{796421C1-E0A1-4CE7-98E0-06A5A7885111}" destId="{1F9A463F-8CEC-4A62-BD78-594C9D8C2D96}" srcOrd="6" destOrd="0" presId="urn:microsoft.com/office/officeart/2005/8/layout/list1"/>
    <dgm:cxn modelId="{2825156B-8AF5-4BF8-BC1C-800B237EE207}" type="presParOf" srcId="{796421C1-E0A1-4CE7-98E0-06A5A7885111}" destId="{E23E747F-BA0B-41D3-9043-C0A261A10907}" srcOrd="7" destOrd="0" presId="urn:microsoft.com/office/officeart/2005/8/layout/list1"/>
    <dgm:cxn modelId="{EA55D2DC-3444-42D2-9F57-F2AEE982ABC5}" type="presParOf" srcId="{796421C1-E0A1-4CE7-98E0-06A5A7885111}" destId="{92B48950-B267-400A-B89A-F363676E1962}" srcOrd="8" destOrd="0" presId="urn:microsoft.com/office/officeart/2005/8/layout/list1"/>
    <dgm:cxn modelId="{4426F07F-71C2-487C-BBB9-E8C5C8D08D42}" type="presParOf" srcId="{92B48950-B267-400A-B89A-F363676E1962}" destId="{0279B9C9-4A2E-4C0B-A028-B17830646D1F}" srcOrd="0" destOrd="0" presId="urn:microsoft.com/office/officeart/2005/8/layout/list1"/>
    <dgm:cxn modelId="{DEBBC853-0368-491E-A014-6296FF291F59}" type="presParOf" srcId="{92B48950-B267-400A-B89A-F363676E1962}" destId="{87CC1663-E83E-4A07-AB08-A2947AA6B654}" srcOrd="1" destOrd="0" presId="urn:microsoft.com/office/officeart/2005/8/layout/list1"/>
    <dgm:cxn modelId="{47148F55-DCBB-43E4-A5FA-A9D7D1F4C800}" type="presParOf" srcId="{796421C1-E0A1-4CE7-98E0-06A5A7885111}" destId="{0A41B2A2-D23A-4C4D-859E-8D826F2C8C47}" srcOrd="9" destOrd="0" presId="urn:microsoft.com/office/officeart/2005/8/layout/list1"/>
    <dgm:cxn modelId="{E4B126C6-9995-4AE9-A611-09117AB0A6D1}" type="presParOf" srcId="{796421C1-E0A1-4CE7-98E0-06A5A7885111}" destId="{9CDDDBA5-5174-4E60-89E0-BA2E441F1DC6}" srcOrd="10" destOrd="0" presId="urn:microsoft.com/office/officeart/2005/8/layout/list1"/>
    <dgm:cxn modelId="{579A0BE8-7A87-4D29-AAB7-BB36C9CC969B}" type="presParOf" srcId="{796421C1-E0A1-4CE7-98E0-06A5A7885111}" destId="{1F2AAA9C-11A7-4EB0-9359-B5904AC7A6A1}" srcOrd="11" destOrd="0" presId="urn:microsoft.com/office/officeart/2005/8/layout/list1"/>
    <dgm:cxn modelId="{663F8408-FEE4-4B68-9B25-44373A162CBF}" type="presParOf" srcId="{796421C1-E0A1-4CE7-98E0-06A5A7885111}" destId="{6AFFF7FE-0C6C-4C03-A3F9-13C963BC9924}" srcOrd="12" destOrd="0" presId="urn:microsoft.com/office/officeart/2005/8/layout/list1"/>
    <dgm:cxn modelId="{9B0DE3F7-F34A-4D0E-852D-96C7A58E7A66}" type="presParOf" srcId="{6AFFF7FE-0C6C-4C03-A3F9-13C963BC9924}" destId="{2C312924-8154-4B19-90B2-9CF832FC93C3}" srcOrd="0" destOrd="0" presId="urn:microsoft.com/office/officeart/2005/8/layout/list1"/>
    <dgm:cxn modelId="{C342EBA4-6139-4904-80F2-8D33CB2935E1}" type="presParOf" srcId="{6AFFF7FE-0C6C-4C03-A3F9-13C963BC9924}" destId="{FA28FB27-DFAB-4AFA-95A8-3591132BAF70}" srcOrd="1" destOrd="0" presId="urn:microsoft.com/office/officeart/2005/8/layout/list1"/>
    <dgm:cxn modelId="{427473B5-79A9-4679-8DE7-FA12D674A1BB}" type="presParOf" srcId="{796421C1-E0A1-4CE7-98E0-06A5A7885111}" destId="{9AEDC685-87D2-46C6-A0A1-4D58FBD5C8E6}" srcOrd="13" destOrd="0" presId="urn:microsoft.com/office/officeart/2005/8/layout/list1"/>
    <dgm:cxn modelId="{940B20BD-9563-4444-8800-95BC4880008E}" type="presParOf" srcId="{796421C1-E0A1-4CE7-98E0-06A5A7885111}" destId="{6FAAD338-CE73-4B32-BEF9-3251D522B1C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7629-581B-4452-A57F-DE1BFE769214}">
      <dsp:nvSpPr>
        <dsp:cNvPr id="0" name=""/>
        <dsp:cNvSpPr/>
      </dsp:nvSpPr>
      <dsp:spPr>
        <a:xfrm>
          <a:off x="0" y="805500"/>
          <a:ext cx="624066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94C73-2514-4522-911F-6C062824ADE3}">
      <dsp:nvSpPr>
        <dsp:cNvPr id="0" name=""/>
        <dsp:cNvSpPr/>
      </dsp:nvSpPr>
      <dsp:spPr>
        <a:xfrm>
          <a:off x="312033" y="510299"/>
          <a:ext cx="4368468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18" tIns="0" rIns="16511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Small sample size</a:t>
          </a:r>
          <a:endParaRPr lang="en-US" sz="2000" kern="1200" dirty="0"/>
        </a:p>
      </dsp:txBody>
      <dsp:txXfrm>
        <a:off x="340854" y="539120"/>
        <a:ext cx="4310826" cy="532758"/>
      </dsp:txXfrm>
    </dsp:sp>
    <dsp:sp modelId="{1F9A463F-8CEC-4A62-BD78-594C9D8C2D96}">
      <dsp:nvSpPr>
        <dsp:cNvPr id="0" name=""/>
        <dsp:cNvSpPr/>
      </dsp:nvSpPr>
      <dsp:spPr>
        <a:xfrm>
          <a:off x="0" y="1712700"/>
          <a:ext cx="624066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6723"/>
              <a:satOff val="2498"/>
              <a:lumOff val="-1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42224-5F87-4725-B90C-42095DED8162}">
      <dsp:nvSpPr>
        <dsp:cNvPr id="0" name=""/>
        <dsp:cNvSpPr/>
      </dsp:nvSpPr>
      <dsp:spPr>
        <a:xfrm>
          <a:off x="312033" y="1417500"/>
          <a:ext cx="4368468" cy="590400"/>
        </a:xfrm>
        <a:prstGeom prst="roundRect">
          <a:avLst/>
        </a:prstGeom>
        <a:solidFill>
          <a:schemeClr val="accent5">
            <a:hueOff val="-506723"/>
            <a:satOff val="2498"/>
            <a:lumOff val="-11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18" tIns="0" rIns="16511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N &lt; 30</a:t>
          </a:r>
          <a:endParaRPr lang="en-US" sz="2000" kern="1200"/>
        </a:p>
      </dsp:txBody>
      <dsp:txXfrm>
        <a:off x="340854" y="1446321"/>
        <a:ext cx="4310826" cy="532758"/>
      </dsp:txXfrm>
    </dsp:sp>
    <dsp:sp modelId="{9CDDDBA5-5174-4E60-89E0-BA2E441F1DC6}">
      <dsp:nvSpPr>
        <dsp:cNvPr id="0" name=""/>
        <dsp:cNvSpPr/>
      </dsp:nvSpPr>
      <dsp:spPr>
        <a:xfrm>
          <a:off x="0" y="2619900"/>
          <a:ext cx="624066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013447"/>
              <a:satOff val="4996"/>
              <a:lumOff val="-22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C1663-E83E-4A07-AB08-A2947AA6B654}">
      <dsp:nvSpPr>
        <dsp:cNvPr id="0" name=""/>
        <dsp:cNvSpPr/>
      </dsp:nvSpPr>
      <dsp:spPr>
        <a:xfrm>
          <a:off x="312033" y="2324700"/>
          <a:ext cx="4368468" cy="590400"/>
        </a:xfrm>
        <a:prstGeom prst="roundRect">
          <a:avLst/>
        </a:prstGeom>
        <a:solidFill>
          <a:schemeClr val="accent5">
            <a:hueOff val="-1013447"/>
            <a:satOff val="4996"/>
            <a:lumOff val="-22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18" tIns="0" rIns="16511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Approximation becomes inaccurate with small sampling size</a:t>
          </a:r>
          <a:endParaRPr lang="en-US" sz="2000" kern="1200" dirty="0"/>
        </a:p>
      </dsp:txBody>
      <dsp:txXfrm>
        <a:off x="340854" y="2353521"/>
        <a:ext cx="4310826" cy="532758"/>
      </dsp:txXfrm>
    </dsp:sp>
    <dsp:sp modelId="{6FAAD338-CE73-4B32-BEF9-3251D522B1C9}">
      <dsp:nvSpPr>
        <dsp:cNvPr id="0" name=""/>
        <dsp:cNvSpPr/>
      </dsp:nvSpPr>
      <dsp:spPr>
        <a:xfrm>
          <a:off x="0" y="3527100"/>
          <a:ext cx="6240668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520170"/>
              <a:satOff val="7494"/>
              <a:lumOff val="-33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345" tIns="416560" rIns="48434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Student’s t distribution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F distribution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Chi square distribution</a:t>
          </a:r>
          <a:endParaRPr lang="en-US" sz="2000" kern="1200" dirty="0"/>
        </a:p>
      </dsp:txBody>
      <dsp:txXfrm>
        <a:off x="0" y="3527100"/>
        <a:ext cx="6240668" cy="1449000"/>
      </dsp:txXfrm>
    </dsp:sp>
    <dsp:sp modelId="{FA28FB27-DFAB-4AFA-95A8-3591132BAF70}">
      <dsp:nvSpPr>
        <dsp:cNvPr id="0" name=""/>
        <dsp:cNvSpPr/>
      </dsp:nvSpPr>
      <dsp:spPr>
        <a:xfrm>
          <a:off x="312033" y="3231900"/>
          <a:ext cx="4368468" cy="590400"/>
        </a:xfrm>
        <a:prstGeom prst="roundRect">
          <a:avLst/>
        </a:prstGeom>
        <a:solidFill>
          <a:schemeClr val="accent5">
            <a:hueOff val="-1520170"/>
            <a:satOff val="7494"/>
            <a:lumOff val="-3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18" tIns="0" rIns="16511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Distributions-</a:t>
          </a:r>
          <a:endParaRPr lang="en-US" sz="2000" kern="1200"/>
        </a:p>
      </dsp:txBody>
      <dsp:txXfrm>
        <a:off x="340854" y="3260721"/>
        <a:ext cx="4310826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April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2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April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2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3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8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April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8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939B1-76A0-44D1-B2F4-7F5A6010B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COST Unit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3DAAB-BEC9-4395-9971-C92528284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IN" sz="2200" dirty="0"/>
              <a:t>Small Sampling Theory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F1838-F7E8-4068-9E4B-418CD17C7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37" r="26763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4687CA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4687C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687C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50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7E63-228B-42B1-A5FA-14DF202F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7ACDC-BEEE-4DC9-B624-2E983A6B3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9770" y="1690688"/>
                <a:ext cx="10543031" cy="4206383"/>
              </a:xfrm>
            </p:spPr>
            <p:txBody>
              <a:bodyPr/>
              <a:lstStyle/>
              <a:p>
                <a:r>
                  <a:rPr lang="en-IN" dirty="0">
                    <a:solidFill>
                      <a:srgbClr val="FF0000"/>
                    </a:solidFill>
                  </a:rPr>
                  <a:t>At 5% LOS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= 2.26</a:t>
                </a:r>
              </a:p>
              <a:p>
                <a:pPr lvl="1"/>
                <a:r>
                  <a:rPr lang="en-IN" dirty="0"/>
                  <a:t>t = 3</a:t>
                </a:r>
              </a:p>
              <a:p>
                <a:pPr lvl="1"/>
                <a:r>
                  <a:rPr lang="en-IN" dirty="0"/>
                  <a:t>As t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Reject Ho at 5% LOS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r>
                  <a:rPr lang="en-IN" dirty="0">
                    <a:solidFill>
                      <a:srgbClr val="FF0000"/>
                    </a:solidFill>
                  </a:rPr>
                  <a:t>At 1% LOS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=3.25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t = 3</a:t>
                </a:r>
              </a:p>
              <a:p>
                <a:pPr lvl="1"/>
                <a:r>
                  <a:rPr lang="en-IN" dirty="0"/>
                  <a:t>As t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Accept Ho at 1% LOS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7ACDC-BEEE-4DC9-B624-2E983A6B3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9770" y="1690688"/>
                <a:ext cx="10543031" cy="4206383"/>
              </a:xfrm>
              <a:blipFill>
                <a:blip r:embed="rId2"/>
                <a:stretch>
                  <a:fillRect l="-694" t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37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E190-1891-4698-9983-19D78879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2AE8-AE60-46B6-B8E8-6FE70AC06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In a city, it is claimed that average IQ of students is 102. The intelligence quotients (IQs) of 16 students from one area of a city showed a mean of 107 and a standard deviation of 10. </a:t>
                </a:r>
              </a:p>
              <a:p>
                <a:r>
                  <a:rPr lang="en-IN" dirty="0"/>
                  <a:t>Test the claim at 5% LOS.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at 5% LOS =2.144)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2AE8-AE60-46B6-B8E8-6FE70AC06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 t="-1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19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EE7CB-5ECF-4F8B-9EB0-928A28A6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en-IN" dirty="0"/>
              <a:t>Small Sampling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687C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687C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BCA0D1-C5CD-458C-A848-69544EC85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008155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56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B312-F11E-41C1-8E61-BD8D13DD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Degrees of freedom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D1E4F-228F-46FE-AF6D-65B5FAAA9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625" y="1825625"/>
                <a:ext cx="11227424" cy="4206383"/>
              </a:xfrm>
            </p:spPr>
            <p:txBody>
              <a:bodyPr/>
              <a:lstStyle/>
              <a:p>
                <a:r>
                  <a:rPr lang="en-IN" dirty="0"/>
                  <a:t> The number of independent pieces of information that went into calculating the estimate.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Degrees of freedom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D1E4F-228F-46FE-AF6D-65B5FAAA9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625" y="1825625"/>
                <a:ext cx="11227424" cy="4206383"/>
              </a:xfrm>
              <a:blipFill>
                <a:blip r:embed="rId2"/>
                <a:stretch>
                  <a:fillRect l="-651" t="-1158" r="-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62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5832-8119-4DC6-9698-B273B60C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Student’s 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33B5A-CC59-42C3-9F68-CE56A03ABD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z score, or z statistic is replaced by a suitable t score, or t statistic.</a:t>
                </a:r>
              </a:p>
              <a:p>
                <a:endParaRPr lang="en-I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0" lang="en-IN" sz="3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IN" sz="3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IN" sz="3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kumimoji="0" lang="en-IN" sz="3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IN" sz="3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</m:acc>
                        <m:r>
                          <a:rPr kumimoji="0" lang="en-IN" sz="3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n-IN" sz="3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kumimoji="0" lang="en-IN" sz="3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3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kumimoji="0" lang="en-IN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IN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den>
                    </m:f>
                  </m:oMath>
                </a14:m>
                <a:r>
                  <a:rPr kumimoji="0" lang="en-I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IN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IN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IN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e>
                    </m:rad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33B5A-CC59-42C3-9F68-CE56A03AB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 t="-1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24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ACA6-1803-4CF8-B069-2553B0D2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E1D22A-269C-4B17-B7B4-613EAF9A5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9649" y="1690688"/>
                <a:ext cx="9641293" cy="42063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10 individuals are chosen at random from a population and their height (in inches) is found to be – 63, 63, 64, 65, 66, 69, 69, 70, 70, 71</a:t>
                </a:r>
              </a:p>
              <a:p>
                <a:pPr marL="0" indent="0">
                  <a:buNone/>
                </a:pPr>
                <a:r>
                  <a:rPr lang="en-IN" dirty="0"/>
                  <a:t>Find students t by considering population mean to be 65.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Solution-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Given-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N = 10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= 65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Formula-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E1D22A-269C-4B17-B7B4-613EAF9A5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9649" y="1690688"/>
                <a:ext cx="9641293" cy="4206383"/>
              </a:xfrm>
              <a:blipFill>
                <a:blip r:embed="rId2"/>
                <a:stretch>
                  <a:fillRect l="-1012" t="-2029" r="-6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DA3B8F-161E-4EA9-8DA6-8E5B72999556}"/>
                  </a:ext>
                </a:extLst>
              </p:cNvPr>
              <p:cNvSpPr txBox="1"/>
              <p:nvPr/>
            </p:nvSpPr>
            <p:spPr>
              <a:xfrm>
                <a:off x="5016305" y="4893696"/>
                <a:ext cx="6098344" cy="900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kumimoji="0" lang="en-IN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IN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den>
                    </m:f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DA3B8F-161E-4EA9-8DA6-8E5B72999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305" y="4893696"/>
                <a:ext cx="6098344" cy="900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97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3B2F-0434-41D9-A753-A64B296A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879548-DA72-4A42-9668-F9189B3CA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kumimoji="0" lang="en-I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/>
                          <m:t>63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en-IN" dirty="0"/>
                          <m:t>63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en-IN" dirty="0"/>
                          <m:t>64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en-IN" dirty="0"/>
                          <m:t>65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en-IN" dirty="0"/>
                          <m:t>66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en-IN" dirty="0"/>
                          <m:t>69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en-IN" dirty="0"/>
                          <m:t>69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en-IN" dirty="0"/>
                          <m:t>70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en-IN" dirty="0"/>
                          <m:t>70,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en-IN" dirty="0"/>
                          <m:t>71</m:t>
                        </m:r>
                      </m:num>
                      <m:den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IN" dirty="0"/>
                  <a:t>= 67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en-IN" dirty="0"/>
                  <a:t>  = 2. 9664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879548-DA72-4A42-9668-F9189B3CA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3E02F0A-B45B-41C0-B010-B4D3B77DF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811264"/>
                  </p:ext>
                </p:extLst>
              </p:nvPr>
            </p:nvGraphicFramePr>
            <p:xfrm>
              <a:off x="8345715" y="1690688"/>
              <a:ext cx="3611823" cy="4503420"/>
            </p:xfrm>
            <a:graphic>
              <a:graphicData uri="http://schemas.openxmlformats.org/drawingml/2006/table">
                <a:tbl>
                  <a:tblPr firstRow="1" lastRow="1">
                    <a:tableStyleId>{616DA210-FB5B-4158-B5E0-FEB733F419BA}</a:tableStyleId>
                  </a:tblPr>
                  <a:tblGrid>
                    <a:gridCol w="1203941">
                      <a:extLst>
                        <a:ext uri="{9D8B030D-6E8A-4147-A177-3AD203B41FA5}">
                          <a16:colId xmlns:a16="http://schemas.microsoft.com/office/drawing/2014/main" val="2625264979"/>
                        </a:ext>
                      </a:extLst>
                    </a:gridCol>
                    <a:gridCol w="1203941">
                      <a:extLst>
                        <a:ext uri="{9D8B030D-6E8A-4147-A177-3AD203B41FA5}">
                          <a16:colId xmlns:a16="http://schemas.microsoft.com/office/drawing/2014/main" val="1058251807"/>
                        </a:ext>
                      </a:extLst>
                    </a:gridCol>
                    <a:gridCol w="1203941">
                      <a:extLst>
                        <a:ext uri="{9D8B030D-6E8A-4147-A177-3AD203B41FA5}">
                          <a16:colId xmlns:a16="http://schemas.microsoft.com/office/drawing/2014/main" val="3664669464"/>
                        </a:ext>
                      </a:extLst>
                    </a:gridCol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 X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en-I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I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IN" sz="24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libri" panose="020F0502020204030204" pitchFamily="34" charset="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IN" sz="24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libri" panose="020F0502020204030204" pitchFamily="34" charset="0"/>
                                      </a:rPr>
                                      <m:t> −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0" lang="en-I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I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en-IN" sz="2400" b="0" i="0" u="none" strike="noStrike" dirty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IN" sz="24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IN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29988319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04731609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33877267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1988347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65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47146969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6274368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39690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1535413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70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9330788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70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63162127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71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105868510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670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88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92803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3E02F0A-B45B-41C0-B010-B4D3B77DF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811264"/>
                  </p:ext>
                </p:extLst>
              </p:nvPr>
            </p:nvGraphicFramePr>
            <p:xfrm>
              <a:off x="8345715" y="1690688"/>
              <a:ext cx="3611823" cy="4503420"/>
            </p:xfrm>
            <a:graphic>
              <a:graphicData uri="http://schemas.openxmlformats.org/drawingml/2006/table">
                <a:tbl>
                  <a:tblPr firstRow="1" lastRow="1">
                    <a:tableStyleId>{616DA210-FB5B-4158-B5E0-FEB733F419BA}</a:tableStyleId>
                  </a:tblPr>
                  <a:tblGrid>
                    <a:gridCol w="1203941">
                      <a:extLst>
                        <a:ext uri="{9D8B030D-6E8A-4147-A177-3AD203B41FA5}">
                          <a16:colId xmlns:a16="http://schemas.microsoft.com/office/drawing/2014/main" val="2625264979"/>
                        </a:ext>
                      </a:extLst>
                    </a:gridCol>
                    <a:gridCol w="1203941">
                      <a:extLst>
                        <a:ext uri="{9D8B030D-6E8A-4147-A177-3AD203B41FA5}">
                          <a16:colId xmlns:a16="http://schemas.microsoft.com/office/drawing/2014/main" val="1058251807"/>
                        </a:ext>
                      </a:extLst>
                    </a:gridCol>
                    <a:gridCol w="1203941">
                      <a:extLst>
                        <a:ext uri="{9D8B030D-6E8A-4147-A177-3AD203B41FA5}">
                          <a16:colId xmlns:a16="http://schemas.microsoft.com/office/drawing/2014/main" val="3664669464"/>
                        </a:ext>
                      </a:extLst>
                    </a:gridCol>
                  </a:tblGrid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 X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01015" t="-22581" r="-103046" b="-114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200000" t="-22581" r="-2525" b="-114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988319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04731609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33877267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1988347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65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47146969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-1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62743685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396905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2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1535413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70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93307881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70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3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9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631621275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71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4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16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105868510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>
                              <a:effectLst/>
                            </a:rPr>
                            <a:t>670</a:t>
                          </a:r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400" u="none" strike="noStrike" dirty="0">
                              <a:effectLst/>
                            </a:rPr>
                            <a:t>88</a:t>
                          </a:r>
                          <a:endParaRPr lang="en-I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928036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EFA14-75CB-4A8E-A052-1798BACFF6F0}"/>
                  </a:ext>
                </a:extLst>
              </p:cNvPr>
              <p:cNvSpPr txBox="1"/>
              <p:nvPr/>
            </p:nvSpPr>
            <p:spPr>
              <a:xfrm>
                <a:off x="797114" y="4330988"/>
                <a:ext cx="6098344" cy="900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kumimoji="0" lang="en-IN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IN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den>
                    </m:f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EFA14-75CB-4A8E-A052-1798BACF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14" y="4330988"/>
                <a:ext cx="6098344" cy="9005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5FD4C-3B70-4EC1-83A9-AFB4E2692385}"/>
                  </a:ext>
                </a:extLst>
              </p:cNvPr>
              <p:cNvSpPr txBox="1"/>
              <p:nvPr/>
            </p:nvSpPr>
            <p:spPr>
              <a:xfrm>
                <a:off x="797114" y="5743726"/>
                <a:ext cx="22274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=2.0226</m:t>
                      </m:r>
                    </m:oMath>
                  </m:oMathPara>
                </a14:m>
                <a:endParaRPr lang="en-IN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5FD4C-3B70-4EC1-83A9-AFB4E2692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14" y="5743726"/>
                <a:ext cx="22274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08AB18-2E3E-45BA-BB12-EA83757CE33F}"/>
              </a:ext>
            </a:extLst>
          </p:cNvPr>
          <p:cNvSpPr/>
          <p:nvPr/>
        </p:nvSpPr>
        <p:spPr>
          <a:xfrm>
            <a:off x="6625883" y="1825625"/>
            <a:ext cx="711882" cy="701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BE445-A7FF-4B0D-9A9D-8C113F2894BD}"/>
              </a:ext>
            </a:extLst>
          </p:cNvPr>
          <p:cNvSpPr/>
          <p:nvPr/>
        </p:nvSpPr>
        <p:spPr>
          <a:xfrm>
            <a:off x="2867464" y="3381277"/>
            <a:ext cx="1451317" cy="701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2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1573-3A7D-406F-8AC7-2A8FC9A6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9A84-FB5B-485C-936D-EABD2E743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69" y="2135114"/>
            <a:ext cx="10543031" cy="420638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Compute student’s t for data below- </a:t>
            </a:r>
          </a:p>
          <a:p>
            <a:pPr marL="0" indent="0">
              <a:buNone/>
            </a:pPr>
            <a:r>
              <a:rPr lang="en-IN" dirty="0"/>
              <a:t>-4   -2    -2   0   2   2   3   3   </a:t>
            </a:r>
          </a:p>
          <a:p>
            <a:pPr marL="0" indent="0">
              <a:buNone/>
            </a:pPr>
            <a:r>
              <a:rPr lang="en-IN" dirty="0"/>
              <a:t>Take mean of universe to be zero.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58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BD3E-7DB8-4E19-BA7B-E07D3A83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7E66F-BB10-4684-B744-BF461924D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624" y="1505243"/>
                <a:ext cx="11114883" cy="516284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In the past, a machine has produced washers having a thickness of 0.050 𝑖𝑛. To determine whether the machine is in proper working order, a sample of 10 washers is chosen, for which the mean thickness is 0.053 𝑖𝑛 and the standard deviation is 0.003 𝑖𝑛. </a:t>
                </a:r>
              </a:p>
              <a:p>
                <a:pPr marL="0" indent="0">
                  <a:buNone/>
                </a:pPr>
                <a:r>
                  <a:rPr lang="en-IN" dirty="0"/>
                  <a:t>Test the hypothesis that the machine is in proper working order at 5% and 1% LOS.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at 5% LOS =2.26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at 1% LOS = 3.25 )</a:t>
                </a:r>
              </a:p>
              <a:p>
                <a:pPr marL="1371600" lvl="3" indent="0">
                  <a:buNone/>
                </a:pPr>
                <a:r>
                  <a:rPr lang="en-IN" sz="2400" dirty="0">
                    <a:solidFill>
                      <a:srgbClr val="FF0000"/>
                    </a:solidFill>
                  </a:rPr>
                  <a:t>Given- </a:t>
                </a:r>
              </a:p>
              <a:p>
                <a:pPr marL="1371600" lvl="3" indent="0">
                  <a:buNone/>
                </a:pP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= 0.050 in</a:t>
                </a:r>
              </a:p>
              <a:p>
                <a:pPr marL="1371600" lvl="3" indent="0">
                  <a:buNone/>
                </a:pPr>
                <a:r>
                  <a:rPr lang="en-IN" sz="2400" dirty="0">
                    <a:solidFill>
                      <a:schemeClr val="tx1"/>
                    </a:solidFill>
                  </a:rPr>
                  <a:t>N = 10</a:t>
                </a:r>
              </a:p>
              <a:p>
                <a:pPr marL="1371600" lvl="3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= 0.053 in</a:t>
                </a:r>
              </a:p>
              <a:p>
                <a:pPr marL="137160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= 0.003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7E66F-BB10-4684-B744-BF461924D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624" y="1505243"/>
                <a:ext cx="11114883" cy="5162843"/>
              </a:xfrm>
              <a:blipFill>
                <a:blip r:embed="rId2"/>
                <a:stretch>
                  <a:fillRect l="-823" t="-1063" r="-6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6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4291-B912-48F0-A606-D7CD962A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2357F-4EC0-406E-A5D7-E3129A525E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Propose Hypothesis- 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𝐹𝑜𝑟𝑚𝑢𝑙𝑎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IN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IN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den>
                    </m:f>
                  </m:oMath>
                </a14:m>
                <a:r>
                  <a:rPr lang="en-IN" sz="36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n-I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2357F-4EC0-406E-A5D7-E3129A525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 t="-1158" b="-1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C9A3AEB-1772-4293-8B5A-90C3D081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37" y="2465803"/>
            <a:ext cx="8088782" cy="10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set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4687CA"/>
      </a:accent1>
      <a:accent2>
        <a:srgbClr val="34ACB8"/>
      </a:accent2>
      <a:accent3>
        <a:srgbClr val="3FB48E"/>
      </a:accent3>
      <a:accent4>
        <a:srgbClr val="34B856"/>
      </a:accent4>
      <a:accent5>
        <a:srgbClr val="52B640"/>
      </a:accent5>
      <a:accent6>
        <a:srgbClr val="7CB233"/>
      </a:accent6>
      <a:hlink>
        <a:srgbClr val="319332"/>
      </a:hlink>
      <a:folHlink>
        <a:srgbClr val="7F7F7F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BD9791-4D58-4673-AE53-9981A3836EF3}"/>
</file>

<file path=customXml/itemProps2.xml><?xml version="1.0" encoding="utf-8"?>
<ds:datastoreItem xmlns:ds="http://schemas.openxmlformats.org/officeDocument/2006/customXml" ds:itemID="{0344C9F5-6294-4260-AED1-374214B7ABDC}"/>
</file>

<file path=customXml/itemProps3.xml><?xml version="1.0" encoding="utf-8"?>
<ds:datastoreItem xmlns:ds="http://schemas.openxmlformats.org/officeDocument/2006/customXml" ds:itemID="{EAC73012-311C-4D66-BCF6-638A6302881B}"/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456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Dante (Headings)2</vt:lpstr>
      <vt:lpstr>Georgia Pro</vt:lpstr>
      <vt:lpstr>Helvetica Neue Medium</vt:lpstr>
      <vt:lpstr>Wingdings 2</vt:lpstr>
      <vt:lpstr>OffsetVTI</vt:lpstr>
      <vt:lpstr>COST Unit 4</vt:lpstr>
      <vt:lpstr>Small Sampling</vt:lpstr>
      <vt:lpstr>Degrees of freedom</vt:lpstr>
      <vt:lpstr>Student’s t distribution</vt:lpstr>
      <vt:lpstr>Question</vt:lpstr>
      <vt:lpstr>Cont..</vt:lpstr>
      <vt:lpstr>Question</vt:lpstr>
      <vt:lpstr>Question</vt:lpstr>
      <vt:lpstr>Cont..</vt:lpstr>
      <vt:lpstr>Cont..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Unit 4</dc:title>
  <dc:creator>Maitreyi Joglekar</dc:creator>
  <cp:lastModifiedBy>Maitreyi Joglekar</cp:lastModifiedBy>
  <cp:revision>7</cp:revision>
  <dcterms:created xsi:type="dcterms:W3CDTF">2021-04-01T08:17:21Z</dcterms:created>
  <dcterms:modified xsi:type="dcterms:W3CDTF">2021-04-15T04:02:38Z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