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9" r:id="rId4"/>
    <p:sldId id="260"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Thursday, April 15,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65641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Thursday, April 15,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2532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Thursday, April 15,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7620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Thursday, April 15,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2432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Thursday, April 15,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8271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Thursday, April 15,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1518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Thursday, April 15,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1693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Thursday, April 15,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1528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Thursday, April 15,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939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Thursday, April 15,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9272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Thursday, April 15,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3398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E8352ED3-3C46-4C9A-9738-67B2D875E7E2}" type="datetime2">
              <a:rPr lang="en-US" smtClean="0"/>
              <a:pPr/>
              <a:t>Thursday, April 15,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0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7088403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939B1-76A0-44D1-B2F4-7F5A6010B6E5}"/>
              </a:ext>
            </a:extLst>
          </p:cNvPr>
          <p:cNvSpPr>
            <a:spLocks noGrp="1"/>
          </p:cNvSpPr>
          <p:nvPr>
            <p:ph type="ctrTitle"/>
          </p:nvPr>
        </p:nvSpPr>
        <p:spPr>
          <a:xfrm>
            <a:off x="5989319" y="576263"/>
            <a:ext cx="5054196" cy="2967606"/>
          </a:xfrm>
        </p:spPr>
        <p:txBody>
          <a:bodyPr anchor="b">
            <a:normAutofit/>
          </a:bodyPr>
          <a:lstStyle/>
          <a:p>
            <a:pPr algn="l"/>
            <a:r>
              <a:rPr lang="en-IN" sz="4800" dirty="0"/>
              <a:t>COST Unit 4</a:t>
            </a:r>
          </a:p>
        </p:txBody>
      </p:sp>
      <p:sp>
        <p:nvSpPr>
          <p:cNvPr id="3" name="Subtitle 2">
            <a:extLst>
              <a:ext uri="{FF2B5EF4-FFF2-40B4-BE49-F238E27FC236}">
                <a16:creationId xmlns:a16="http://schemas.microsoft.com/office/drawing/2014/main" id="{D663DAAB-BEC9-4395-9971-C92528284D66}"/>
              </a:ext>
            </a:extLst>
          </p:cNvPr>
          <p:cNvSpPr>
            <a:spLocks noGrp="1"/>
          </p:cNvSpPr>
          <p:nvPr>
            <p:ph type="subTitle" idx="1"/>
          </p:nvPr>
        </p:nvSpPr>
        <p:spPr>
          <a:xfrm>
            <a:off x="5989319" y="3764975"/>
            <a:ext cx="5054196" cy="2192683"/>
          </a:xfrm>
        </p:spPr>
        <p:txBody>
          <a:bodyPr>
            <a:normAutofit/>
          </a:bodyPr>
          <a:lstStyle/>
          <a:p>
            <a:pPr algn="l"/>
            <a:r>
              <a:rPr lang="en-IN" sz="2200" dirty="0"/>
              <a:t>Small Sampling Theory</a:t>
            </a:r>
          </a:p>
        </p:txBody>
      </p:sp>
      <p:pic>
        <p:nvPicPr>
          <p:cNvPr id="4" name="Picture 3">
            <a:extLst>
              <a:ext uri="{FF2B5EF4-FFF2-40B4-BE49-F238E27FC236}">
                <a16:creationId xmlns:a16="http://schemas.microsoft.com/office/drawing/2014/main" id="{816F1838-F7E8-4068-9E4B-418CD17C76D4}"/>
              </a:ext>
            </a:extLst>
          </p:cNvPr>
          <p:cNvPicPr>
            <a:picLocks noChangeAspect="1"/>
          </p:cNvPicPr>
          <p:nvPr/>
        </p:nvPicPr>
        <p:blipFill rotWithShape="1">
          <a:blip r:embed="rId2"/>
          <a:srcRect l="23237" r="26763"/>
          <a:stretch/>
        </p:blipFill>
        <p:spPr>
          <a:xfrm>
            <a:off x="-6472" y="10"/>
            <a:ext cx="5486394" cy="6857982"/>
          </a:xfrm>
          <a:prstGeom prst="rect">
            <a:avLst/>
          </a:prstGeom>
        </p:spPr>
      </p:pic>
      <p:sp>
        <p:nvSpPr>
          <p:cNvPr id="20"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4687CA">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1"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4687CA"/>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687CA"/>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50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5832-8119-4DC6-9698-B273B60C294D}"/>
              </a:ext>
            </a:extLst>
          </p:cNvPr>
          <p:cNvSpPr>
            <a:spLocks noGrp="1"/>
          </p:cNvSpPr>
          <p:nvPr>
            <p:ph type="title"/>
          </p:nvPr>
        </p:nvSpPr>
        <p:spPr/>
        <p:txBody>
          <a:bodyPr/>
          <a:lstStyle/>
          <a:p>
            <a:r>
              <a:rPr lang="en-IN" dirty="0"/>
              <a:t>F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233B5A-CC59-42C3-9F68-CE56A03ABD6F}"/>
                  </a:ext>
                </a:extLst>
              </p:cNvPr>
              <p:cNvSpPr>
                <a:spLocks noGrp="1"/>
              </p:cNvSpPr>
              <p:nvPr>
                <p:ph idx="1"/>
              </p:nvPr>
            </p:nvSpPr>
            <p:spPr>
              <a:xfrm>
                <a:off x="420624" y="1522756"/>
                <a:ext cx="11350752" cy="5074992"/>
              </a:xfrm>
            </p:spPr>
            <p:txBody>
              <a:bodyPr>
                <a:normAutofit fontScale="47500" lnSpcReduction="20000"/>
              </a:bodyPr>
              <a:lstStyle/>
              <a:p>
                <a:r>
                  <a:rPr lang="en-IN" sz="3300" dirty="0"/>
                  <a:t>Called as Fisher’s F Distribution. </a:t>
                </a:r>
              </a:p>
              <a:p>
                <a:r>
                  <a:rPr lang="en-IN" sz="3300" dirty="0"/>
                  <a:t>z score, or z statistic is replaced by a suitable F score, or F statistic.</a:t>
                </a:r>
              </a:p>
              <a:p>
                <a:endParaRPr lang="en-IN" dirty="0"/>
              </a:p>
              <a:p>
                <a:pPr marL="0" indent="0" algn="ctr">
                  <a:buNone/>
                </a:pPr>
                <a14:m>
                  <m:oMathPara xmlns:m="http://schemas.openxmlformats.org/officeDocument/2006/math">
                    <m:oMathParaPr>
                      <m:jc m:val="centerGroup"/>
                    </m:oMathParaPr>
                    <m:oMath xmlns:m="http://schemas.openxmlformats.org/officeDocument/2006/math">
                      <m:r>
                        <a:rPr kumimoji="0" lang="en-IN" sz="5100" b="0" i="1" u="none" strike="noStrike" kern="1200" cap="none" spc="0" normalizeH="0" baseline="0" noProof="0" smtClean="0">
                          <a:ln>
                            <a:noFill/>
                          </a:ln>
                          <a:solidFill>
                            <a:prstClr val="black"/>
                          </a:solidFill>
                          <a:effectLst/>
                          <a:uLnTx/>
                          <a:uFillTx/>
                          <a:latin typeface="Cambria Math" panose="02040503050406030204" pitchFamily="18" charset="0"/>
                        </a:rPr>
                        <m:t>𝐹</m:t>
                      </m:r>
                      <m:r>
                        <a:rPr kumimoji="0" lang="en-IN" sz="51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IN" sz="5100" b="0" i="1" u="none" strike="noStrike" kern="1200" cap="none" spc="0" normalizeH="0" baseline="0" noProof="0" smtClean="0">
                              <a:ln>
                                <a:noFill/>
                              </a:ln>
                              <a:solidFill>
                                <a:prstClr val="black"/>
                              </a:solidFill>
                              <a:effectLst/>
                              <a:uLnTx/>
                              <a:uFillTx/>
                              <a:latin typeface="Cambria Math" panose="02040503050406030204" pitchFamily="18" charset="0"/>
                            </a:rPr>
                          </m:ctrlPr>
                        </m:fPr>
                        <m:num>
                          <m:f>
                            <m:fPr>
                              <m:ctrlPr>
                                <a:rPr kumimoji="0" lang="en-IN" sz="5100" b="0" i="1" u="none" strike="noStrike" kern="1200" cap="none" spc="0" normalizeH="0" baseline="0" noProof="0" smtClean="0">
                                  <a:ln>
                                    <a:noFill/>
                                  </a:ln>
                                  <a:solidFill>
                                    <a:prstClr val="black"/>
                                  </a:solidFill>
                                  <a:effectLst/>
                                  <a:uLnTx/>
                                  <a:uFillTx/>
                                  <a:latin typeface="Cambria Math" panose="02040503050406030204" pitchFamily="18" charset="0"/>
                                </a:rPr>
                              </m:ctrlPr>
                            </m:fPr>
                            <m:num>
                              <m:sSub>
                                <m:sSubPr>
                                  <m:ctrlPr>
                                    <a:rPr lang="en-IN" sz="5100" i="1">
                                      <a:solidFill>
                                        <a:prstClr val="black"/>
                                      </a:solidFill>
                                      <a:latin typeface="Cambria Math" panose="02040503050406030204" pitchFamily="18" charset="0"/>
                                    </a:rPr>
                                  </m:ctrlPr>
                                </m:sSubPr>
                                <m:e>
                                  <m:r>
                                    <a:rPr lang="en-IN" sz="5100" b="0" i="1" smtClean="0">
                                      <a:solidFill>
                                        <a:prstClr val="black"/>
                                      </a:solidFill>
                                      <a:latin typeface="Cambria Math" panose="02040503050406030204" pitchFamily="18" charset="0"/>
                                    </a:rPr>
                                    <m:t>𝑁</m:t>
                                  </m:r>
                                </m:e>
                                <m:sub>
                                  <m:r>
                                    <a:rPr lang="en-IN" sz="5100" b="0" i="1" smtClean="0">
                                      <a:solidFill>
                                        <a:prstClr val="black"/>
                                      </a:solidFill>
                                      <a:latin typeface="Cambria Math" panose="02040503050406030204" pitchFamily="18" charset="0"/>
                                    </a:rPr>
                                    <m:t>1</m:t>
                                  </m:r>
                                </m:sub>
                              </m:sSub>
                              <m:sSubSup>
                                <m:sSubSupPr>
                                  <m:ctrlPr>
                                    <a:rPr lang="en-IN" sz="5100" i="1">
                                      <a:solidFill>
                                        <a:prstClr val="black"/>
                                      </a:solidFill>
                                      <a:latin typeface="Cambria Math" panose="02040503050406030204" pitchFamily="18" charset="0"/>
                                    </a:rPr>
                                  </m:ctrlPr>
                                </m:sSubSupPr>
                                <m:e>
                                  <m:r>
                                    <a:rPr lang="en-IN" sz="5100" b="0" i="1" smtClean="0">
                                      <a:solidFill>
                                        <a:prstClr val="black"/>
                                      </a:solidFill>
                                      <a:latin typeface="Cambria Math" panose="02040503050406030204" pitchFamily="18" charset="0"/>
                                    </a:rPr>
                                    <m:t>𝑆</m:t>
                                  </m:r>
                                </m:e>
                                <m:sub>
                                  <m:r>
                                    <a:rPr lang="en-IN" sz="5100" b="0" i="1" smtClean="0">
                                      <a:solidFill>
                                        <a:prstClr val="black"/>
                                      </a:solidFill>
                                      <a:latin typeface="Cambria Math" panose="02040503050406030204" pitchFamily="18" charset="0"/>
                                    </a:rPr>
                                    <m:t>1</m:t>
                                  </m:r>
                                </m:sub>
                                <m:sup>
                                  <m:r>
                                    <a:rPr lang="en-IN" sz="5100" b="0" i="1" smtClean="0">
                                      <a:solidFill>
                                        <a:prstClr val="black"/>
                                      </a:solidFill>
                                      <a:latin typeface="Cambria Math" panose="02040503050406030204" pitchFamily="18" charset="0"/>
                                    </a:rPr>
                                    <m:t>2</m:t>
                                  </m:r>
                                </m:sup>
                              </m:sSubSup>
                            </m:num>
                            <m:den>
                              <m:r>
                                <a:rPr kumimoji="0" lang="en-IN" sz="51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lang="en-IN" sz="5100" i="1">
                                      <a:solidFill>
                                        <a:prstClr val="black"/>
                                      </a:solidFill>
                                      <a:latin typeface="Cambria Math" panose="02040503050406030204" pitchFamily="18" charset="0"/>
                                    </a:rPr>
                                  </m:ctrlPr>
                                </m:sSubPr>
                                <m:e>
                                  <m:r>
                                    <a:rPr lang="en-IN" sz="5100" i="1">
                                      <a:solidFill>
                                        <a:prstClr val="black"/>
                                      </a:solidFill>
                                      <a:latin typeface="Cambria Math" panose="02040503050406030204" pitchFamily="18" charset="0"/>
                                    </a:rPr>
                                    <m:t>𝑁</m:t>
                                  </m:r>
                                </m:e>
                                <m:sub>
                                  <m:r>
                                    <a:rPr lang="en-IN" sz="5100" i="1">
                                      <a:solidFill>
                                        <a:prstClr val="black"/>
                                      </a:solidFill>
                                      <a:latin typeface="Cambria Math" panose="02040503050406030204" pitchFamily="18" charset="0"/>
                                    </a:rPr>
                                    <m:t>1</m:t>
                                  </m:r>
                                </m:sub>
                              </m:sSub>
                              <m:r>
                                <a:rPr lang="en-IN" sz="5100" b="0" i="1" smtClean="0">
                                  <a:solidFill>
                                    <a:prstClr val="black"/>
                                  </a:solidFill>
                                  <a:latin typeface="Cambria Math" panose="02040503050406030204" pitchFamily="18" charset="0"/>
                                </a:rPr>
                                <m:t>−1</m:t>
                              </m:r>
                              <m:r>
                                <a:rPr kumimoji="0" lang="en-IN" sz="5100" b="0" i="1" u="none" strike="noStrike" kern="1200" cap="none" spc="0" normalizeH="0" baseline="0" noProof="0" smtClean="0">
                                  <a:ln>
                                    <a:noFill/>
                                  </a:ln>
                                  <a:solidFill>
                                    <a:prstClr val="black"/>
                                  </a:solidFill>
                                  <a:effectLst/>
                                  <a:uLnTx/>
                                  <a:uFillTx/>
                                  <a:latin typeface="Cambria Math" panose="02040503050406030204" pitchFamily="18" charset="0"/>
                                </a:rPr>
                                <m:t>)</m:t>
                              </m:r>
                              <m:sSubSup>
                                <m:sSubSupPr>
                                  <m:ctrlPr>
                                    <a:rPr lang="en-IN" sz="5100" i="1">
                                      <a:solidFill>
                                        <a:prstClr val="black"/>
                                      </a:solidFill>
                                      <a:latin typeface="Cambria Math" panose="02040503050406030204" pitchFamily="18" charset="0"/>
                                    </a:rPr>
                                  </m:ctrlPr>
                                </m:sSubSupPr>
                                <m:e>
                                  <m:r>
                                    <a:rPr lang="en-IN" sz="5100" i="1" smtClean="0">
                                      <a:solidFill>
                                        <a:prstClr val="black"/>
                                      </a:solidFill>
                                      <a:latin typeface="Cambria Math" panose="02040503050406030204" pitchFamily="18" charset="0"/>
                                      <a:ea typeface="Cambria Math" panose="02040503050406030204" pitchFamily="18" charset="0"/>
                                    </a:rPr>
                                    <m:t>𝜎</m:t>
                                  </m:r>
                                </m:e>
                                <m:sub>
                                  <m:r>
                                    <a:rPr lang="en-IN" sz="5100" i="1">
                                      <a:solidFill>
                                        <a:prstClr val="black"/>
                                      </a:solidFill>
                                      <a:latin typeface="Cambria Math" panose="02040503050406030204" pitchFamily="18" charset="0"/>
                                    </a:rPr>
                                    <m:t>1</m:t>
                                  </m:r>
                                </m:sub>
                                <m:sup>
                                  <m:r>
                                    <a:rPr lang="en-IN" sz="5100" i="1">
                                      <a:solidFill>
                                        <a:prstClr val="black"/>
                                      </a:solidFill>
                                      <a:latin typeface="Cambria Math" panose="02040503050406030204" pitchFamily="18" charset="0"/>
                                    </a:rPr>
                                    <m:t>2</m:t>
                                  </m:r>
                                </m:sup>
                              </m:sSubSup>
                            </m:den>
                          </m:f>
                        </m:num>
                        <m:den>
                          <m:f>
                            <m:fPr>
                              <m:ctrlPr>
                                <a:rPr lang="en-IN" sz="5100" i="1">
                                  <a:solidFill>
                                    <a:prstClr val="black"/>
                                  </a:solidFill>
                                  <a:latin typeface="Cambria Math" panose="02040503050406030204" pitchFamily="18" charset="0"/>
                                </a:rPr>
                              </m:ctrlPr>
                            </m:fPr>
                            <m:num>
                              <m:sSub>
                                <m:sSubPr>
                                  <m:ctrlPr>
                                    <a:rPr lang="en-IN" sz="5100" i="1">
                                      <a:solidFill>
                                        <a:prstClr val="black"/>
                                      </a:solidFill>
                                      <a:latin typeface="Cambria Math" panose="02040503050406030204" pitchFamily="18" charset="0"/>
                                    </a:rPr>
                                  </m:ctrlPr>
                                </m:sSubPr>
                                <m:e>
                                  <m:r>
                                    <a:rPr lang="en-IN" sz="5100" i="1">
                                      <a:solidFill>
                                        <a:prstClr val="black"/>
                                      </a:solidFill>
                                      <a:latin typeface="Cambria Math" panose="02040503050406030204" pitchFamily="18" charset="0"/>
                                    </a:rPr>
                                    <m:t>𝑁</m:t>
                                  </m:r>
                                </m:e>
                                <m:sub>
                                  <m:r>
                                    <a:rPr lang="en-IN" sz="5100" b="0" i="1" smtClean="0">
                                      <a:solidFill>
                                        <a:prstClr val="black"/>
                                      </a:solidFill>
                                      <a:latin typeface="Cambria Math" panose="02040503050406030204" pitchFamily="18" charset="0"/>
                                    </a:rPr>
                                    <m:t>2</m:t>
                                  </m:r>
                                </m:sub>
                              </m:sSub>
                              <m:sSubSup>
                                <m:sSubSupPr>
                                  <m:ctrlPr>
                                    <a:rPr lang="en-IN" sz="5100" i="1">
                                      <a:solidFill>
                                        <a:prstClr val="black"/>
                                      </a:solidFill>
                                      <a:latin typeface="Cambria Math" panose="02040503050406030204" pitchFamily="18" charset="0"/>
                                    </a:rPr>
                                  </m:ctrlPr>
                                </m:sSubSupPr>
                                <m:e>
                                  <m:r>
                                    <a:rPr lang="en-IN" sz="5100" i="1">
                                      <a:solidFill>
                                        <a:prstClr val="black"/>
                                      </a:solidFill>
                                      <a:latin typeface="Cambria Math" panose="02040503050406030204" pitchFamily="18" charset="0"/>
                                    </a:rPr>
                                    <m:t>𝑆</m:t>
                                  </m:r>
                                </m:e>
                                <m:sub>
                                  <m:r>
                                    <a:rPr lang="en-IN" sz="5100" b="0" i="1" smtClean="0">
                                      <a:solidFill>
                                        <a:prstClr val="black"/>
                                      </a:solidFill>
                                      <a:latin typeface="Cambria Math" panose="02040503050406030204" pitchFamily="18" charset="0"/>
                                    </a:rPr>
                                    <m:t>2</m:t>
                                  </m:r>
                                </m:sub>
                                <m:sup>
                                  <m:r>
                                    <a:rPr lang="en-IN" sz="5100" i="1">
                                      <a:solidFill>
                                        <a:prstClr val="black"/>
                                      </a:solidFill>
                                      <a:latin typeface="Cambria Math" panose="02040503050406030204" pitchFamily="18" charset="0"/>
                                    </a:rPr>
                                    <m:t>2</m:t>
                                  </m:r>
                                </m:sup>
                              </m:sSubSup>
                            </m:num>
                            <m:den>
                              <m:r>
                                <a:rPr lang="en-IN" sz="5100" i="1">
                                  <a:solidFill>
                                    <a:prstClr val="black"/>
                                  </a:solidFill>
                                  <a:latin typeface="Cambria Math" panose="02040503050406030204" pitchFamily="18" charset="0"/>
                                </a:rPr>
                                <m:t>(</m:t>
                              </m:r>
                              <m:sSub>
                                <m:sSubPr>
                                  <m:ctrlPr>
                                    <a:rPr lang="en-IN" sz="5100" i="1">
                                      <a:solidFill>
                                        <a:prstClr val="black"/>
                                      </a:solidFill>
                                      <a:latin typeface="Cambria Math" panose="02040503050406030204" pitchFamily="18" charset="0"/>
                                    </a:rPr>
                                  </m:ctrlPr>
                                </m:sSubPr>
                                <m:e>
                                  <m:r>
                                    <a:rPr lang="en-IN" sz="5100" i="1">
                                      <a:solidFill>
                                        <a:prstClr val="black"/>
                                      </a:solidFill>
                                      <a:latin typeface="Cambria Math" panose="02040503050406030204" pitchFamily="18" charset="0"/>
                                    </a:rPr>
                                    <m:t>𝑁</m:t>
                                  </m:r>
                                </m:e>
                                <m:sub>
                                  <m:r>
                                    <a:rPr lang="en-IN" sz="5100" b="0" i="1" smtClean="0">
                                      <a:solidFill>
                                        <a:prstClr val="black"/>
                                      </a:solidFill>
                                      <a:latin typeface="Cambria Math" panose="02040503050406030204" pitchFamily="18" charset="0"/>
                                    </a:rPr>
                                    <m:t>2</m:t>
                                  </m:r>
                                </m:sub>
                              </m:sSub>
                              <m:r>
                                <a:rPr lang="en-IN" sz="5100" i="1">
                                  <a:solidFill>
                                    <a:prstClr val="black"/>
                                  </a:solidFill>
                                  <a:latin typeface="Cambria Math" panose="02040503050406030204" pitchFamily="18" charset="0"/>
                                </a:rPr>
                                <m:t>−1)</m:t>
                              </m:r>
                              <m:sSubSup>
                                <m:sSubSupPr>
                                  <m:ctrlPr>
                                    <a:rPr lang="en-IN" sz="5100" i="1">
                                      <a:solidFill>
                                        <a:prstClr val="black"/>
                                      </a:solidFill>
                                      <a:latin typeface="Cambria Math" panose="02040503050406030204" pitchFamily="18" charset="0"/>
                                    </a:rPr>
                                  </m:ctrlPr>
                                </m:sSubSupPr>
                                <m:e>
                                  <m:r>
                                    <a:rPr lang="en-IN" sz="5100" i="1">
                                      <a:solidFill>
                                        <a:prstClr val="black"/>
                                      </a:solidFill>
                                      <a:latin typeface="Cambria Math" panose="02040503050406030204" pitchFamily="18" charset="0"/>
                                      <a:ea typeface="Cambria Math" panose="02040503050406030204" pitchFamily="18" charset="0"/>
                                    </a:rPr>
                                    <m:t>𝜎</m:t>
                                  </m:r>
                                </m:e>
                                <m:sub>
                                  <m:r>
                                    <a:rPr lang="en-IN" sz="5100" b="0" i="1" smtClean="0">
                                      <a:solidFill>
                                        <a:prstClr val="black"/>
                                      </a:solidFill>
                                      <a:latin typeface="Cambria Math" panose="02040503050406030204" pitchFamily="18" charset="0"/>
                                      <a:ea typeface="Cambria Math" panose="02040503050406030204" pitchFamily="18" charset="0"/>
                                    </a:rPr>
                                    <m:t>2</m:t>
                                  </m:r>
                                </m:sub>
                                <m:sup>
                                  <m:r>
                                    <a:rPr lang="en-IN" sz="5100" i="1">
                                      <a:solidFill>
                                        <a:prstClr val="black"/>
                                      </a:solidFill>
                                      <a:latin typeface="Cambria Math" panose="02040503050406030204" pitchFamily="18" charset="0"/>
                                    </a:rPr>
                                    <m:t>2</m:t>
                                  </m:r>
                                </m:sup>
                              </m:sSubSup>
                            </m:den>
                          </m:f>
                        </m:den>
                      </m:f>
                    </m:oMath>
                  </m:oMathPara>
                </a14:m>
                <a:endParaRPr lang="en-IN" dirty="0"/>
              </a:p>
              <a:p>
                <a:pPr marL="0" indent="0">
                  <a:buNone/>
                </a:pPr>
                <a:r>
                  <a:rPr lang="en-IN" sz="2900" dirty="0"/>
                  <a:t>Where, </a:t>
                </a:r>
              </a:p>
              <a:p>
                <a:pPr marL="0" indent="0">
                  <a:buNone/>
                </a:pPr>
                <a14:m>
                  <m:oMath xmlns:m="http://schemas.openxmlformats.org/officeDocument/2006/math">
                    <m:sSub>
                      <m:sSubPr>
                        <m:ctrlPr>
                          <a:rPr lang="en-IN" sz="3800" i="1">
                            <a:solidFill>
                              <a:prstClr val="black"/>
                            </a:solidFill>
                            <a:latin typeface="Cambria Math" panose="02040503050406030204" pitchFamily="18" charset="0"/>
                          </a:rPr>
                        </m:ctrlPr>
                      </m:sSubPr>
                      <m:e>
                        <m:r>
                          <a:rPr lang="en-IN" sz="3800" i="1">
                            <a:solidFill>
                              <a:prstClr val="black"/>
                            </a:solidFill>
                            <a:latin typeface="Cambria Math" panose="02040503050406030204" pitchFamily="18" charset="0"/>
                          </a:rPr>
                          <m:t>𝑁</m:t>
                        </m:r>
                      </m:e>
                      <m:sub>
                        <m:r>
                          <a:rPr lang="en-IN" sz="3800" i="1">
                            <a:solidFill>
                              <a:prstClr val="black"/>
                            </a:solidFill>
                            <a:latin typeface="Cambria Math" panose="02040503050406030204" pitchFamily="18" charset="0"/>
                          </a:rPr>
                          <m:t>1</m:t>
                        </m:r>
                      </m:sub>
                    </m:sSub>
                  </m:oMath>
                </a14:m>
                <a:r>
                  <a:rPr lang="en-IN" sz="3800" dirty="0"/>
                  <a:t>= Sample 1 size </a:t>
                </a:r>
              </a:p>
              <a:p>
                <a:pPr marL="0" indent="0">
                  <a:buNone/>
                </a:pPr>
                <a14:m>
                  <m:oMath xmlns:m="http://schemas.openxmlformats.org/officeDocument/2006/math">
                    <m:sSub>
                      <m:sSubPr>
                        <m:ctrlPr>
                          <a:rPr lang="en-IN" sz="3800" i="1">
                            <a:solidFill>
                              <a:prstClr val="black"/>
                            </a:solidFill>
                            <a:latin typeface="Cambria Math" panose="02040503050406030204" pitchFamily="18" charset="0"/>
                          </a:rPr>
                        </m:ctrlPr>
                      </m:sSubPr>
                      <m:e>
                        <m:r>
                          <a:rPr lang="en-IN" sz="3800" i="1">
                            <a:solidFill>
                              <a:prstClr val="black"/>
                            </a:solidFill>
                            <a:latin typeface="Cambria Math" panose="02040503050406030204" pitchFamily="18" charset="0"/>
                          </a:rPr>
                          <m:t>𝑁</m:t>
                        </m:r>
                      </m:e>
                      <m:sub>
                        <m:r>
                          <a:rPr lang="en-IN" sz="3800" i="1">
                            <a:solidFill>
                              <a:prstClr val="black"/>
                            </a:solidFill>
                            <a:latin typeface="Cambria Math" panose="02040503050406030204" pitchFamily="18" charset="0"/>
                          </a:rPr>
                          <m:t>2</m:t>
                        </m:r>
                      </m:sub>
                    </m:sSub>
                  </m:oMath>
                </a14:m>
                <a:r>
                  <a:rPr lang="en-IN" sz="3800" dirty="0"/>
                  <a:t>= Sample 2 size</a:t>
                </a:r>
              </a:p>
              <a:p>
                <a:pPr marL="0" indent="0">
                  <a:buNone/>
                </a:pPr>
                <a14:m>
                  <m:oMath xmlns:m="http://schemas.openxmlformats.org/officeDocument/2006/math">
                    <m:sSub>
                      <m:sSubPr>
                        <m:ctrlPr>
                          <a:rPr lang="en-IN" sz="3800" i="1" smtClean="0">
                            <a:latin typeface="Cambria Math" panose="02040503050406030204" pitchFamily="18" charset="0"/>
                          </a:rPr>
                        </m:ctrlPr>
                      </m:sSubPr>
                      <m:e>
                        <m:r>
                          <a:rPr lang="en-IN" sz="3800" i="1" smtClean="0">
                            <a:latin typeface="Cambria Math" panose="02040503050406030204" pitchFamily="18" charset="0"/>
                            <a:ea typeface="Cambria Math" panose="02040503050406030204" pitchFamily="18" charset="0"/>
                          </a:rPr>
                          <m:t>𝜎</m:t>
                        </m:r>
                      </m:e>
                      <m:sub>
                        <m:r>
                          <a:rPr lang="en-IN" sz="3800" b="0" i="1" smtClean="0">
                            <a:latin typeface="Cambria Math" panose="02040503050406030204" pitchFamily="18" charset="0"/>
                          </a:rPr>
                          <m:t>1</m:t>
                        </m:r>
                      </m:sub>
                    </m:sSub>
                  </m:oMath>
                </a14:m>
                <a:r>
                  <a:rPr lang="en-IN" sz="3800" dirty="0"/>
                  <a:t> = Population 1 SD</a:t>
                </a:r>
              </a:p>
              <a:p>
                <a:pPr marL="0" indent="0">
                  <a:buNone/>
                </a:pPr>
                <a14:m>
                  <m:oMath xmlns:m="http://schemas.openxmlformats.org/officeDocument/2006/math">
                    <m:sSub>
                      <m:sSubPr>
                        <m:ctrlPr>
                          <a:rPr lang="en-IN" sz="3800" i="1">
                            <a:latin typeface="Cambria Math" panose="02040503050406030204" pitchFamily="18" charset="0"/>
                          </a:rPr>
                        </m:ctrlPr>
                      </m:sSubPr>
                      <m:e>
                        <m:r>
                          <a:rPr lang="en-IN" sz="3800" i="1">
                            <a:latin typeface="Cambria Math" panose="02040503050406030204" pitchFamily="18" charset="0"/>
                            <a:ea typeface="Cambria Math" panose="02040503050406030204" pitchFamily="18" charset="0"/>
                          </a:rPr>
                          <m:t>𝜎</m:t>
                        </m:r>
                      </m:e>
                      <m:sub>
                        <m:r>
                          <a:rPr lang="en-IN" sz="3800" b="0" i="1" smtClean="0">
                            <a:latin typeface="Cambria Math" panose="02040503050406030204" pitchFamily="18" charset="0"/>
                            <a:ea typeface="Cambria Math" panose="02040503050406030204" pitchFamily="18" charset="0"/>
                          </a:rPr>
                          <m:t>2</m:t>
                        </m:r>
                      </m:sub>
                    </m:sSub>
                  </m:oMath>
                </a14:m>
                <a:r>
                  <a:rPr lang="en-IN" sz="3800" dirty="0"/>
                  <a:t>= Population 2 SD</a:t>
                </a:r>
              </a:p>
              <a:p>
                <a:pPr marL="0" indent="0">
                  <a:buNone/>
                </a:pPr>
                <a14:m>
                  <m:oMath xmlns:m="http://schemas.openxmlformats.org/officeDocument/2006/math">
                    <m:sSub>
                      <m:sSubPr>
                        <m:ctrlPr>
                          <a:rPr lang="en-IN" sz="3800" i="1">
                            <a:latin typeface="Cambria Math" panose="02040503050406030204" pitchFamily="18" charset="0"/>
                          </a:rPr>
                        </m:ctrlPr>
                      </m:sSubPr>
                      <m:e>
                        <m:r>
                          <a:rPr lang="en-IN" sz="3800" b="0" i="1" smtClean="0">
                            <a:latin typeface="Cambria Math" panose="02040503050406030204" pitchFamily="18" charset="0"/>
                          </a:rPr>
                          <m:t>𝑆</m:t>
                        </m:r>
                      </m:e>
                      <m:sub>
                        <m:r>
                          <a:rPr lang="en-IN" sz="3800" i="1">
                            <a:latin typeface="Cambria Math" panose="02040503050406030204" pitchFamily="18" charset="0"/>
                          </a:rPr>
                          <m:t>1</m:t>
                        </m:r>
                      </m:sub>
                    </m:sSub>
                  </m:oMath>
                </a14:m>
                <a:r>
                  <a:rPr lang="en-IN" sz="3800" dirty="0"/>
                  <a:t>= Sample 1 SD</a:t>
                </a:r>
              </a:p>
              <a:p>
                <a:pPr marL="0" indent="0">
                  <a:buNone/>
                </a:pPr>
                <a14:m>
                  <m:oMath xmlns:m="http://schemas.openxmlformats.org/officeDocument/2006/math">
                    <m:sSub>
                      <m:sSubPr>
                        <m:ctrlPr>
                          <a:rPr lang="en-IN" sz="3800" i="1">
                            <a:latin typeface="Cambria Math" panose="02040503050406030204" pitchFamily="18" charset="0"/>
                          </a:rPr>
                        </m:ctrlPr>
                      </m:sSubPr>
                      <m:e>
                        <m:r>
                          <a:rPr lang="en-IN" sz="3800" i="1">
                            <a:latin typeface="Cambria Math" panose="02040503050406030204" pitchFamily="18" charset="0"/>
                          </a:rPr>
                          <m:t>𝑆</m:t>
                        </m:r>
                      </m:e>
                      <m:sub>
                        <m:r>
                          <a:rPr lang="en-IN" sz="3800" b="0" i="1" smtClean="0">
                            <a:latin typeface="Cambria Math" panose="02040503050406030204" pitchFamily="18" charset="0"/>
                          </a:rPr>
                          <m:t>2</m:t>
                        </m:r>
                      </m:sub>
                    </m:sSub>
                  </m:oMath>
                </a14:m>
                <a:r>
                  <a:rPr lang="en-IN" sz="3800" b="0" dirty="0"/>
                  <a:t>=</a:t>
                </a:r>
                <a:r>
                  <a:rPr lang="en-IN" sz="3800" dirty="0"/>
                  <a:t> </a:t>
                </a:r>
                <a14:m>
                  <m:oMath xmlns:m="http://schemas.openxmlformats.org/officeDocument/2006/math">
                    <m:r>
                      <a:rPr lang="en-IN" sz="3800" i="1">
                        <a:latin typeface="Cambria Math" panose="02040503050406030204" pitchFamily="18" charset="0"/>
                      </a:rPr>
                      <m:t>𝑆𝑎𝑚𝑝𝑙𝑒</m:t>
                    </m:r>
                    <m:r>
                      <a:rPr lang="en-IN" sz="3800" i="1">
                        <a:latin typeface="Cambria Math" panose="02040503050406030204" pitchFamily="18" charset="0"/>
                      </a:rPr>
                      <m:t> 2 </m:t>
                    </m:r>
                    <m:r>
                      <a:rPr lang="en-IN" sz="3800" i="1">
                        <a:latin typeface="Cambria Math" panose="02040503050406030204" pitchFamily="18" charset="0"/>
                      </a:rPr>
                      <m:t>𝑆𝐷</m:t>
                    </m:r>
                  </m:oMath>
                </a14:m>
                <a:endParaRPr lang="en-IN" sz="3800" b="0" dirty="0"/>
              </a:p>
              <a:p>
                <a:pPr marL="0" indent="0">
                  <a:buNone/>
                </a:pPr>
                <a:endParaRPr lang="en-IN" dirty="0"/>
              </a:p>
              <a:p>
                <a:pPr marL="0" indent="0">
                  <a:buNone/>
                </a:pP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98233B5A-CC59-42C3-9F68-CE56A03ABD6F}"/>
                  </a:ext>
                </a:extLst>
              </p:cNvPr>
              <p:cNvSpPr>
                <a:spLocks noGrp="1" noRot="1" noChangeAspect="1" noMove="1" noResize="1" noEditPoints="1" noAdjustHandles="1" noChangeArrowheads="1" noChangeShapeType="1" noTextEdit="1"/>
              </p:cNvSpPr>
              <p:nvPr>
                <p:ph idx="1"/>
              </p:nvPr>
            </p:nvSpPr>
            <p:spPr>
              <a:xfrm>
                <a:off x="420624" y="1522756"/>
                <a:ext cx="11350752" cy="5074992"/>
              </a:xfrm>
              <a:blipFill>
                <a:blip r:embed="rId2"/>
                <a:stretch>
                  <a:fillRect l="-161" t="-1322"/>
                </a:stretch>
              </a:blipFill>
            </p:spPr>
            <p:txBody>
              <a:bodyPr/>
              <a:lstStyle/>
              <a:p>
                <a:r>
                  <a:rPr lang="en-IN">
                    <a:noFill/>
                  </a:rPr>
                  <a:t> </a:t>
                </a:r>
              </a:p>
            </p:txBody>
          </p:sp>
        </mc:Fallback>
      </mc:AlternateContent>
    </p:spTree>
    <p:extLst>
      <p:ext uri="{BB962C8B-B14F-4D97-AF65-F5344CB8AC3E}">
        <p14:creationId xmlns:p14="http://schemas.microsoft.com/office/powerpoint/2010/main" val="25932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ACA6-1803-4CF8-B069-2553B0D218AA}"/>
              </a:ext>
            </a:extLst>
          </p:cNvPr>
          <p:cNvSpPr>
            <a:spLocks noGrp="1"/>
          </p:cNvSpPr>
          <p:nvPr>
            <p:ph type="title"/>
          </p:nvPr>
        </p:nvSpPr>
        <p:spPr>
          <a:xfrm>
            <a:off x="265879" y="0"/>
            <a:ext cx="10543032" cy="1325563"/>
          </a:xfrm>
        </p:spPr>
        <p:txBody>
          <a:bodyPr/>
          <a:lstStyle/>
          <a:p>
            <a:r>
              <a:rPr lang="en-IN" dirty="0"/>
              <a:t>Question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E1D22A-269C-4B17-B7B4-613EAF9A5E0D}"/>
                  </a:ext>
                </a:extLst>
              </p:cNvPr>
              <p:cNvSpPr>
                <a:spLocks noGrp="1"/>
              </p:cNvSpPr>
              <p:nvPr>
                <p:ph idx="1"/>
              </p:nvPr>
            </p:nvSpPr>
            <p:spPr>
              <a:xfrm>
                <a:off x="478302" y="1325563"/>
                <a:ext cx="11521440" cy="5272184"/>
              </a:xfrm>
            </p:spPr>
            <p:txBody>
              <a:bodyPr>
                <a:normAutofit fontScale="92500" lnSpcReduction="20000"/>
              </a:bodyPr>
              <a:lstStyle/>
              <a:p>
                <a:pPr marL="0" indent="0">
                  <a:buNone/>
                </a:pPr>
                <a:r>
                  <a:rPr lang="en-IN" dirty="0"/>
                  <a:t>Two samples of sizes 9 and 12 are drawn from two normally distributed populations having variances 16 and 25 respectively. If the sample variances are 20 and 8, determine whether the first sample has a significantly larger variance than the second sample at significance levels of (a)0.05 (b) 0.01 </a:t>
                </a:r>
              </a:p>
              <a:p>
                <a:pPr marL="0" indent="0">
                  <a:buNone/>
                </a:pPr>
                <a:r>
                  <a:rPr lang="en-IN" dirty="0"/>
                  <a: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0.95</m:t>
                        </m:r>
                      </m:sub>
                    </m:sSub>
                    <m:r>
                      <a:rPr lang="en-IN" b="0" i="1" smtClean="0">
                        <a:latin typeface="Cambria Math" panose="02040503050406030204" pitchFamily="18" charset="0"/>
                      </a:rPr>
                      <m:t>=2.95, </m:t>
                    </m:r>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0.9</m:t>
                        </m:r>
                        <m:r>
                          <a:rPr lang="en-IN" b="0" i="1" smtClean="0">
                            <a:latin typeface="Cambria Math" panose="02040503050406030204" pitchFamily="18" charset="0"/>
                          </a:rPr>
                          <m:t>9</m:t>
                        </m:r>
                      </m:sub>
                    </m:sSub>
                    <m:r>
                      <a:rPr lang="en-IN" i="1">
                        <a:latin typeface="Cambria Math" panose="02040503050406030204" pitchFamily="18" charset="0"/>
                      </a:rPr>
                      <m:t>=</m:t>
                    </m:r>
                    <m:r>
                      <a:rPr lang="en-IN" b="0" i="1" smtClean="0">
                        <a:latin typeface="Cambria Math" panose="02040503050406030204" pitchFamily="18" charset="0"/>
                      </a:rPr>
                      <m:t>4</m:t>
                    </m:r>
                    <m:r>
                      <a:rPr lang="en-IN" i="1">
                        <a:latin typeface="Cambria Math" panose="02040503050406030204" pitchFamily="18" charset="0"/>
                      </a:rPr>
                      <m:t>.</m:t>
                    </m:r>
                    <m:r>
                      <a:rPr lang="en-IN" b="0" i="1" smtClean="0">
                        <a:latin typeface="Cambria Math" panose="02040503050406030204" pitchFamily="18" charset="0"/>
                      </a:rPr>
                      <m:t>74</m:t>
                    </m:r>
                  </m:oMath>
                </a14:m>
                <a:r>
                  <a:rPr lang="en-IN" dirty="0"/>
                  <a:t>)</a:t>
                </a:r>
              </a:p>
              <a:p>
                <a:pPr marL="0" indent="0">
                  <a:buNone/>
                </a:pPr>
                <a:endParaRPr lang="en-IN" dirty="0">
                  <a:solidFill>
                    <a:srgbClr val="FF0000"/>
                  </a:solidFill>
                </a:endParaRPr>
              </a:p>
              <a:p>
                <a:pPr marL="0" indent="0">
                  <a:buNone/>
                </a:pPr>
                <a:r>
                  <a:rPr lang="en-IN" dirty="0">
                    <a:solidFill>
                      <a:srgbClr val="FF0000"/>
                    </a:solidFill>
                  </a:rPr>
                  <a:t>Solution- </a:t>
                </a:r>
              </a:p>
              <a:p>
                <a:pPr marL="0" indent="0">
                  <a:buNone/>
                </a:pPr>
                <a:r>
                  <a:rPr lang="en-IN" dirty="0">
                    <a:solidFill>
                      <a:srgbClr val="FF0000"/>
                    </a:solidFill>
                  </a:rPr>
                  <a:t>Given- </a:t>
                </a:r>
              </a:p>
              <a:p>
                <a:pPr marL="0" indent="0">
                  <a:buNone/>
                </a:pPr>
                <a14:m>
                  <m:oMath xmlns:m="http://schemas.openxmlformats.org/officeDocument/2006/math">
                    <m:sSub>
                      <m:sSubPr>
                        <m:ctrlPr>
                          <a:rPr lang="en-IN" i="1">
                            <a:solidFill>
                              <a:prstClr val="black"/>
                            </a:solidFill>
                            <a:latin typeface="Cambria Math" panose="02040503050406030204" pitchFamily="18" charset="0"/>
                          </a:rPr>
                        </m:ctrlPr>
                      </m:sSubPr>
                      <m:e>
                        <m:r>
                          <a:rPr lang="en-IN" i="1">
                            <a:solidFill>
                              <a:prstClr val="black"/>
                            </a:solidFill>
                            <a:latin typeface="Cambria Math" panose="02040503050406030204" pitchFamily="18" charset="0"/>
                          </a:rPr>
                          <m:t>𝑁</m:t>
                        </m:r>
                      </m:e>
                      <m:sub>
                        <m:r>
                          <a:rPr lang="en-IN" i="1">
                            <a:solidFill>
                              <a:prstClr val="black"/>
                            </a:solidFill>
                            <a:latin typeface="Cambria Math" panose="02040503050406030204" pitchFamily="18" charset="0"/>
                          </a:rPr>
                          <m:t>1</m:t>
                        </m:r>
                      </m:sub>
                    </m:sSub>
                  </m:oMath>
                </a14:m>
                <a:r>
                  <a:rPr lang="en-IN" dirty="0"/>
                  <a:t>= 9</a:t>
                </a:r>
              </a:p>
              <a:p>
                <a:pPr marL="0" indent="0">
                  <a:buNone/>
                </a:pPr>
                <a14:m>
                  <m:oMath xmlns:m="http://schemas.openxmlformats.org/officeDocument/2006/math">
                    <m:sSub>
                      <m:sSubPr>
                        <m:ctrlPr>
                          <a:rPr lang="en-IN" i="1">
                            <a:solidFill>
                              <a:prstClr val="black"/>
                            </a:solidFill>
                            <a:latin typeface="Cambria Math" panose="02040503050406030204" pitchFamily="18" charset="0"/>
                          </a:rPr>
                        </m:ctrlPr>
                      </m:sSubPr>
                      <m:e>
                        <m:r>
                          <a:rPr lang="en-IN" i="1">
                            <a:solidFill>
                              <a:prstClr val="black"/>
                            </a:solidFill>
                            <a:latin typeface="Cambria Math" panose="02040503050406030204" pitchFamily="18" charset="0"/>
                          </a:rPr>
                          <m:t>𝑁</m:t>
                        </m:r>
                      </m:e>
                      <m:sub>
                        <m:r>
                          <a:rPr lang="en-IN" i="1">
                            <a:solidFill>
                              <a:prstClr val="black"/>
                            </a:solidFill>
                            <a:latin typeface="Cambria Math" panose="02040503050406030204" pitchFamily="18" charset="0"/>
                          </a:rPr>
                          <m:t>2</m:t>
                        </m:r>
                      </m:sub>
                    </m:sSub>
                  </m:oMath>
                </a14:m>
                <a:r>
                  <a:rPr lang="en-IN" dirty="0"/>
                  <a:t>= 12</a:t>
                </a:r>
              </a:p>
              <a:p>
                <a:pPr marL="0" indent="0">
                  <a:buNone/>
                </a:pPr>
                <a14:m>
                  <m:oMath xmlns:m="http://schemas.openxmlformats.org/officeDocument/2006/math">
                    <m:sSubSup>
                      <m:sSubSupPr>
                        <m:ctrlPr>
                          <a:rPr lang="en-IN" i="1">
                            <a:solidFill>
                              <a:prstClr val="black"/>
                            </a:solidFill>
                            <a:latin typeface="Cambria Math" panose="02040503050406030204" pitchFamily="18" charset="0"/>
                          </a:rPr>
                        </m:ctrlPr>
                      </m:sSubSupPr>
                      <m:e>
                        <m:r>
                          <a:rPr lang="en-IN" i="1">
                            <a:solidFill>
                              <a:prstClr val="black"/>
                            </a:solidFill>
                            <a:latin typeface="Cambria Math" panose="02040503050406030204" pitchFamily="18" charset="0"/>
                            <a:ea typeface="Cambria Math" panose="02040503050406030204" pitchFamily="18" charset="0"/>
                          </a:rPr>
                          <m:t>𝜎</m:t>
                        </m:r>
                      </m:e>
                      <m:sub>
                        <m:r>
                          <a:rPr lang="en-IN" b="0" i="1" smtClean="0">
                            <a:solidFill>
                              <a:prstClr val="black"/>
                            </a:solidFill>
                            <a:latin typeface="Cambria Math" panose="02040503050406030204" pitchFamily="18" charset="0"/>
                            <a:ea typeface="Cambria Math" panose="02040503050406030204" pitchFamily="18" charset="0"/>
                          </a:rPr>
                          <m:t>1</m:t>
                        </m:r>
                      </m:sub>
                      <m:sup>
                        <m:r>
                          <a:rPr lang="en-IN" i="1">
                            <a:solidFill>
                              <a:prstClr val="black"/>
                            </a:solidFill>
                            <a:latin typeface="Cambria Math" panose="02040503050406030204" pitchFamily="18" charset="0"/>
                          </a:rPr>
                          <m:t>2</m:t>
                        </m:r>
                      </m:sup>
                    </m:sSubSup>
                    <m:r>
                      <a:rPr lang="en-IN" i="1">
                        <a:solidFill>
                          <a:prstClr val="black"/>
                        </a:solidFill>
                        <a:latin typeface="Cambria Math" panose="02040503050406030204" pitchFamily="18" charset="0"/>
                      </a:rPr>
                      <m:t> </m:t>
                    </m:r>
                  </m:oMath>
                </a14:m>
                <a:r>
                  <a:rPr lang="en-IN" dirty="0"/>
                  <a:t>= Population 1 variance =16</a:t>
                </a:r>
              </a:p>
              <a:p>
                <a:pPr marL="0" indent="0">
                  <a:buNone/>
                </a:pPr>
                <a14:m>
                  <m:oMath xmlns:m="http://schemas.openxmlformats.org/officeDocument/2006/math">
                    <m:sSubSup>
                      <m:sSubSupPr>
                        <m:ctrlPr>
                          <a:rPr lang="en-IN" i="1">
                            <a:solidFill>
                              <a:prstClr val="black"/>
                            </a:solidFill>
                            <a:latin typeface="Cambria Math" panose="02040503050406030204" pitchFamily="18" charset="0"/>
                          </a:rPr>
                        </m:ctrlPr>
                      </m:sSubSupPr>
                      <m:e>
                        <m:r>
                          <a:rPr lang="en-IN" i="1">
                            <a:solidFill>
                              <a:prstClr val="black"/>
                            </a:solidFill>
                            <a:latin typeface="Cambria Math" panose="02040503050406030204" pitchFamily="18" charset="0"/>
                            <a:ea typeface="Cambria Math" panose="02040503050406030204" pitchFamily="18" charset="0"/>
                          </a:rPr>
                          <m:t>𝜎</m:t>
                        </m:r>
                      </m:e>
                      <m:sub>
                        <m:r>
                          <a:rPr lang="en-IN" i="1">
                            <a:solidFill>
                              <a:prstClr val="black"/>
                            </a:solidFill>
                            <a:latin typeface="Cambria Math" panose="02040503050406030204" pitchFamily="18" charset="0"/>
                            <a:ea typeface="Cambria Math" panose="02040503050406030204" pitchFamily="18" charset="0"/>
                          </a:rPr>
                          <m:t>2</m:t>
                        </m:r>
                      </m:sub>
                      <m:sup>
                        <m:r>
                          <a:rPr lang="en-IN" i="1">
                            <a:solidFill>
                              <a:prstClr val="black"/>
                            </a:solidFill>
                            <a:latin typeface="Cambria Math" panose="02040503050406030204" pitchFamily="18" charset="0"/>
                          </a:rPr>
                          <m:t>2</m:t>
                        </m:r>
                      </m:sup>
                    </m:sSubSup>
                  </m:oMath>
                </a14:m>
                <a:r>
                  <a:rPr lang="en-IN" dirty="0"/>
                  <a:t>= Population 2 variance = 25</a:t>
                </a:r>
              </a:p>
              <a:p>
                <a:pPr marL="0" indent="0">
                  <a:buNone/>
                </a:pPr>
                <a14:m>
                  <m:oMath xmlns:m="http://schemas.openxmlformats.org/officeDocument/2006/math">
                    <m:sSubSup>
                      <m:sSubSupPr>
                        <m:ctrlPr>
                          <a:rPr lang="en-IN" i="1">
                            <a:solidFill>
                              <a:prstClr val="black"/>
                            </a:solidFill>
                            <a:latin typeface="Cambria Math" panose="02040503050406030204" pitchFamily="18" charset="0"/>
                          </a:rPr>
                        </m:ctrlPr>
                      </m:sSubSupPr>
                      <m:e>
                        <m:r>
                          <a:rPr lang="en-IN" i="1">
                            <a:solidFill>
                              <a:prstClr val="black"/>
                            </a:solidFill>
                            <a:latin typeface="Cambria Math" panose="02040503050406030204" pitchFamily="18" charset="0"/>
                          </a:rPr>
                          <m:t>𝑆</m:t>
                        </m:r>
                      </m:e>
                      <m:sub>
                        <m:r>
                          <a:rPr lang="en-IN" i="1">
                            <a:solidFill>
                              <a:prstClr val="black"/>
                            </a:solidFill>
                            <a:latin typeface="Cambria Math" panose="02040503050406030204" pitchFamily="18" charset="0"/>
                          </a:rPr>
                          <m:t>1</m:t>
                        </m:r>
                      </m:sub>
                      <m:sup>
                        <m:r>
                          <a:rPr lang="en-IN" i="1">
                            <a:solidFill>
                              <a:prstClr val="black"/>
                            </a:solidFill>
                            <a:latin typeface="Cambria Math" panose="02040503050406030204" pitchFamily="18" charset="0"/>
                          </a:rPr>
                          <m:t>2</m:t>
                        </m:r>
                      </m:sup>
                    </m:sSubSup>
                  </m:oMath>
                </a14:m>
                <a:r>
                  <a:rPr lang="en-IN" dirty="0"/>
                  <a:t>= Sample 1 variance = 20</a:t>
                </a:r>
              </a:p>
              <a:p>
                <a:pPr marL="0" indent="0">
                  <a:buNone/>
                </a:pPr>
                <a14:m>
                  <m:oMath xmlns:m="http://schemas.openxmlformats.org/officeDocument/2006/math">
                    <m:sSubSup>
                      <m:sSubSupPr>
                        <m:ctrlPr>
                          <a:rPr lang="en-IN" i="1">
                            <a:solidFill>
                              <a:prstClr val="black"/>
                            </a:solidFill>
                            <a:latin typeface="Cambria Math" panose="02040503050406030204" pitchFamily="18" charset="0"/>
                          </a:rPr>
                        </m:ctrlPr>
                      </m:sSubSupPr>
                      <m:e>
                        <m:r>
                          <a:rPr lang="en-IN" i="1">
                            <a:solidFill>
                              <a:prstClr val="black"/>
                            </a:solidFill>
                            <a:latin typeface="Cambria Math" panose="02040503050406030204" pitchFamily="18" charset="0"/>
                          </a:rPr>
                          <m:t>𝑆</m:t>
                        </m:r>
                      </m:e>
                      <m:sub>
                        <m:r>
                          <a:rPr lang="en-IN" b="0" i="1" smtClean="0">
                            <a:solidFill>
                              <a:prstClr val="black"/>
                            </a:solidFill>
                            <a:latin typeface="Cambria Math" panose="02040503050406030204" pitchFamily="18" charset="0"/>
                          </a:rPr>
                          <m:t>2</m:t>
                        </m:r>
                      </m:sub>
                      <m:sup>
                        <m:r>
                          <a:rPr lang="en-IN" i="1">
                            <a:solidFill>
                              <a:prstClr val="black"/>
                            </a:solidFill>
                            <a:latin typeface="Cambria Math" panose="02040503050406030204" pitchFamily="18" charset="0"/>
                          </a:rPr>
                          <m:t>2</m:t>
                        </m:r>
                      </m:sup>
                    </m:sSubSup>
                  </m:oMath>
                </a14:m>
                <a:r>
                  <a:rPr lang="en-IN" dirty="0"/>
                  <a:t>= </a:t>
                </a:r>
                <a14:m>
                  <m:oMath xmlns:m="http://schemas.openxmlformats.org/officeDocument/2006/math">
                    <m:r>
                      <a:rPr lang="en-IN" i="1">
                        <a:latin typeface="Cambria Math" panose="02040503050406030204" pitchFamily="18" charset="0"/>
                      </a:rPr>
                      <m:t>𝑆𝑎𝑚𝑝𝑙𝑒</m:t>
                    </m:r>
                    <m:r>
                      <a:rPr lang="en-IN" i="1">
                        <a:latin typeface="Cambria Math" panose="02040503050406030204" pitchFamily="18" charset="0"/>
                      </a:rPr>
                      <m:t> 2</m:t>
                    </m:r>
                    <m:r>
                      <m:rPr>
                        <m:nor/>
                      </m:rPr>
                      <a:rPr lang="en-IN" dirty="0"/>
                      <m:t>variance</m:t>
                    </m:r>
                    <m:r>
                      <a:rPr lang="en-IN" i="1" dirty="0" smtClean="0"/>
                      <m:t> </m:t>
                    </m:r>
                  </m:oMath>
                </a14:m>
                <a:r>
                  <a:rPr lang="en-IN" dirty="0"/>
                  <a:t>= 8</a:t>
                </a:r>
              </a:p>
              <a:p>
                <a:pPr marL="0" indent="0">
                  <a:buNone/>
                </a:pPr>
                <a:endParaRPr lang="en-IN" dirty="0">
                  <a:solidFill>
                    <a:schemeClr val="tx1"/>
                  </a:solidFill>
                </a:endParaRPr>
              </a:p>
              <a:p>
                <a:endParaRPr lang="en-IN" dirty="0"/>
              </a:p>
            </p:txBody>
          </p:sp>
        </mc:Choice>
        <mc:Fallback>
          <p:sp>
            <p:nvSpPr>
              <p:cNvPr id="3" name="Content Placeholder 2">
                <a:extLst>
                  <a:ext uri="{FF2B5EF4-FFF2-40B4-BE49-F238E27FC236}">
                    <a16:creationId xmlns:a16="http://schemas.microsoft.com/office/drawing/2014/main" id="{E8E1D22A-269C-4B17-B7B4-613EAF9A5E0D}"/>
                  </a:ext>
                </a:extLst>
              </p:cNvPr>
              <p:cNvSpPr>
                <a:spLocks noGrp="1" noRot="1" noChangeAspect="1" noMove="1" noResize="1" noEditPoints="1" noAdjustHandles="1" noChangeArrowheads="1" noChangeShapeType="1" noTextEdit="1"/>
              </p:cNvSpPr>
              <p:nvPr>
                <p:ph idx="1"/>
              </p:nvPr>
            </p:nvSpPr>
            <p:spPr>
              <a:xfrm>
                <a:off x="478302" y="1325563"/>
                <a:ext cx="11521440" cy="5272184"/>
              </a:xfrm>
              <a:blipFill>
                <a:blip r:embed="rId2"/>
                <a:stretch>
                  <a:fillRect l="-688" t="-1965" r="-423"/>
                </a:stretch>
              </a:blipFill>
            </p:spPr>
            <p:txBody>
              <a:bodyPr/>
              <a:lstStyle/>
              <a:p>
                <a:r>
                  <a:rPr lang="en-IN">
                    <a:noFill/>
                  </a:rPr>
                  <a:t> </a:t>
                </a:r>
              </a:p>
            </p:txBody>
          </p:sp>
        </mc:Fallback>
      </mc:AlternateContent>
    </p:spTree>
    <p:extLst>
      <p:ext uri="{BB962C8B-B14F-4D97-AF65-F5344CB8AC3E}">
        <p14:creationId xmlns:p14="http://schemas.microsoft.com/office/powerpoint/2010/main" val="148897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3B2F-0434-41D9-A753-A64B296A6A14}"/>
              </a:ext>
            </a:extLst>
          </p:cNvPr>
          <p:cNvSpPr>
            <a:spLocks noGrp="1"/>
          </p:cNvSpPr>
          <p:nvPr>
            <p:ph type="title"/>
          </p:nvPr>
        </p:nvSpPr>
        <p:spPr/>
        <p:txBody>
          <a:bodyPr/>
          <a:lstStyle/>
          <a:p>
            <a:r>
              <a:rPr lang="en-IN" dirty="0"/>
              <a:t>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879548-DA72-4A42-9668-F9189B3CA544}"/>
                  </a:ext>
                </a:extLst>
              </p:cNvPr>
              <p:cNvSpPr>
                <a:spLocks noGrp="1"/>
              </p:cNvSpPr>
              <p:nvPr>
                <p:ph idx="1"/>
              </p:nvPr>
            </p:nvSpPr>
            <p:spPr>
              <a:xfrm>
                <a:off x="1366793" y="1867929"/>
                <a:ext cx="9458413" cy="4206383"/>
              </a:xfrm>
            </p:spPr>
            <p:txBody>
              <a:bodyPr/>
              <a:lstStyle/>
              <a:p>
                <a:r>
                  <a:rPr lang="en-IN" dirty="0"/>
                  <a:t>Formula-</a:t>
                </a:r>
              </a:p>
              <a:p>
                <a:pPr marL="0" indent="0">
                  <a:buNone/>
                </a:pPr>
                <a14:m>
                  <m:oMath xmlns:m="http://schemas.openxmlformats.org/officeDocument/2006/math">
                    <m:r>
                      <a:rPr lang="en-IN" sz="2800" i="1">
                        <a:solidFill>
                          <a:prstClr val="black"/>
                        </a:solidFill>
                        <a:latin typeface="Cambria Math" panose="02040503050406030204" pitchFamily="18" charset="0"/>
                      </a:rPr>
                      <m:t>𝐹</m:t>
                    </m:r>
                    <m:r>
                      <a:rPr lang="en-IN" sz="2800" i="1">
                        <a:solidFill>
                          <a:prstClr val="black"/>
                        </a:solidFill>
                        <a:latin typeface="Cambria Math" panose="02040503050406030204" pitchFamily="18" charset="0"/>
                      </a:rPr>
                      <m:t>=</m:t>
                    </m:r>
                    <m:f>
                      <m:fPr>
                        <m:ctrlPr>
                          <a:rPr lang="en-IN" sz="2800" i="1">
                            <a:solidFill>
                              <a:prstClr val="black"/>
                            </a:solidFill>
                            <a:latin typeface="Cambria Math" panose="02040503050406030204" pitchFamily="18" charset="0"/>
                          </a:rPr>
                        </m:ctrlPr>
                      </m:fPr>
                      <m:num>
                        <m:f>
                          <m:fPr>
                            <m:ctrlPr>
                              <a:rPr lang="en-IN" sz="2800" i="1">
                                <a:solidFill>
                                  <a:prstClr val="black"/>
                                </a:solidFill>
                                <a:latin typeface="Cambria Math" panose="02040503050406030204" pitchFamily="18" charset="0"/>
                              </a:rPr>
                            </m:ctrlPr>
                          </m:fPr>
                          <m:num>
                            <m:sSub>
                              <m:sSubPr>
                                <m:ctrlPr>
                                  <a:rPr lang="en-IN" sz="2800" i="1">
                                    <a:solidFill>
                                      <a:prstClr val="black"/>
                                    </a:solidFill>
                                    <a:latin typeface="Cambria Math" panose="02040503050406030204" pitchFamily="18" charset="0"/>
                                  </a:rPr>
                                </m:ctrlPr>
                              </m:sSubPr>
                              <m:e>
                                <m:r>
                                  <a:rPr lang="en-IN" sz="2800" i="1">
                                    <a:solidFill>
                                      <a:prstClr val="black"/>
                                    </a:solidFill>
                                    <a:latin typeface="Cambria Math" panose="02040503050406030204" pitchFamily="18" charset="0"/>
                                  </a:rPr>
                                  <m:t>𝑁</m:t>
                                </m:r>
                              </m:e>
                              <m:sub>
                                <m:r>
                                  <a:rPr lang="en-IN" sz="2800" i="1">
                                    <a:solidFill>
                                      <a:prstClr val="black"/>
                                    </a:solidFill>
                                    <a:latin typeface="Cambria Math" panose="02040503050406030204" pitchFamily="18" charset="0"/>
                                  </a:rPr>
                                  <m:t>1</m:t>
                                </m:r>
                              </m:sub>
                            </m:sSub>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rPr>
                                  <m:t>𝑆</m:t>
                                </m:r>
                              </m:e>
                              <m:sub>
                                <m:r>
                                  <a:rPr lang="en-IN" sz="2800" i="1">
                                    <a:solidFill>
                                      <a:prstClr val="black"/>
                                    </a:solidFill>
                                    <a:latin typeface="Cambria Math" panose="02040503050406030204" pitchFamily="18" charset="0"/>
                                  </a:rPr>
                                  <m:t>1</m:t>
                                </m:r>
                              </m:sub>
                              <m:sup>
                                <m:r>
                                  <a:rPr lang="en-IN" sz="2800" i="1">
                                    <a:solidFill>
                                      <a:prstClr val="black"/>
                                    </a:solidFill>
                                    <a:latin typeface="Cambria Math" panose="02040503050406030204" pitchFamily="18" charset="0"/>
                                  </a:rPr>
                                  <m:t>2</m:t>
                                </m:r>
                              </m:sup>
                            </m:sSubSup>
                          </m:num>
                          <m:den>
                            <m:r>
                              <a:rPr lang="en-IN" sz="2800" i="1">
                                <a:solidFill>
                                  <a:prstClr val="black"/>
                                </a:solidFill>
                                <a:latin typeface="Cambria Math" panose="02040503050406030204" pitchFamily="18" charset="0"/>
                              </a:rPr>
                              <m:t>(</m:t>
                            </m:r>
                            <m:sSub>
                              <m:sSubPr>
                                <m:ctrlPr>
                                  <a:rPr lang="en-IN" sz="2800" i="1">
                                    <a:solidFill>
                                      <a:prstClr val="black"/>
                                    </a:solidFill>
                                    <a:latin typeface="Cambria Math" panose="02040503050406030204" pitchFamily="18" charset="0"/>
                                  </a:rPr>
                                </m:ctrlPr>
                              </m:sSubPr>
                              <m:e>
                                <m:r>
                                  <a:rPr lang="en-IN" sz="2800" i="1">
                                    <a:solidFill>
                                      <a:prstClr val="black"/>
                                    </a:solidFill>
                                    <a:latin typeface="Cambria Math" panose="02040503050406030204" pitchFamily="18" charset="0"/>
                                  </a:rPr>
                                  <m:t>𝑁</m:t>
                                </m:r>
                              </m:e>
                              <m:sub>
                                <m:r>
                                  <a:rPr lang="en-IN" sz="2800" i="1">
                                    <a:solidFill>
                                      <a:prstClr val="black"/>
                                    </a:solidFill>
                                    <a:latin typeface="Cambria Math" panose="02040503050406030204" pitchFamily="18" charset="0"/>
                                  </a:rPr>
                                  <m:t>1</m:t>
                                </m:r>
                              </m:sub>
                            </m:sSub>
                            <m:r>
                              <a:rPr lang="en-IN" sz="2800" i="1">
                                <a:solidFill>
                                  <a:prstClr val="black"/>
                                </a:solidFill>
                                <a:latin typeface="Cambria Math" panose="02040503050406030204" pitchFamily="18" charset="0"/>
                              </a:rPr>
                              <m:t>−1)</m:t>
                            </m:r>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𝜎</m:t>
                                </m:r>
                              </m:e>
                              <m:sub>
                                <m:r>
                                  <a:rPr lang="en-IN" sz="2800" i="1">
                                    <a:solidFill>
                                      <a:prstClr val="black"/>
                                    </a:solidFill>
                                    <a:latin typeface="Cambria Math" panose="02040503050406030204" pitchFamily="18" charset="0"/>
                                  </a:rPr>
                                  <m:t>1</m:t>
                                </m:r>
                              </m:sub>
                              <m:sup>
                                <m:r>
                                  <a:rPr lang="en-IN" sz="2800" i="1">
                                    <a:solidFill>
                                      <a:prstClr val="black"/>
                                    </a:solidFill>
                                    <a:latin typeface="Cambria Math" panose="02040503050406030204" pitchFamily="18" charset="0"/>
                                  </a:rPr>
                                  <m:t>2</m:t>
                                </m:r>
                              </m:sup>
                            </m:sSubSup>
                          </m:den>
                        </m:f>
                      </m:num>
                      <m:den>
                        <m:f>
                          <m:fPr>
                            <m:ctrlPr>
                              <a:rPr lang="en-IN" sz="2800" i="1">
                                <a:solidFill>
                                  <a:prstClr val="black"/>
                                </a:solidFill>
                                <a:latin typeface="Cambria Math" panose="02040503050406030204" pitchFamily="18" charset="0"/>
                              </a:rPr>
                            </m:ctrlPr>
                          </m:fPr>
                          <m:num>
                            <m:sSub>
                              <m:sSubPr>
                                <m:ctrlPr>
                                  <a:rPr lang="en-IN" sz="2800" i="1">
                                    <a:solidFill>
                                      <a:prstClr val="black"/>
                                    </a:solidFill>
                                    <a:latin typeface="Cambria Math" panose="02040503050406030204" pitchFamily="18" charset="0"/>
                                  </a:rPr>
                                </m:ctrlPr>
                              </m:sSubPr>
                              <m:e>
                                <m:r>
                                  <a:rPr lang="en-IN" sz="2800" i="1">
                                    <a:solidFill>
                                      <a:prstClr val="black"/>
                                    </a:solidFill>
                                    <a:latin typeface="Cambria Math" panose="02040503050406030204" pitchFamily="18" charset="0"/>
                                  </a:rPr>
                                  <m:t>𝑁</m:t>
                                </m:r>
                              </m:e>
                              <m:sub>
                                <m:r>
                                  <a:rPr lang="en-IN" sz="2800" i="1">
                                    <a:solidFill>
                                      <a:prstClr val="black"/>
                                    </a:solidFill>
                                    <a:latin typeface="Cambria Math" panose="02040503050406030204" pitchFamily="18" charset="0"/>
                                  </a:rPr>
                                  <m:t>2</m:t>
                                </m:r>
                              </m:sub>
                            </m:sSub>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rPr>
                                  <m:t>𝑆</m:t>
                                </m:r>
                              </m:e>
                              <m:sub>
                                <m:r>
                                  <a:rPr lang="en-IN" sz="2800" i="1">
                                    <a:solidFill>
                                      <a:prstClr val="black"/>
                                    </a:solidFill>
                                    <a:latin typeface="Cambria Math" panose="02040503050406030204" pitchFamily="18" charset="0"/>
                                  </a:rPr>
                                  <m:t>2</m:t>
                                </m:r>
                              </m:sub>
                              <m:sup>
                                <m:r>
                                  <a:rPr lang="en-IN" sz="2800" i="1">
                                    <a:solidFill>
                                      <a:prstClr val="black"/>
                                    </a:solidFill>
                                    <a:latin typeface="Cambria Math" panose="02040503050406030204" pitchFamily="18" charset="0"/>
                                  </a:rPr>
                                  <m:t>2</m:t>
                                </m:r>
                              </m:sup>
                            </m:sSubSup>
                          </m:num>
                          <m:den>
                            <m:r>
                              <a:rPr lang="en-IN" sz="2800" i="1">
                                <a:solidFill>
                                  <a:prstClr val="black"/>
                                </a:solidFill>
                                <a:latin typeface="Cambria Math" panose="02040503050406030204" pitchFamily="18" charset="0"/>
                              </a:rPr>
                              <m:t>(</m:t>
                            </m:r>
                            <m:sSub>
                              <m:sSubPr>
                                <m:ctrlPr>
                                  <a:rPr lang="en-IN" sz="2800" i="1">
                                    <a:solidFill>
                                      <a:prstClr val="black"/>
                                    </a:solidFill>
                                    <a:latin typeface="Cambria Math" panose="02040503050406030204" pitchFamily="18" charset="0"/>
                                  </a:rPr>
                                </m:ctrlPr>
                              </m:sSubPr>
                              <m:e>
                                <m:r>
                                  <a:rPr lang="en-IN" sz="2800" i="1">
                                    <a:solidFill>
                                      <a:prstClr val="black"/>
                                    </a:solidFill>
                                    <a:latin typeface="Cambria Math" panose="02040503050406030204" pitchFamily="18" charset="0"/>
                                  </a:rPr>
                                  <m:t>𝑁</m:t>
                                </m:r>
                              </m:e>
                              <m:sub>
                                <m:r>
                                  <a:rPr lang="en-IN" sz="2800" i="1">
                                    <a:solidFill>
                                      <a:prstClr val="black"/>
                                    </a:solidFill>
                                    <a:latin typeface="Cambria Math" panose="02040503050406030204" pitchFamily="18" charset="0"/>
                                  </a:rPr>
                                  <m:t>2</m:t>
                                </m:r>
                              </m:sub>
                            </m:sSub>
                            <m:r>
                              <a:rPr lang="en-IN" sz="2800" i="1">
                                <a:solidFill>
                                  <a:prstClr val="black"/>
                                </a:solidFill>
                                <a:latin typeface="Cambria Math" panose="02040503050406030204" pitchFamily="18" charset="0"/>
                              </a:rPr>
                              <m:t>−1)</m:t>
                            </m:r>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𝜎</m:t>
                                </m:r>
                              </m:e>
                              <m:sub>
                                <m:r>
                                  <a:rPr lang="en-IN" sz="2800" i="1">
                                    <a:solidFill>
                                      <a:prstClr val="black"/>
                                    </a:solidFill>
                                    <a:latin typeface="Cambria Math" panose="02040503050406030204" pitchFamily="18" charset="0"/>
                                    <a:ea typeface="Cambria Math" panose="02040503050406030204" pitchFamily="18" charset="0"/>
                                  </a:rPr>
                                  <m:t>2</m:t>
                                </m:r>
                              </m:sub>
                              <m:sup>
                                <m:r>
                                  <a:rPr lang="en-IN" sz="2800" i="1">
                                    <a:solidFill>
                                      <a:prstClr val="black"/>
                                    </a:solidFill>
                                    <a:latin typeface="Cambria Math" panose="02040503050406030204" pitchFamily="18" charset="0"/>
                                  </a:rPr>
                                  <m:t>2</m:t>
                                </m:r>
                              </m:sup>
                            </m:sSubSup>
                          </m:den>
                        </m:f>
                      </m:den>
                    </m:f>
                  </m:oMath>
                </a14:m>
                <a:r>
                  <a:rPr lang="en-IN" sz="2800" dirty="0"/>
                  <a:t> </a:t>
                </a:r>
              </a:p>
              <a:p>
                <a:pPr marL="0" indent="0">
                  <a:buNone/>
                </a:pPr>
                <a:endParaRPr lang="en-IN" sz="2800" dirty="0"/>
              </a:p>
              <a:p>
                <a:pPr marL="0" indent="0">
                  <a:buNone/>
                </a:pPr>
                <a14:m>
                  <m:oMathPara xmlns:m="http://schemas.openxmlformats.org/officeDocument/2006/math">
                    <m:oMathParaPr>
                      <m:jc m:val="left"/>
                    </m:oMathParaPr>
                    <m:oMath xmlns:m="http://schemas.openxmlformats.org/officeDocument/2006/math">
                      <m:r>
                        <a:rPr lang="en-IN" sz="2000" i="1">
                          <a:solidFill>
                            <a:prstClr val="black"/>
                          </a:solidFill>
                          <a:latin typeface="Cambria Math" panose="02040503050406030204" pitchFamily="18" charset="0"/>
                        </a:rPr>
                        <m:t>𝐹</m:t>
                      </m:r>
                      <m:r>
                        <a:rPr lang="en-IN" sz="2000" i="1">
                          <a:solidFill>
                            <a:prstClr val="black"/>
                          </a:solidFill>
                          <a:latin typeface="Cambria Math" panose="02040503050406030204" pitchFamily="18" charset="0"/>
                        </a:rPr>
                        <m:t>=</m:t>
                      </m:r>
                      <m:f>
                        <m:fPr>
                          <m:ctrlPr>
                            <a:rPr lang="en-IN" sz="2000" i="1">
                              <a:solidFill>
                                <a:prstClr val="black"/>
                              </a:solidFill>
                              <a:latin typeface="Cambria Math" panose="02040503050406030204" pitchFamily="18" charset="0"/>
                            </a:rPr>
                          </m:ctrlPr>
                        </m:fPr>
                        <m:num>
                          <m:r>
                            <a:rPr lang="en-IN" sz="2000" b="0" i="1" smtClean="0">
                              <a:solidFill>
                                <a:prstClr val="black"/>
                              </a:solidFill>
                              <a:latin typeface="Cambria Math" panose="02040503050406030204" pitchFamily="18" charset="0"/>
                            </a:rPr>
                            <m:t>(9)(20)/(9−1)(16)</m:t>
                          </m:r>
                        </m:num>
                        <m:den>
                          <m:eqArr>
                            <m:eqArrPr>
                              <m:ctrlPr>
                                <a:rPr lang="en-IN" sz="2000" b="0" i="1" smtClean="0">
                                  <a:solidFill>
                                    <a:prstClr val="black"/>
                                  </a:solidFill>
                                  <a:latin typeface="Cambria Math" panose="02040503050406030204" pitchFamily="18" charset="0"/>
                                </a:rPr>
                              </m:ctrlPr>
                            </m:eqArrPr>
                            <m:e>
                              <m:r>
                                <a:rPr lang="en-IN" sz="2000" b="0" i="1" smtClean="0">
                                  <a:solidFill>
                                    <a:prstClr val="black"/>
                                  </a:solidFill>
                                  <a:latin typeface="Cambria Math" panose="02040503050406030204" pitchFamily="18" charset="0"/>
                                </a:rPr>
                                <m:t>(12)(8)/(12−1)(25)</m:t>
                              </m:r>
                            </m:e>
                            <m:e/>
                          </m:eqArr>
                        </m:den>
                      </m:f>
                    </m:oMath>
                  </m:oMathPara>
                </a14:m>
                <a:endParaRPr lang="en-IN" sz="2800" dirty="0"/>
              </a:p>
              <a:p>
                <a:pPr marL="0" indent="0">
                  <a:buNone/>
                </a:pPr>
                <a:r>
                  <a:rPr lang="en-IN" sz="2800" dirty="0"/>
                  <a:t>F = 4.03</a:t>
                </a:r>
              </a:p>
            </p:txBody>
          </p:sp>
        </mc:Choice>
        <mc:Fallback>
          <p:sp>
            <p:nvSpPr>
              <p:cNvPr id="3" name="Content Placeholder 2">
                <a:extLst>
                  <a:ext uri="{FF2B5EF4-FFF2-40B4-BE49-F238E27FC236}">
                    <a16:creationId xmlns:a16="http://schemas.microsoft.com/office/drawing/2014/main" id="{DD879548-DA72-4A42-9668-F9189B3CA544}"/>
                  </a:ext>
                </a:extLst>
              </p:cNvPr>
              <p:cNvSpPr>
                <a:spLocks noGrp="1" noRot="1" noChangeAspect="1" noMove="1" noResize="1" noEditPoints="1" noAdjustHandles="1" noChangeArrowheads="1" noChangeShapeType="1" noTextEdit="1"/>
              </p:cNvSpPr>
              <p:nvPr>
                <p:ph idx="1"/>
              </p:nvPr>
            </p:nvSpPr>
            <p:spPr>
              <a:xfrm>
                <a:off x="1366793" y="1867929"/>
                <a:ext cx="9458413" cy="4206383"/>
              </a:xfrm>
              <a:blipFill>
                <a:blip r:embed="rId2"/>
                <a:stretch>
                  <a:fillRect l="-1289" t="-1159"/>
                </a:stretch>
              </a:blipFill>
            </p:spPr>
            <p:txBody>
              <a:bodyPr/>
              <a:lstStyle/>
              <a:p>
                <a:r>
                  <a:rPr lang="en-IN">
                    <a:noFill/>
                  </a:rPr>
                  <a:t> </a:t>
                </a:r>
              </a:p>
            </p:txBody>
          </p:sp>
        </mc:Fallback>
      </mc:AlternateContent>
    </p:spTree>
    <p:extLst>
      <p:ext uri="{BB962C8B-B14F-4D97-AF65-F5344CB8AC3E}">
        <p14:creationId xmlns:p14="http://schemas.microsoft.com/office/powerpoint/2010/main" val="21202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7E63-228B-42B1-A5FA-14DF202F0CA8}"/>
              </a:ext>
            </a:extLst>
          </p:cNvPr>
          <p:cNvSpPr>
            <a:spLocks noGrp="1"/>
          </p:cNvSpPr>
          <p:nvPr>
            <p:ph type="title"/>
          </p:nvPr>
        </p:nvSpPr>
        <p:spPr/>
        <p:txBody>
          <a:bodyPr/>
          <a:lstStyle/>
          <a:p>
            <a:r>
              <a:rPr lang="en-IN" dirty="0"/>
              <a:t>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47ACDC-BEEE-4DC9-B624-2E983A6B31C8}"/>
                  </a:ext>
                </a:extLst>
              </p:cNvPr>
              <p:cNvSpPr>
                <a:spLocks noGrp="1"/>
              </p:cNvSpPr>
              <p:nvPr>
                <p:ph idx="1"/>
              </p:nvPr>
            </p:nvSpPr>
            <p:spPr>
              <a:xfrm>
                <a:off x="1489770" y="1690688"/>
                <a:ext cx="10543031" cy="4206383"/>
              </a:xfrm>
            </p:spPr>
            <p:txBody>
              <a:bodyPr/>
              <a:lstStyle/>
              <a:p>
                <a:r>
                  <a:rPr lang="en-IN" dirty="0">
                    <a:solidFill>
                      <a:srgbClr val="FF0000"/>
                    </a:solidFill>
                  </a:rPr>
                  <a:t>At 5% LOS</a:t>
                </a:r>
              </a:p>
              <a:p>
                <a:pPr lvl="1"/>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𝑐</m:t>
                        </m:r>
                      </m:sub>
                    </m:sSub>
                  </m:oMath>
                </a14:m>
                <a:r>
                  <a:rPr lang="en-IN" dirty="0"/>
                  <a:t>= 2.95</a:t>
                </a:r>
              </a:p>
              <a:p>
                <a:pPr lvl="1"/>
                <a:r>
                  <a:rPr lang="en-IN" dirty="0"/>
                  <a:t>F = 4.03</a:t>
                </a:r>
              </a:p>
              <a:p>
                <a:pPr lvl="1"/>
                <a:r>
                  <a:rPr lang="en-IN" dirty="0"/>
                  <a:t>As F &gt;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𝑐</m:t>
                        </m:r>
                      </m:sub>
                    </m:sSub>
                  </m:oMath>
                </a14:m>
                <a:r>
                  <a:rPr lang="en-IN" dirty="0"/>
                  <a:t> </a:t>
                </a:r>
                <a:r>
                  <a:rPr lang="en-IN" dirty="0">
                    <a:sym typeface="Wingdings" panose="05000000000000000000" pitchFamily="2" charset="2"/>
                  </a:rPr>
                  <a:t> </a:t>
                </a:r>
                <a:r>
                  <a:rPr lang="en-IN" dirty="0"/>
                  <a:t>We can conclude that the variance of sample 1 is significantly larger than that for sample 2. </a:t>
                </a:r>
                <a:endParaRPr lang="en-IN" dirty="0">
                  <a:sym typeface="Wingdings" panose="05000000000000000000" pitchFamily="2" charset="2"/>
                </a:endParaRPr>
              </a:p>
              <a:p>
                <a:pPr marL="457200" lvl="1" indent="0">
                  <a:buNone/>
                </a:pPr>
                <a:endParaRPr lang="en-IN" dirty="0"/>
              </a:p>
              <a:p>
                <a:r>
                  <a:rPr lang="en-IN" dirty="0">
                    <a:solidFill>
                      <a:srgbClr val="FF0000"/>
                    </a:solidFill>
                  </a:rPr>
                  <a:t>At 1% LOS</a:t>
                </a:r>
              </a:p>
              <a:p>
                <a:pPr lvl="1"/>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𝑐</m:t>
                        </m:r>
                      </m:sub>
                    </m:sSub>
                    <m:r>
                      <a:rPr lang="en-IN" b="0" i="1" smtClean="0">
                        <a:latin typeface="Cambria Math" panose="02040503050406030204" pitchFamily="18" charset="0"/>
                      </a:rPr>
                      <m:t>=</m:t>
                    </m:r>
                    <m:r>
                      <a:rPr lang="en-IN" b="0" i="1" smtClean="0">
                        <a:latin typeface="Cambria Math" panose="02040503050406030204" pitchFamily="18" charset="0"/>
                      </a:rPr>
                      <m:t>4.74</m:t>
                    </m:r>
                  </m:oMath>
                </a14:m>
                <a:endParaRPr lang="en-IN" dirty="0"/>
              </a:p>
              <a:p>
                <a:pPr lvl="1"/>
                <a:r>
                  <a:rPr lang="en-IN" dirty="0"/>
                  <a:t>F = 4.03</a:t>
                </a:r>
              </a:p>
              <a:p>
                <a:pPr lvl="1"/>
                <a:r>
                  <a:rPr lang="en-IN" dirty="0"/>
                  <a:t>As F &lt;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𝑐</m:t>
                        </m:r>
                      </m:sub>
                    </m:sSub>
                  </m:oMath>
                </a14:m>
                <a:r>
                  <a:rPr lang="en-IN" dirty="0"/>
                  <a:t> </a:t>
                </a:r>
                <a:r>
                  <a:rPr lang="en-IN" dirty="0">
                    <a:sym typeface="Wingdings" panose="05000000000000000000" pitchFamily="2" charset="2"/>
                  </a:rPr>
                  <a:t> </a:t>
                </a:r>
                <a:r>
                  <a:rPr lang="en-IN" dirty="0"/>
                  <a:t>Variance of sample 1 is not larger than that for sample 2. </a:t>
                </a:r>
              </a:p>
            </p:txBody>
          </p:sp>
        </mc:Choice>
        <mc:Fallback>
          <p:sp>
            <p:nvSpPr>
              <p:cNvPr id="3" name="Content Placeholder 2">
                <a:extLst>
                  <a:ext uri="{FF2B5EF4-FFF2-40B4-BE49-F238E27FC236}">
                    <a16:creationId xmlns:a16="http://schemas.microsoft.com/office/drawing/2014/main" id="{1947ACDC-BEEE-4DC9-B624-2E983A6B31C8}"/>
                  </a:ext>
                </a:extLst>
              </p:cNvPr>
              <p:cNvSpPr>
                <a:spLocks noGrp="1" noRot="1" noChangeAspect="1" noMove="1" noResize="1" noEditPoints="1" noAdjustHandles="1" noChangeArrowheads="1" noChangeShapeType="1" noTextEdit="1"/>
              </p:cNvSpPr>
              <p:nvPr>
                <p:ph idx="1"/>
              </p:nvPr>
            </p:nvSpPr>
            <p:spPr>
              <a:xfrm>
                <a:off x="1489770" y="1690688"/>
                <a:ext cx="10543031" cy="4206383"/>
              </a:xfrm>
              <a:blipFill>
                <a:blip r:embed="rId2"/>
                <a:stretch>
                  <a:fillRect l="-694" t="-1159"/>
                </a:stretch>
              </a:blipFill>
            </p:spPr>
            <p:txBody>
              <a:bodyPr/>
              <a:lstStyle/>
              <a:p>
                <a:r>
                  <a:rPr lang="en-IN">
                    <a:noFill/>
                  </a:rPr>
                  <a:t> </a:t>
                </a:r>
              </a:p>
            </p:txBody>
          </p:sp>
        </mc:Fallback>
      </mc:AlternateContent>
    </p:spTree>
    <p:extLst>
      <p:ext uri="{BB962C8B-B14F-4D97-AF65-F5344CB8AC3E}">
        <p14:creationId xmlns:p14="http://schemas.microsoft.com/office/powerpoint/2010/main" val="129837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E190-1891-4698-9983-19D78879EDFA}"/>
              </a:ext>
            </a:extLst>
          </p:cNvPr>
          <p:cNvSpPr>
            <a:spLocks noGrp="1"/>
          </p:cNvSpPr>
          <p:nvPr>
            <p:ph type="title"/>
          </p:nvPr>
        </p:nvSpPr>
        <p:spPr/>
        <p:txBody>
          <a:bodyPr/>
          <a:lstStyle/>
          <a:p>
            <a:r>
              <a:rPr lang="en-IN" dirty="0"/>
              <a:t>Question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002AE8-AE60-46B6-B8E8-6FE70AC06519}"/>
                  </a:ext>
                </a:extLst>
              </p:cNvPr>
              <p:cNvSpPr>
                <a:spLocks noGrp="1"/>
              </p:cNvSpPr>
              <p:nvPr>
                <p:ph idx="1"/>
              </p:nvPr>
            </p:nvSpPr>
            <p:spPr>
              <a:xfrm>
                <a:off x="617573" y="1811558"/>
                <a:ext cx="10543031" cy="4206383"/>
              </a:xfrm>
            </p:spPr>
            <p:txBody>
              <a:bodyPr>
                <a:normAutofit/>
              </a:bodyPr>
              <a:lstStyle/>
              <a:p>
                <a:r>
                  <a:rPr lang="en-IN" dirty="0"/>
                  <a:t>Two samples of sizes 10 and 15 are drawn from two normally distributed populations having variances 40 and 60, respectively. If the sample variances are 90 and 50, determine whether the sample 1 variance is significantly greater than the sample 2 variance at significance levels of (a) 0.05 and (b) 0.01.</a:t>
                </a:r>
              </a:p>
              <a:p>
                <a:pPr marL="0" indent="0">
                  <a:buNone/>
                </a:pP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0.95</m:t>
                        </m:r>
                      </m:sub>
                    </m:sSub>
                    <m:r>
                      <a:rPr lang="en-IN" b="0" i="1" smtClean="0">
                        <a:latin typeface="Cambria Math" panose="02040503050406030204" pitchFamily="18" charset="0"/>
                      </a:rPr>
                      <m:t>=2.</m:t>
                    </m:r>
                    <m:r>
                      <a:rPr lang="en-IN" b="0" i="1" smtClean="0">
                        <a:latin typeface="Cambria Math" panose="02040503050406030204" pitchFamily="18" charset="0"/>
                      </a:rPr>
                      <m:t>64</m:t>
                    </m:r>
                    <m:r>
                      <a:rPr lang="en-IN" b="0" i="1" smtClean="0">
                        <a:latin typeface="Cambria Math" panose="02040503050406030204" pitchFamily="18" charset="0"/>
                      </a:rPr>
                      <m:t>5, </m:t>
                    </m:r>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0.9</m:t>
                        </m:r>
                        <m:r>
                          <a:rPr lang="en-IN" b="0" i="1" smtClean="0">
                            <a:latin typeface="Cambria Math" panose="02040503050406030204" pitchFamily="18" charset="0"/>
                          </a:rPr>
                          <m:t>9</m:t>
                        </m:r>
                      </m:sub>
                    </m:sSub>
                    <m:r>
                      <a:rPr lang="en-IN" i="1">
                        <a:latin typeface="Cambria Math" panose="02040503050406030204" pitchFamily="18" charset="0"/>
                      </a:rPr>
                      <m:t>=</m:t>
                    </m:r>
                    <m:r>
                      <a:rPr lang="en-IN" b="0" i="1" smtClean="0">
                        <a:latin typeface="Cambria Math" panose="02040503050406030204" pitchFamily="18" charset="0"/>
                      </a:rPr>
                      <m:t>4</m:t>
                    </m:r>
                    <m:r>
                      <a:rPr lang="en-IN" i="1">
                        <a:latin typeface="Cambria Math" panose="02040503050406030204" pitchFamily="18" charset="0"/>
                      </a:rPr>
                      <m:t>.</m:t>
                    </m:r>
                    <m:r>
                      <a:rPr lang="en-IN" b="0" i="1" smtClean="0">
                        <a:latin typeface="Cambria Math" panose="02040503050406030204" pitchFamily="18" charset="0"/>
                      </a:rPr>
                      <m:t>029</m:t>
                    </m:r>
                  </m:oMath>
                </a14:m>
                <a:r>
                  <a:rPr lang="en-IN" dirty="0"/>
                  <a:t>)</a:t>
                </a:r>
              </a:p>
              <a:p>
                <a:endParaRPr lang="en-IN" dirty="0"/>
              </a:p>
              <a:p>
                <a:endParaRPr lang="en-IN" dirty="0"/>
              </a:p>
              <a:p>
                <a:endParaRPr lang="en-IN" dirty="0"/>
              </a:p>
            </p:txBody>
          </p:sp>
        </mc:Choice>
        <mc:Fallback>
          <p:sp>
            <p:nvSpPr>
              <p:cNvPr id="3" name="Content Placeholder 2">
                <a:extLst>
                  <a:ext uri="{FF2B5EF4-FFF2-40B4-BE49-F238E27FC236}">
                    <a16:creationId xmlns:a16="http://schemas.microsoft.com/office/drawing/2014/main" id="{95002AE8-AE60-46B6-B8E8-6FE70AC06519}"/>
                  </a:ext>
                </a:extLst>
              </p:cNvPr>
              <p:cNvSpPr>
                <a:spLocks noGrp="1" noRot="1" noChangeAspect="1" noMove="1" noResize="1" noEditPoints="1" noAdjustHandles="1" noChangeArrowheads="1" noChangeShapeType="1" noTextEdit="1"/>
              </p:cNvSpPr>
              <p:nvPr>
                <p:ph idx="1"/>
              </p:nvPr>
            </p:nvSpPr>
            <p:spPr>
              <a:xfrm>
                <a:off x="617573" y="1811558"/>
                <a:ext cx="10543031" cy="4206383"/>
              </a:xfrm>
              <a:blipFill>
                <a:blip r:embed="rId2"/>
                <a:stretch>
                  <a:fillRect l="-694" t="-1159" r="-116"/>
                </a:stretch>
              </a:blipFill>
            </p:spPr>
            <p:txBody>
              <a:bodyPr/>
              <a:lstStyle/>
              <a:p>
                <a:r>
                  <a:rPr lang="en-IN">
                    <a:noFill/>
                  </a:rPr>
                  <a:t> </a:t>
                </a:r>
              </a:p>
            </p:txBody>
          </p:sp>
        </mc:Fallback>
      </mc:AlternateContent>
    </p:spTree>
    <p:extLst>
      <p:ext uri="{BB962C8B-B14F-4D97-AF65-F5344CB8AC3E}">
        <p14:creationId xmlns:p14="http://schemas.microsoft.com/office/powerpoint/2010/main" val="395819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E190-1891-4698-9983-19D78879EDFA}"/>
              </a:ext>
            </a:extLst>
          </p:cNvPr>
          <p:cNvSpPr>
            <a:spLocks noGrp="1"/>
          </p:cNvSpPr>
          <p:nvPr>
            <p:ph type="title"/>
          </p:nvPr>
        </p:nvSpPr>
        <p:spPr/>
        <p:txBody>
          <a:bodyPr/>
          <a:lstStyle/>
          <a:p>
            <a:r>
              <a:rPr lang="en-IN" dirty="0"/>
              <a:t>Question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002AE8-AE60-46B6-B8E8-6FE70AC06519}"/>
                  </a:ext>
                </a:extLst>
              </p:cNvPr>
              <p:cNvSpPr>
                <a:spLocks noGrp="1"/>
              </p:cNvSpPr>
              <p:nvPr>
                <p:ph idx="1"/>
              </p:nvPr>
            </p:nvSpPr>
            <p:spPr>
              <a:xfrm>
                <a:off x="617573" y="1811558"/>
                <a:ext cx="10543031" cy="4206383"/>
              </a:xfrm>
            </p:spPr>
            <p:txBody>
              <a:bodyPr>
                <a:normAutofit/>
              </a:bodyPr>
              <a:lstStyle/>
              <a:p>
                <a:r>
                  <a:rPr lang="en-IN" dirty="0"/>
                  <a:t>Two samples of sizes 8 and 12 are drawn from two normally distributed populations having variances 25 and 49, respectively. If the sample variances are 36 and 60, determine whether the sample 1 variance is significantly greater than the sample 2 variance at significance levels of (a) 0.05 and (b) 0.01.</a:t>
                </a:r>
              </a:p>
              <a:p>
                <a:pPr marL="0" indent="0">
                  <a:buNone/>
                </a:pP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0.95</m:t>
                        </m:r>
                      </m:sub>
                    </m:sSub>
                    <m:r>
                      <a:rPr lang="en-IN" b="0" i="1"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0.9</m:t>
                        </m:r>
                        <m:r>
                          <a:rPr lang="en-IN" b="0" i="1" smtClean="0">
                            <a:latin typeface="Cambria Math" panose="02040503050406030204" pitchFamily="18" charset="0"/>
                          </a:rPr>
                          <m:t>9</m:t>
                        </m:r>
                      </m:sub>
                    </m:sSub>
                    <m:r>
                      <a:rPr lang="en-IN" i="1">
                        <a:latin typeface="Cambria Math" panose="02040503050406030204" pitchFamily="18" charset="0"/>
                      </a:rPr>
                      <m:t>=</m:t>
                    </m:r>
                    <m:r>
                      <a:rPr lang="en-IN" b="0" i="1" smtClean="0">
                        <a:latin typeface="Cambria Math" panose="02040503050406030204" pitchFamily="18" charset="0"/>
                      </a:rPr>
                      <m:t>?</m:t>
                    </m:r>
                  </m:oMath>
                </a14:m>
                <a:r>
                  <a:rPr lang="en-IN" dirty="0"/>
                  <a:t>)</a:t>
                </a:r>
              </a:p>
              <a:p>
                <a:endParaRPr lang="en-IN" dirty="0"/>
              </a:p>
              <a:p>
                <a:endParaRPr lang="en-IN" dirty="0"/>
              </a:p>
              <a:p>
                <a:endParaRPr lang="en-IN" dirty="0"/>
              </a:p>
            </p:txBody>
          </p:sp>
        </mc:Choice>
        <mc:Fallback>
          <p:sp>
            <p:nvSpPr>
              <p:cNvPr id="3" name="Content Placeholder 2">
                <a:extLst>
                  <a:ext uri="{FF2B5EF4-FFF2-40B4-BE49-F238E27FC236}">
                    <a16:creationId xmlns:a16="http://schemas.microsoft.com/office/drawing/2014/main" id="{95002AE8-AE60-46B6-B8E8-6FE70AC06519}"/>
                  </a:ext>
                </a:extLst>
              </p:cNvPr>
              <p:cNvSpPr>
                <a:spLocks noGrp="1" noRot="1" noChangeAspect="1" noMove="1" noResize="1" noEditPoints="1" noAdjustHandles="1" noChangeArrowheads="1" noChangeShapeType="1" noTextEdit="1"/>
              </p:cNvSpPr>
              <p:nvPr>
                <p:ph idx="1"/>
              </p:nvPr>
            </p:nvSpPr>
            <p:spPr>
              <a:xfrm>
                <a:off x="617573" y="1811558"/>
                <a:ext cx="10543031" cy="4206383"/>
              </a:xfrm>
              <a:blipFill>
                <a:blip r:embed="rId2"/>
                <a:stretch>
                  <a:fillRect l="-694" t="-1159" r="-116"/>
                </a:stretch>
              </a:blipFill>
            </p:spPr>
            <p:txBody>
              <a:bodyPr/>
              <a:lstStyle/>
              <a:p>
                <a:r>
                  <a:rPr lang="en-IN">
                    <a:noFill/>
                  </a:rPr>
                  <a:t> </a:t>
                </a:r>
              </a:p>
            </p:txBody>
          </p:sp>
        </mc:Fallback>
      </mc:AlternateContent>
    </p:spTree>
    <p:extLst>
      <p:ext uri="{BB962C8B-B14F-4D97-AF65-F5344CB8AC3E}">
        <p14:creationId xmlns:p14="http://schemas.microsoft.com/office/powerpoint/2010/main" val="1814230569"/>
      </p:ext>
    </p:extLst>
  </p:cSld>
  <p:clrMapOvr>
    <a:masterClrMapping/>
  </p:clrMapOvr>
</p:sld>
</file>

<file path=ppt/theme/theme1.xml><?xml version="1.0" encoding="utf-8"?>
<a:theme xmlns:a="http://schemas.openxmlformats.org/drawingml/2006/main" name="OffsetVTI">
  <a:themeElements>
    <a:clrScheme name="AnalogousFromDarkSeedLeftStep">
      <a:dk1>
        <a:srgbClr val="000000"/>
      </a:dk1>
      <a:lt1>
        <a:srgbClr val="FFFFFF"/>
      </a:lt1>
      <a:dk2>
        <a:srgbClr val="223A3C"/>
      </a:dk2>
      <a:lt2>
        <a:srgbClr val="E8E5E2"/>
      </a:lt2>
      <a:accent1>
        <a:srgbClr val="4687CA"/>
      </a:accent1>
      <a:accent2>
        <a:srgbClr val="34ACB8"/>
      </a:accent2>
      <a:accent3>
        <a:srgbClr val="3FB48E"/>
      </a:accent3>
      <a:accent4>
        <a:srgbClr val="34B856"/>
      </a:accent4>
      <a:accent5>
        <a:srgbClr val="52B640"/>
      </a:accent5>
      <a:accent6>
        <a:srgbClr val="7CB233"/>
      </a:accent6>
      <a:hlink>
        <a:srgbClr val="319332"/>
      </a:hlink>
      <a:folHlink>
        <a:srgbClr val="7F7F7F"/>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08BF6277769A4F88172573F18DF119" ma:contentTypeVersion="2" ma:contentTypeDescription="Create a new document." ma:contentTypeScope="" ma:versionID="d62defaa1dfaade801af7bee216e9e6e">
  <xsd:schema xmlns:xsd="http://www.w3.org/2001/XMLSchema" xmlns:xs="http://www.w3.org/2001/XMLSchema" xmlns:p="http://schemas.microsoft.com/office/2006/metadata/properties" xmlns:ns2="c82c3c50-7289-40f7-93d0-0e0c25154dd3" targetNamespace="http://schemas.microsoft.com/office/2006/metadata/properties" ma:root="true" ma:fieldsID="7eb16378e66e7febd801257e505144db" ns2:_="">
    <xsd:import namespace="c82c3c50-7289-40f7-93d0-0e0c25154dd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2c3c50-7289-40f7-93d0-0e0c25154d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136C68-E625-41B9-9C44-5094928D8CF6}"/>
</file>

<file path=customXml/itemProps2.xml><?xml version="1.0" encoding="utf-8"?>
<ds:datastoreItem xmlns:ds="http://schemas.openxmlformats.org/officeDocument/2006/customXml" ds:itemID="{1C3C03C2-B11D-4C50-A82D-526C793925B3}"/>
</file>

<file path=customXml/itemProps3.xml><?xml version="1.0" encoding="utf-8"?>
<ds:datastoreItem xmlns:ds="http://schemas.openxmlformats.org/officeDocument/2006/customXml" ds:itemID="{7E803847-54FF-43CB-977D-EE64D952E6D3}"/>
</file>

<file path=docProps/app.xml><?xml version="1.0" encoding="utf-8"?>
<Properties xmlns="http://schemas.openxmlformats.org/officeDocument/2006/extended-properties" xmlns:vt="http://schemas.openxmlformats.org/officeDocument/2006/docPropsVTypes">
  <TotalTime>268</TotalTime>
  <Words>379</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Cambria Math</vt:lpstr>
      <vt:lpstr>Dante (Headings)2</vt:lpstr>
      <vt:lpstr>Georgia Pro</vt:lpstr>
      <vt:lpstr>Helvetica Neue Medium</vt:lpstr>
      <vt:lpstr>Wingdings 2</vt:lpstr>
      <vt:lpstr>OffsetVTI</vt:lpstr>
      <vt:lpstr>COST Unit 4</vt:lpstr>
      <vt:lpstr>F distribution</vt:lpstr>
      <vt:lpstr>Question</vt:lpstr>
      <vt:lpstr>Cont..</vt:lpstr>
      <vt:lpstr>Cont..</vt:lpstr>
      <vt:lpstr>Question</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Unit 4</dc:title>
  <dc:creator>Maitreyi Joglekar</dc:creator>
  <cp:lastModifiedBy>Maitreyi Joglekar</cp:lastModifiedBy>
  <cp:revision>16</cp:revision>
  <dcterms:created xsi:type="dcterms:W3CDTF">2021-04-01T08:17:21Z</dcterms:created>
  <dcterms:modified xsi:type="dcterms:W3CDTF">2021-04-15T04:59:20Z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0x0101001308BF6277769A4F88172573F18DF119</vt:lpwstr>
  </property>
</Properties>
</file>