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sldIdLst>
    <p:sldId id="256" r:id="rId3"/>
    <p:sldId id="465" r:id="rId4"/>
    <p:sldId id="466" r:id="rId5"/>
    <p:sldId id="469" r:id="rId6"/>
    <p:sldId id="467" r:id="rId7"/>
    <p:sldId id="470" r:id="rId8"/>
    <p:sldId id="468" r:id="rId9"/>
    <p:sldId id="47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April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2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0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864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962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263" lvl="8" indent="-575719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0709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190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6508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775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70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5" cy="6856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6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April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April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8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4507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939B1-76A0-44D1-B2F4-7F5A6010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COST 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3DAAB-BEC9-4395-9971-C92528284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IN" sz="2200" dirty="0"/>
              <a:t>Small Sampling Theory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F1838-F7E8-4068-9E4B-418CD17C7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7" r="26763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4687C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4687C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687C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50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267249-8422-46BB-B9C8-03469354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 square test-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EE9FE-4CB2-4BE2-B6C7-17A8FD3D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68400"/>
            <a:ext cx="10227733" cy="980725"/>
          </a:xfrm>
        </p:spPr>
        <p:txBody>
          <a:bodyPr/>
          <a:lstStyle/>
          <a:p>
            <a:r>
              <a:rPr lang="en-IN" dirty="0"/>
              <a:t>A chi-square (</a:t>
            </a:r>
            <a:r>
              <a:rPr lang="en-IN" i="1" dirty="0"/>
              <a:t>χ</a:t>
            </a:r>
            <a:r>
              <a:rPr lang="en-IN" baseline="30000" dirty="0"/>
              <a:t>2</a:t>
            </a:r>
            <a:r>
              <a:rPr lang="en-IN" dirty="0"/>
              <a:t>)</a:t>
            </a:r>
            <a:r>
              <a:rPr lang="en-IN" baseline="30000" dirty="0"/>
              <a:t> </a:t>
            </a:r>
            <a:r>
              <a:rPr lang="en-IN" dirty="0"/>
              <a:t>statistic is a test that measures how expectations compare to actual observed data (or model results).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DD6E4-5FBA-47DE-970F-4EC4964CF6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EFFC8-B01E-4A5E-921A-4C37C266E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8227" y="2856090"/>
                <a:ext cx="9467615" cy="3326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▸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kern="0">
                              <a:solidFill>
                                <a:srgbClr val="3A3F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kern="0">
                              <a:solidFill>
                                <a:srgbClr val="3A3F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IN" sz="2400" i="1" kern="0">
                              <a:solidFill>
                                <a:srgbClr val="3A3F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 kern="0">
                              <a:solidFill>
                                <a:srgbClr val="3A3F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sz="2400" i="1" kern="0">
                                  <a:solidFill>
                                    <a:srgbClr val="3A3F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 i="1" kern="0">
                                  <a:solidFill>
                                    <a:srgbClr val="3A3F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sz="1800" kern="0" dirty="0">
                  <a:solidFill>
                    <a:srgbClr val="3A3F50"/>
                  </a:solidFill>
                </a:endParaRPr>
              </a:p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:r>
                  <a:rPr lang="en-IN" kern="0" dirty="0">
                    <a:solidFill>
                      <a:srgbClr val="3A3F5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𝑓𝑟𝑒𝑞𝑢𝑒𝑛𝑐𝑦</m:t>
                    </m:r>
                  </m:oMath>
                </a14:m>
                <a:endParaRPr lang="en-IN" i="1" kern="0" dirty="0">
                  <a:solidFill>
                    <a:srgbClr val="3A3F50"/>
                  </a:solidFill>
                  <a:latin typeface="Cambria Math" panose="02040503050406030204" pitchFamily="18" charset="0"/>
                </a:endParaRPr>
              </a:p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:r>
                  <a:rPr lang="en-IN" kern="0" dirty="0">
                    <a:solidFill>
                      <a:srgbClr val="3A3F5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𝑒𝑥𝑝𝑐𝑡</m:t>
                    </m:r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𝑓𝑟𝑒𝑞𝑢𝑒𝑛𝑐𝑦</m:t>
                    </m:r>
                  </m:oMath>
                </a14:m>
                <a:endParaRPr lang="en-IN" kern="0" dirty="0">
                  <a:solidFill>
                    <a:srgbClr val="3A3F50"/>
                  </a:solidFill>
                </a:endParaRPr>
              </a:p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:endParaRPr lang="en-IN" sz="1800" kern="0" dirty="0">
                  <a:solidFill>
                    <a:srgbClr val="3A3F50"/>
                  </a:solidFill>
                </a:endParaRPr>
              </a:p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:r>
                  <a:rPr lang="en-IN" sz="2400" kern="0" dirty="0">
                    <a:solidFill>
                      <a:srgbClr val="3A3F50"/>
                    </a:solidFill>
                  </a:rPr>
                  <a:t>Degree of freedom for mxn table- </a:t>
                </a:r>
              </a:p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𝑟𝑜𝑤𝑠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−1)(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𝑐𝑜𝑙𝑢𝑚𝑛𝑠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2400" kern="0" dirty="0">
                  <a:solidFill>
                    <a:srgbClr val="3A3F50"/>
                  </a:solidFill>
                </a:endParaRPr>
              </a:p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−1)(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2400" kern="0" dirty="0">
                  <a:solidFill>
                    <a:srgbClr val="3A3F50"/>
                  </a:solidFill>
                </a:endParaRPr>
              </a:p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:endParaRPr lang="en-IN" sz="1800" kern="0" dirty="0">
                  <a:solidFill>
                    <a:srgbClr val="3A3F50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EFFC8-B01E-4A5E-921A-4C37C266E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227" y="2856090"/>
                <a:ext cx="9467615" cy="3326244"/>
              </a:xfrm>
              <a:prstGeom prst="rect">
                <a:avLst/>
              </a:prstGeom>
              <a:blipFill>
                <a:blip r:embed="rId2"/>
                <a:stretch>
                  <a:fillRect l="-1996" b="-7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10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7074-CC90-4AED-9B79-0194F38E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10724444" cy="878341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9D01EC-0F8E-48AA-8922-953AEDF3EE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8044" y="1685809"/>
                <a:ext cx="10972803" cy="1131244"/>
              </a:xfrm>
            </p:spPr>
            <p:txBody>
              <a:bodyPr/>
              <a:lstStyle/>
              <a:p>
                <a:r>
                  <a:rPr lang="en-IN" dirty="0"/>
                  <a:t>In an experiment to study the dependence of hypertension on smoking habits, the following data is taken from 180 individuals.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152396" indent="0">
                  <a:buNone/>
                </a:pPr>
                <a:endParaRPr lang="en-IN" dirty="0"/>
              </a:p>
              <a:p>
                <a:pPr marL="152396" indent="0">
                  <a:buNone/>
                </a:pPr>
                <a:endParaRPr lang="en-IN" dirty="0"/>
              </a:p>
              <a:p>
                <a:pPr marL="152396" indent="0">
                  <a:buNone/>
                </a:pPr>
                <a:r>
                  <a:rPr lang="en-IN" dirty="0"/>
                  <a:t>Test the hypothesis at 5 % LOS that the presence or absence of hypertension is independent of smoking. </a:t>
                </a:r>
                <a:r>
                  <a:rPr lang="en-IN" b="1" dirty="0"/>
                  <a:t>(Given-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𝒕𝒂𝒃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IN" b="1" dirty="0"/>
                  <a:t>=5.99)</a:t>
                </a:r>
              </a:p>
              <a:p>
                <a:pPr marL="152396" indent="0">
                  <a:buNone/>
                </a:pPr>
                <a:endParaRPr lang="en-IN" b="1" dirty="0"/>
              </a:p>
              <a:p>
                <a:pPr marL="152396" indent="0">
                  <a:buNone/>
                </a:pPr>
                <a:r>
                  <a:rPr lang="en-IN" b="1" dirty="0"/>
                  <a:t>Solution- </a:t>
                </a:r>
              </a:p>
              <a:p>
                <a:pPr marL="152396" indent="0">
                  <a:buNone/>
                </a:pPr>
                <a:r>
                  <a:rPr lang="en-IN" b="1" dirty="0"/>
                  <a:t>Ho: </a:t>
                </a:r>
                <a:r>
                  <a:rPr lang="en-IN" dirty="0"/>
                  <a:t>Presence or absence of hypertension is independent of smoking.</a:t>
                </a:r>
              </a:p>
              <a:p>
                <a:pPr marL="152396" indent="0">
                  <a:buNone/>
                </a:pPr>
                <a:r>
                  <a:rPr lang="en-IN" b="1" dirty="0"/>
                  <a:t>H1: </a:t>
                </a:r>
                <a:r>
                  <a:rPr lang="en-IN" dirty="0"/>
                  <a:t>Presence or absence of hypertension is dependent of smoking.</a:t>
                </a:r>
              </a:p>
              <a:p>
                <a:pPr marL="152396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pPr marL="152396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9D01EC-0F8E-48AA-8922-953AEDF3E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8044" y="1685809"/>
                <a:ext cx="10972803" cy="1131244"/>
              </a:xfrm>
              <a:blipFill>
                <a:blip r:embed="rId2"/>
                <a:stretch>
                  <a:fillRect l="-56" r="-1167" b="-361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EEC36-D468-4547-91DF-8ACE7B3C1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678A89-316E-48D4-B2C0-FAD9D8BF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86944"/>
              </p:ext>
            </p:extLst>
          </p:nvPr>
        </p:nvGraphicFramePr>
        <p:xfrm>
          <a:off x="461233" y="2466523"/>
          <a:ext cx="11572723" cy="134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028">
                  <a:extLst>
                    <a:ext uri="{9D8B030D-6E8A-4147-A177-3AD203B41FA5}">
                      <a16:colId xmlns:a16="http://schemas.microsoft.com/office/drawing/2014/main" val="4280095022"/>
                    </a:ext>
                  </a:extLst>
                </a:gridCol>
                <a:gridCol w="2519041">
                  <a:extLst>
                    <a:ext uri="{9D8B030D-6E8A-4147-A177-3AD203B41FA5}">
                      <a16:colId xmlns:a16="http://schemas.microsoft.com/office/drawing/2014/main" val="607977296"/>
                    </a:ext>
                  </a:extLst>
                </a:gridCol>
                <a:gridCol w="3366149">
                  <a:extLst>
                    <a:ext uri="{9D8B030D-6E8A-4147-A177-3AD203B41FA5}">
                      <a16:colId xmlns:a16="http://schemas.microsoft.com/office/drawing/2014/main" val="754266730"/>
                    </a:ext>
                  </a:extLst>
                </a:gridCol>
                <a:gridCol w="2737505">
                  <a:extLst>
                    <a:ext uri="{9D8B030D-6E8A-4147-A177-3AD203B41FA5}">
                      <a16:colId xmlns:a16="http://schemas.microsoft.com/office/drawing/2014/main" val="4254906538"/>
                    </a:ext>
                  </a:extLst>
                </a:gridCol>
              </a:tblGrid>
              <a:tr h="44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 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 Smokers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Moderate Smokers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Heavy smokers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19590405"/>
                  </a:ext>
                </a:extLst>
              </a:tr>
              <a:tr h="44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Hypertension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21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36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30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4362669"/>
                  </a:ext>
                </a:extLst>
              </a:tr>
              <a:tr h="448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No hypertension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48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>
                          <a:effectLst/>
                        </a:rPr>
                        <a:t>26</a:t>
                      </a:r>
                      <a:endParaRPr lang="en-IN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19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78902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5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FDCE-C3A4-4C68-8E24-00A00007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FD368-DAD4-4D7F-9841-BAB4D35B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02871"/>
            <a:ext cx="7521200" cy="3521200"/>
          </a:xfrm>
        </p:spPr>
        <p:txBody>
          <a:bodyPr/>
          <a:lstStyle/>
          <a:p>
            <a:r>
              <a:rPr lang="en-IN" dirty="0"/>
              <a:t>Formula-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94F7C-00FE-4903-8D28-2CDFC30738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9CD54C-EED4-4210-9BEE-0390F4025565}"/>
                  </a:ext>
                </a:extLst>
              </p:cNvPr>
              <p:cNvSpPr txBox="1"/>
              <p:nvPr/>
            </p:nvSpPr>
            <p:spPr>
              <a:xfrm>
                <a:off x="1577145" y="2460230"/>
                <a:ext cx="6133514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kern="0" smtClean="0">
                              <a:solidFill>
                                <a:srgbClr val="3A3F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kern="0">
                              <a:solidFill>
                                <a:srgbClr val="3A3F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IN" sz="2400" i="1" kern="0">
                              <a:solidFill>
                                <a:srgbClr val="3A3F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 kern="0">
                          <a:solidFill>
                            <a:srgbClr val="3A3F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 kern="0">
                              <a:solidFill>
                                <a:srgbClr val="3A3F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sz="2400" i="1" kern="0">
                                  <a:solidFill>
                                    <a:srgbClr val="3A3F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400" i="1" kern="0">
                                      <a:solidFill>
                                        <a:srgbClr val="3A3F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 i="1" kern="0">
                                  <a:solidFill>
                                    <a:srgbClr val="3A3F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9CD54C-EED4-4210-9BEE-0390F402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45" y="2460230"/>
                <a:ext cx="6133514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9280CF-EFAB-450E-BD86-07488DBFBC07}"/>
                  </a:ext>
                </a:extLst>
              </p:cNvPr>
              <p:cNvSpPr txBox="1"/>
              <p:nvPr/>
            </p:nvSpPr>
            <p:spPr>
              <a:xfrm>
                <a:off x="1846943" y="4026450"/>
                <a:ext cx="6132284" cy="810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:r>
                  <a:rPr lang="en-IN" sz="2000" kern="0" dirty="0">
                    <a:solidFill>
                      <a:srgbClr val="3A3F5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000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IN" sz="2000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IN" sz="2000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𝑓𝑟𝑒𝑞𝑢𝑒𝑛𝑐𝑦</m:t>
                    </m:r>
                  </m:oMath>
                </a14:m>
                <a:endParaRPr lang="en-IN" sz="2000" i="1" kern="0" dirty="0">
                  <a:solidFill>
                    <a:srgbClr val="3A3F50"/>
                  </a:solidFill>
                  <a:latin typeface="Cambria Math" panose="02040503050406030204" pitchFamily="18" charset="0"/>
                </a:endParaRPr>
              </a:p>
              <a:p>
                <a:pPr marL="0" indent="0" defTabSz="1219170">
                  <a:spcBef>
                    <a:spcPts val="800"/>
                  </a:spcBef>
                  <a:buClr>
                    <a:srgbClr val="00B5DD"/>
                  </a:buClr>
                  <a:buNone/>
                </a:pPr>
                <a:r>
                  <a:rPr lang="en-IN" sz="2000" kern="0" dirty="0">
                    <a:solidFill>
                      <a:srgbClr val="3A3F5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sz="2000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𝑒𝑥𝑝𝑐𝑡𝑒𝑑</m:t>
                    </m:r>
                    <m:r>
                      <a:rPr lang="en-IN" sz="2000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kern="0">
                        <a:solidFill>
                          <a:srgbClr val="3A3F50"/>
                        </a:solidFill>
                        <a:latin typeface="Cambria Math" panose="02040503050406030204" pitchFamily="18" charset="0"/>
                      </a:rPr>
                      <m:t>𝑓𝑟𝑒𝑞𝑢𝑒𝑛𝑐𝑦</m:t>
                    </m:r>
                  </m:oMath>
                </a14:m>
                <a:endParaRPr lang="en-IN" sz="2000" kern="0" dirty="0">
                  <a:solidFill>
                    <a:srgbClr val="3A3F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9280CF-EFAB-450E-BD86-07488DBF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43" y="4026450"/>
                <a:ext cx="6132284" cy="810478"/>
              </a:xfrm>
              <a:prstGeom prst="rect">
                <a:avLst/>
              </a:prstGeom>
              <a:blipFill>
                <a:blip r:embed="rId3"/>
                <a:stretch>
                  <a:fillRect l="-1093" t="-3788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4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E8B9-868E-4E2B-BA86-31ED3A1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401067"/>
            <a:ext cx="7521200" cy="1443600"/>
          </a:xfrm>
        </p:spPr>
        <p:txBody>
          <a:bodyPr/>
          <a:lstStyle/>
          <a:p>
            <a:r>
              <a:rPr lang="en-IN" dirty="0"/>
              <a:t>Cont.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BA241-7C41-4720-8BE1-CC95C73228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CE045C-EBBC-4F97-9769-7777023C6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78002"/>
              </p:ext>
            </p:extLst>
          </p:nvPr>
        </p:nvGraphicFramePr>
        <p:xfrm>
          <a:off x="129369" y="1318540"/>
          <a:ext cx="11933264" cy="23721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4280095022"/>
                    </a:ext>
                  </a:extLst>
                </a:gridCol>
                <a:gridCol w="2408752">
                  <a:extLst>
                    <a:ext uri="{9D8B030D-6E8A-4147-A177-3AD203B41FA5}">
                      <a16:colId xmlns:a16="http://schemas.microsoft.com/office/drawing/2014/main" val="607977296"/>
                    </a:ext>
                  </a:extLst>
                </a:gridCol>
                <a:gridCol w="2619023">
                  <a:extLst>
                    <a:ext uri="{9D8B030D-6E8A-4147-A177-3AD203B41FA5}">
                      <a16:colId xmlns:a16="http://schemas.microsoft.com/office/drawing/2014/main" val="754266730"/>
                    </a:ext>
                  </a:extLst>
                </a:gridCol>
                <a:gridCol w="2188615">
                  <a:extLst>
                    <a:ext uri="{9D8B030D-6E8A-4147-A177-3AD203B41FA5}">
                      <a16:colId xmlns:a16="http://schemas.microsoft.com/office/drawing/2014/main" val="4254906538"/>
                    </a:ext>
                  </a:extLst>
                </a:gridCol>
                <a:gridCol w="1821275">
                  <a:extLst>
                    <a:ext uri="{9D8B030D-6E8A-4147-A177-3AD203B41FA5}">
                      <a16:colId xmlns:a16="http://schemas.microsoft.com/office/drawing/2014/main" val="648923669"/>
                    </a:ext>
                  </a:extLst>
                </a:gridCol>
              </a:tblGrid>
              <a:tr h="102819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 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 Smokers</a:t>
                      </a: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Moderate Smokers</a:t>
                      </a: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Heavy smokers</a:t>
                      </a: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19590405"/>
                  </a:ext>
                </a:extLst>
              </a:tr>
              <a:tr h="44800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Hypertension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21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36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30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4362669"/>
                  </a:ext>
                </a:extLst>
              </a:tr>
              <a:tr h="448000">
                <a:tc>
                  <a:txBody>
                    <a:bodyPr/>
                    <a:lstStyle/>
                    <a:p>
                      <a:pPr marL="45720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 hypertension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48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26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19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78902633"/>
                  </a:ext>
                </a:extLst>
              </a:tr>
              <a:tr h="448000">
                <a:tc>
                  <a:txBody>
                    <a:bodyPr/>
                    <a:lstStyle/>
                    <a:p>
                      <a:pPr marL="45720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69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49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126786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6F04997-2F7C-4F09-B14D-9394C4258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115524"/>
                  </p:ext>
                </p:extLst>
              </p:nvPr>
            </p:nvGraphicFramePr>
            <p:xfrm>
              <a:off x="129369" y="3928534"/>
              <a:ext cx="10211255" cy="27431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895599">
                      <a:extLst>
                        <a:ext uri="{9D8B030D-6E8A-4147-A177-3AD203B41FA5}">
                          <a16:colId xmlns:a16="http://schemas.microsoft.com/office/drawing/2014/main" val="4280095022"/>
                        </a:ext>
                      </a:extLst>
                    </a:gridCol>
                    <a:gridCol w="2438856">
                      <a:extLst>
                        <a:ext uri="{9D8B030D-6E8A-4147-A177-3AD203B41FA5}">
                          <a16:colId xmlns:a16="http://schemas.microsoft.com/office/drawing/2014/main" val="607977296"/>
                        </a:ext>
                      </a:extLst>
                    </a:gridCol>
                    <a:gridCol w="2573867">
                      <a:extLst>
                        <a:ext uri="{9D8B030D-6E8A-4147-A177-3AD203B41FA5}">
                          <a16:colId xmlns:a16="http://schemas.microsoft.com/office/drawing/2014/main" val="75426673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4254906538"/>
                        </a:ext>
                      </a:extLst>
                    </a:gridCol>
                  </a:tblGrid>
                  <a:tr h="1347103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 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No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Moderate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Heavy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19590405"/>
                      </a:ext>
                    </a:extLst>
                  </a:tr>
                  <a:tr h="749205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Hypertension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1 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𝑥𝐶𝑇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𝑥𝐶𝑇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444362669"/>
                      </a:ext>
                    </a:extLst>
                  </a:tr>
                  <a:tr h="646825">
                    <a:tc>
                      <a:txBody>
                        <a:bodyPr/>
                        <a:lstStyle/>
                        <a:p>
                          <a:pPr marL="45720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IN" sz="2100" b="0" i="0" u="none" strike="noStrike" cap="non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No hypertension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𝐶𝑇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9789026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6F04997-2F7C-4F09-B14D-9394C4258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115524"/>
                  </p:ext>
                </p:extLst>
              </p:nvPr>
            </p:nvGraphicFramePr>
            <p:xfrm>
              <a:off x="129369" y="3928534"/>
              <a:ext cx="10211255" cy="27431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895599">
                      <a:extLst>
                        <a:ext uri="{9D8B030D-6E8A-4147-A177-3AD203B41FA5}">
                          <a16:colId xmlns:a16="http://schemas.microsoft.com/office/drawing/2014/main" val="4280095022"/>
                        </a:ext>
                      </a:extLst>
                    </a:gridCol>
                    <a:gridCol w="2438856">
                      <a:extLst>
                        <a:ext uri="{9D8B030D-6E8A-4147-A177-3AD203B41FA5}">
                          <a16:colId xmlns:a16="http://schemas.microsoft.com/office/drawing/2014/main" val="607977296"/>
                        </a:ext>
                      </a:extLst>
                    </a:gridCol>
                    <a:gridCol w="2573867">
                      <a:extLst>
                        <a:ext uri="{9D8B030D-6E8A-4147-A177-3AD203B41FA5}">
                          <a16:colId xmlns:a16="http://schemas.microsoft.com/office/drawing/2014/main" val="75426673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4254906538"/>
                        </a:ext>
                      </a:extLst>
                    </a:gridCol>
                  </a:tblGrid>
                  <a:tr h="1347103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 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No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Moderate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Heavy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19590405"/>
                      </a:ext>
                    </a:extLst>
                  </a:tr>
                  <a:tr h="749205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Hypertension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18703" t="-179032" r="-200000" b="-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207820" t="-179032" r="-90047" b="-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43651" t="-179032" r="-529" b="-8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362669"/>
                      </a:ext>
                    </a:extLst>
                  </a:tr>
                  <a:tr h="646825">
                    <a:tc>
                      <a:txBody>
                        <a:bodyPr/>
                        <a:lstStyle/>
                        <a:p>
                          <a:pPr marL="45720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IN" sz="2100" b="0" i="0" u="none" strike="noStrike" cap="non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No hypertension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18703" t="-326415" r="-2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207820" t="-326415" r="-9004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43651" t="-326415" r="-52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9026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1091675-6586-4DA5-AE2C-850726F36494}"/>
              </a:ext>
            </a:extLst>
          </p:cNvPr>
          <p:cNvSpPr/>
          <p:nvPr/>
        </p:nvSpPr>
        <p:spPr>
          <a:xfrm>
            <a:off x="93052" y="3269988"/>
            <a:ext cx="12011864" cy="6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47050-2329-4218-B938-456C5D1CEE48}"/>
              </a:ext>
            </a:extLst>
          </p:cNvPr>
          <p:cNvSpPr/>
          <p:nvPr/>
        </p:nvSpPr>
        <p:spPr>
          <a:xfrm rot="5400000">
            <a:off x="9902548" y="1508333"/>
            <a:ext cx="2560580" cy="182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B29AB-F10B-4B2E-901C-3D9AF955563F}"/>
              </a:ext>
            </a:extLst>
          </p:cNvPr>
          <p:cNvSpPr/>
          <p:nvPr/>
        </p:nvSpPr>
        <p:spPr>
          <a:xfrm>
            <a:off x="4034971" y="3283059"/>
            <a:ext cx="769258" cy="38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870D0-1FE0-4DB4-8E16-37020295D859}"/>
              </a:ext>
            </a:extLst>
          </p:cNvPr>
          <p:cNvSpPr/>
          <p:nvPr/>
        </p:nvSpPr>
        <p:spPr>
          <a:xfrm>
            <a:off x="6618515" y="3309257"/>
            <a:ext cx="769258" cy="38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6B071E-8897-4809-ACEA-EC6F3FCF4F17}"/>
              </a:ext>
            </a:extLst>
          </p:cNvPr>
          <p:cNvSpPr/>
          <p:nvPr/>
        </p:nvSpPr>
        <p:spPr>
          <a:xfrm>
            <a:off x="8955945" y="3283058"/>
            <a:ext cx="769258" cy="38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C8E92-D84C-4726-94D2-19DFC0B44E83}"/>
              </a:ext>
            </a:extLst>
          </p:cNvPr>
          <p:cNvSpPr/>
          <p:nvPr/>
        </p:nvSpPr>
        <p:spPr>
          <a:xfrm>
            <a:off x="10958333" y="2375856"/>
            <a:ext cx="769258" cy="34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D1521-40ED-41BC-9820-E043EE365942}"/>
              </a:ext>
            </a:extLst>
          </p:cNvPr>
          <p:cNvSpPr/>
          <p:nvPr/>
        </p:nvSpPr>
        <p:spPr>
          <a:xfrm>
            <a:off x="10958333" y="2825974"/>
            <a:ext cx="769258" cy="38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7D525E-864E-4819-A1A2-3F8F50B6716E}"/>
              </a:ext>
            </a:extLst>
          </p:cNvPr>
          <p:cNvSpPr/>
          <p:nvPr/>
        </p:nvSpPr>
        <p:spPr>
          <a:xfrm>
            <a:off x="11067375" y="3309256"/>
            <a:ext cx="769258" cy="38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8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E8B9-868E-4E2B-BA86-31ED3A1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401067"/>
            <a:ext cx="7521200" cy="1443600"/>
          </a:xfrm>
        </p:spPr>
        <p:txBody>
          <a:bodyPr/>
          <a:lstStyle/>
          <a:p>
            <a:r>
              <a:rPr lang="en-IN" dirty="0"/>
              <a:t>Cont.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BA241-7C41-4720-8BE1-CC95C73228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CE045C-EBBC-4F97-9769-7777023C6D72}"/>
              </a:ext>
            </a:extLst>
          </p:cNvPr>
          <p:cNvGraphicFramePr>
            <a:graphicFrameLocks noGrp="1"/>
          </p:cNvGraphicFramePr>
          <p:nvPr/>
        </p:nvGraphicFramePr>
        <p:xfrm>
          <a:off x="129369" y="1318540"/>
          <a:ext cx="11933264" cy="23721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4280095022"/>
                    </a:ext>
                  </a:extLst>
                </a:gridCol>
                <a:gridCol w="2408752">
                  <a:extLst>
                    <a:ext uri="{9D8B030D-6E8A-4147-A177-3AD203B41FA5}">
                      <a16:colId xmlns:a16="http://schemas.microsoft.com/office/drawing/2014/main" val="607977296"/>
                    </a:ext>
                  </a:extLst>
                </a:gridCol>
                <a:gridCol w="2619023">
                  <a:extLst>
                    <a:ext uri="{9D8B030D-6E8A-4147-A177-3AD203B41FA5}">
                      <a16:colId xmlns:a16="http://schemas.microsoft.com/office/drawing/2014/main" val="754266730"/>
                    </a:ext>
                  </a:extLst>
                </a:gridCol>
                <a:gridCol w="2188615">
                  <a:extLst>
                    <a:ext uri="{9D8B030D-6E8A-4147-A177-3AD203B41FA5}">
                      <a16:colId xmlns:a16="http://schemas.microsoft.com/office/drawing/2014/main" val="4254906538"/>
                    </a:ext>
                  </a:extLst>
                </a:gridCol>
                <a:gridCol w="1821275">
                  <a:extLst>
                    <a:ext uri="{9D8B030D-6E8A-4147-A177-3AD203B41FA5}">
                      <a16:colId xmlns:a16="http://schemas.microsoft.com/office/drawing/2014/main" val="648923669"/>
                    </a:ext>
                  </a:extLst>
                </a:gridCol>
              </a:tblGrid>
              <a:tr h="102819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 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 Smokers</a:t>
                      </a: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Moderate Smokers</a:t>
                      </a: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Heavy smokers</a:t>
                      </a: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19590405"/>
                  </a:ext>
                </a:extLst>
              </a:tr>
              <a:tr h="44800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Hypertension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21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36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30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44362669"/>
                  </a:ext>
                </a:extLst>
              </a:tr>
              <a:tr h="448000">
                <a:tc>
                  <a:txBody>
                    <a:bodyPr/>
                    <a:lstStyle/>
                    <a:p>
                      <a:pPr marL="45720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 hypertension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48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26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19</a:t>
                      </a:r>
                      <a:endParaRPr lang="en-IN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78902633"/>
                  </a:ext>
                </a:extLst>
              </a:tr>
              <a:tr h="448000">
                <a:tc>
                  <a:txBody>
                    <a:bodyPr/>
                    <a:lstStyle/>
                    <a:p>
                      <a:pPr marL="45720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69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49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45720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126786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6F04997-2F7C-4F09-B14D-9394C42582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369" y="3928534"/>
              <a:ext cx="10211255" cy="27431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895599">
                      <a:extLst>
                        <a:ext uri="{9D8B030D-6E8A-4147-A177-3AD203B41FA5}">
                          <a16:colId xmlns:a16="http://schemas.microsoft.com/office/drawing/2014/main" val="4280095022"/>
                        </a:ext>
                      </a:extLst>
                    </a:gridCol>
                    <a:gridCol w="2438856">
                      <a:extLst>
                        <a:ext uri="{9D8B030D-6E8A-4147-A177-3AD203B41FA5}">
                          <a16:colId xmlns:a16="http://schemas.microsoft.com/office/drawing/2014/main" val="607977296"/>
                        </a:ext>
                      </a:extLst>
                    </a:gridCol>
                    <a:gridCol w="2573867">
                      <a:extLst>
                        <a:ext uri="{9D8B030D-6E8A-4147-A177-3AD203B41FA5}">
                          <a16:colId xmlns:a16="http://schemas.microsoft.com/office/drawing/2014/main" val="75426673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4254906538"/>
                        </a:ext>
                      </a:extLst>
                    </a:gridCol>
                  </a:tblGrid>
                  <a:tr h="1347103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 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No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Moderate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Heavy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19590405"/>
                      </a:ext>
                    </a:extLst>
                  </a:tr>
                  <a:tr h="749205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Hypertension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87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×69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87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×62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87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×49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444362669"/>
                      </a:ext>
                    </a:extLst>
                  </a:tr>
                  <a:tr h="646825">
                    <a:tc>
                      <a:txBody>
                        <a:bodyPr/>
                        <a:lstStyle/>
                        <a:p>
                          <a:pPr marL="45720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IN" sz="2100" b="0" i="0" u="none" strike="noStrike" cap="non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No hypertension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93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×69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93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×62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93</m:t>
                                    </m:r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×49</m:t>
                                    </m:r>
                                  </m:num>
                                  <m:den>
                                    <m:r>
                                      <a:rPr lang="en-IN" sz="19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9789026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6F04997-2F7C-4F09-B14D-9394C42582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369" y="3928534"/>
              <a:ext cx="10211255" cy="274313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895599">
                      <a:extLst>
                        <a:ext uri="{9D8B030D-6E8A-4147-A177-3AD203B41FA5}">
                          <a16:colId xmlns:a16="http://schemas.microsoft.com/office/drawing/2014/main" val="4280095022"/>
                        </a:ext>
                      </a:extLst>
                    </a:gridCol>
                    <a:gridCol w="2438856">
                      <a:extLst>
                        <a:ext uri="{9D8B030D-6E8A-4147-A177-3AD203B41FA5}">
                          <a16:colId xmlns:a16="http://schemas.microsoft.com/office/drawing/2014/main" val="607977296"/>
                        </a:ext>
                      </a:extLst>
                    </a:gridCol>
                    <a:gridCol w="2573867">
                      <a:extLst>
                        <a:ext uri="{9D8B030D-6E8A-4147-A177-3AD203B41FA5}">
                          <a16:colId xmlns:a16="http://schemas.microsoft.com/office/drawing/2014/main" val="75426673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4254906538"/>
                        </a:ext>
                      </a:extLst>
                    </a:gridCol>
                  </a:tblGrid>
                  <a:tr h="1347103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 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No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Moderate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Heavy smokers</a:t>
                          </a:r>
                        </a:p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19590405"/>
                      </a:ext>
                    </a:extLst>
                  </a:tr>
                  <a:tr h="749205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2100" dirty="0">
                              <a:effectLst/>
                            </a:rPr>
                            <a:t>Hypertension</a:t>
                          </a:r>
                          <a:endParaRPr lang="en-IN" sz="1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18703" t="-179032" r="-200000" b="-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207820" t="-179032" r="-90047" b="-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43651" t="-179032" r="-529" b="-8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362669"/>
                      </a:ext>
                    </a:extLst>
                  </a:tr>
                  <a:tr h="646825">
                    <a:tc>
                      <a:txBody>
                        <a:bodyPr/>
                        <a:lstStyle/>
                        <a:p>
                          <a:pPr marL="45720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IN" sz="2100" b="0" i="0" u="none" strike="noStrike" cap="non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No hypertension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18703" t="-326415" r="-2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207820" t="-326415" r="-9004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43651" t="-326415" r="-52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9026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C5D609E-DDE9-4A3C-AB7C-013B5867A156}"/>
              </a:ext>
            </a:extLst>
          </p:cNvPr>
          <p:cNvSpPr/>
          <p:nvPr/>
        </p:nvSpPr>
        <p:spPr>
          <a:xfrm>
            <a:off x="3860800" y="5355771"/>
            <a:ext cx="1248229" cy="624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F02A5-E41F-41E1-85F7-083DAE365FC9}"/>
              </a:ext>
            </a:extLst>
          </p:cNvPr>
          <p:cNvSpPr/>
          <p:nvPr/>
        </p:nvSpPr>
        <p:spPr>
          <a:xfrm>
            <a:off x="6458858" y="5314614"/>
            <a:ext cx="1248229" cy="624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03F43D-524D-4E89-8D2D-5E80A4465DB1}"/>
              </a:ext>
            </a:extLst>
          </p:cNvPr>
          <p:cNvSpPr/>
          <p:nvPr/>
        </p:nvSpPr>
        <p:spPr>
          <a:xfrm>
            <a:off x="8672286" y="5336385"/>
            <a:ext cx="1248229" cy="624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D8079D-9696-4944-A8FA-DD8FBEBC17E9}"/>
              </a:ext>
            </a:extLst>
          </p:cNvPr>
          <p:cNvSpPr/>
          <p:nvPr/>
        </p:nvSpPr>
        <p:spPr>
          <a:xfrm>
            <a:off x="3655774" y="6124960"/>
            <a:ext cx="1248229" cy="508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7A88EF-E568-4A03-B713-2A46F60742FA}"/>
              </a:ext>
            </a:extLst>
          </p:cNvPr>
          <p:cNvSpPr/>
          <p:nvPr/>
        </p:nvSpPr>
        <p:spPr>
          <a:xfrm>
            <a:off x="6345056" y="6124959"/>
            <a:ext cx="1248229" cy="508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7C4884-AAE4-408F-B919-8049F9C3A064}"/>
              </a:ext>
            </a:extLst>
          </p:cNvPr>
          <p:cNvSpPr/>
          <p:nvPr/>
        </p:nvSpPr>
        <p:spPr>
          <a:xfrm>
            <a:off x="8902689" y="6139341"/>
            <a:ext cx="1248229" cy="508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3EF5-AA96-4A72-B60C-82730BAE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8"/>
            <a:ext cx="7521200" cy="803081"/>
          </a:xfrm>
        </p:spPr>
        <p:txBody>
          <a:bodyPr/>
          <a:lstStyle/>
          <a:p>
            <a:r>
              <a:rPr lang="en-IN" dirty="0"/>
              <a:t>Cont.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E7A76-CEF2-476A-900B-3201A135B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A689E6-4319-4D01-B6D0-94EC487BF5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679750"/>
                  </p:ext>
                </p:extLst>
              </p:nvPr>
            </p:nvGraphicFramePr>
            <p:xfrm>
              <a:off x="948267" y="1945640"/>
              <a:ext cx="8127999" cy="49563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23006296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7639084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56406453"/>
                        </a:ext>
                      </a:extLst>
                    </a:gridCol>
                  </a:tblGrid>
                  <a:tr h="699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b="1" dirty="0"/>
                            <a:t>o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b="1" dirty="0"/>
                            <a:t>e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sz="19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500" b="1" dirty="0"/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372308137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21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33.35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4.5734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747754424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36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29.967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1.2177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870580855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23.683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1.6849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771526779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48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35.65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4.2780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33716858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26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32.033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1.1363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716643609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19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25.316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1.5761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4014176974"/>
                      </a:ext>
                    </a:extLst>
                  </a:tr>
                  <a:tr h="1213781">
                    <a:tc>
                      <a:txBody>
                        <a:bodyPr/>
                        <a:lstStyle/>
                        <a:p>
                          <a:pPr algn="ctr"/>
                          <a:endParaRPr lang="en-IN" sz="25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5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IN" sz="19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9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IN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IN" sz="190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IN" sz="2500" dirty="0"/>
                        </a:p>
                        <a:p>
                          <a:pPr algn="ctr"/>
                          <a:r>
                            <a:rPr lang="en-IN" sz="2500" dirty="0"/>
                            <a:t>= 14.46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118723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A689E6-4319-4D01-B6D0-94EC487BF5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679750"/>
                  </p:ext>
                </p:extLst>
              </p:nvPr>
            </p:nvGraphicFramePr>
            <p:xfrm>
              <a:off x="948267" y="1945640"/>
              <a:ext cx="8127999" cy="49563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23006296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7639084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56406453"/>
                        </a:ext>
                      </a:extLst>
                    </a:gridCol>
                  </a:tblGrid>
                  <a:tr h="699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b="1" dirty="0"/>
                            <a:t>o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b="1" dirty="0"/>
                            <a:t>e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IN" sz="19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sz="19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500" b="1" dirty="0"/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372308137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21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33.35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4.5734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747754424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36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29.967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1.2177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870580855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23.683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1.6849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771526779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48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35.65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4.2780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33716858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26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32.033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1.1363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716643609"/>
                      </a:ext>
                    </a:extLst>
                  </a:tr>
                  <a:tr h="501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19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25.316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500" dirty="0"/>
                            <a:t>1.5761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4014176974"/>
                      </a:ext>
                    </a:extLst>
                  </a:tr>
                  <a:tr h="1213781">
                    <a:tc>
                      <a:txBody>
                        <a:bodyPr/>
                        <a:lstStyle/>
                        <a:p>
                          <a:pPr algn="ctr"/>
                          <a:endParaRPr lang="en-IN" sz="25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500" dirty="0"/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IN" sz="19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9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IN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IN" sz="19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IN" sz="190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IN" sz="2500" dirty="0"/>
                        </a:p>
                        <a:p>
                          <a:pPr algn="ctr"/>
                          <a:r>
                            <a:rPr lang="en-IN" sz="2500" dirty="0"/>
                            <a:t>= 14.46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118723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001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4832-56AE-483E-AFDC-31EA5608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D705F2-6679-4D0D-B5ED-E914E03C4E1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9600" y="1842869"/>
                <a:ext cx="10813366" cy="43393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=14.46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𝒕𝒂𝒃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IN" b="1" dirty="0"/>
                  <a:t>=5.99</a:t>
                </a:r>
              </a:p>
              <a:p>
                <a:endParaRPr lang="en-IN" b="1" dirty="0"/>
              </a:p>
              <a:p>
                <a:r>
                  <a:rPr lang="en-IN" b="1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&gt;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𝒕𝒂𝒃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IN" dirty="0"/>
                  <a:t>, Reject H0 at 5% LOS.</a:t>
                </a:r>
              </a:p>
              <a:p>
                <a:endParaRPr lang="en-IN" dirty="0"/>
              </a:p>
              <a:p>
                <a:r>
                  <a:rPr lang="en-IN" dirty="0"/>
                  <a:t>Therefore, we cam conclude that Presence or absence of hypertension is dependent of smoking.</a:t>
                </a:r>
              </a:p>
              <a:p>
                <a:r>
                  <a:rPr lang="en-IN" dirty="0"/>
                  <a:t>  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D705F2-6679-4D0D-B5ED-E914E03C4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842869"/>
                <a:ext cx="10813366" cy="4339332"/>
              </a:xfrm>
              <a:blipFill>
                <a:blip r:embed="rId2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AF86C-2725-4C64-998C-7C0CECBD4B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89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98DA-628F-42ED-AB1C-A194A802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Questions- April 2019 MU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CF3F0-843F-4A11-ADEA-8961913F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45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13D465A-95FC-4208-89FE-32542C00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71" y="1787789"/>
            <a:ext cx="9467557" cy="3311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5F0FD-9B2F-4580-B740-10D54A197261}"/>
                  </a:ext>
                </a:extLst>
              </p:cNvPr>
              <p:cNvSpPr txBox="1"/>
              <p:nvPr/>
            </p:nvSpPr>
            <p:spPr>
              <a:xfrm>
                <a:off x="1448971" y="5430129"/>
                <a:ext cx="6098344" cy="392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Given-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𝒕𝒂𝒃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IN" b="1" dirty="0"/>
                  <a:t>=9.49</a:t>
                </a:r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5F0FD-9B2F-4580-B740-10D54A197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71" y="5430129"/>
                <a:ext cx="6098344" cy="392736"/>
              </a:xfrm>
              <a:prstGeom prst="rect">
                <a:avLst/>
              </a:prstGeom>
              <a:blipFill>
                <a:blip r:embed="rId3"/>
                <a:stretch>
                  <a:fillRect l="-900" t="-4688" b="-23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A9BEC-70F7-459E-9EFD-D17F842615FF}"/>
</file>

<file path=customXml/itemProps2.xml><?xml version="1.0" encoding="utf-8"?>
<ds:datastoreItem xmlns:ds="http://schemas.openxmlformats.org/officeDocument/2006/customXml" ds:itemID="{8C823ADD-90EC-4A6B-8493-23E883E09B44}"/>
</file>

<file path=customXml/itemProps3.xml><?xml version="1.0" encoding="utf-8"?>
<ds:datastoreItem xmlns:ds="http://schemas.openxmlformats.org/officeDocument/2006/customXml" ds:itemID="{DED79AE5-A3C0-44F2-8073-D48CC73DAD54}"/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361</Words>
  <Application>Microsoft Office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Barlow Light</vt:lpstr>
      <vt:lpstr>Calibri</vt:lpstr>
      <vt:lpstr>Cambria Math</vt:lpstr>
      <vt:lpstr>Dante (Headings)2</vt:lpstr>
      <vt:lpstr>Georgia Pro</vt:lpstr>
      <vt:lpstr>Helvetica Neue Medium</vt:lpstr>
      <vt:lpstr>Raleway</vt:lpstr>
      <vt:lpstr>Raleway SemiBold</vt:lpstr>
      <vt:lpstr>Wingdings 2</vt:lpstr>
      <vt:lpstr>OffsetVTI</vt:lpstr>
      <vt:lpstr>Gaoler template</vt:lpstr>
      <vt:lpstr>COST Unit 4</vt:lpstr>
      <vt:lpstr>Chi square test-</vt:lpstr>
      <vt:lpstr>Question</vt:lpstr>
      <vt:lpstr>Cont.…</vt:lpstr>
      <vt:lpstr>Cont. ..</vt:lpstr>
      <vt:lpstr>Cont. ..</vt:lpstr>
      <vt:lpstr>Cont. ..</vt:lpstr>
      <vt:lpstr>Cont.…</vt:lpstr>
      <vt:lpstr>Questions- April 2019 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Unit 4</dc:title>
  <dc:creator>Maitreyi Joglekar</dc:creator>
  <cp:lastModifiedBy>Maitreyi Joglekar</cp:lastModifiedBy>
  <cp:revision>19</cp:revision>
  <dcterms:created xsi:type="dcterms:W3CDTF">2021-04-01T08:17:21Z</dcterms:created>
  <dcterms:modified xsi:type="dcterms:W3CDTF">2021-04-15T05:26:46Z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