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9" r:id="rId3"/>
    <p:sldId id="260" r:id="rId4"/>
    <p:sldId id="470" r:id="rId5"/>
    <p:sldId id="261" r:id="rId6"/>
    <p:sldId id="286" r:id="rId7"/>
    <p:sldId id="310" r:id="rId8"/>
    <p:sldId id="471" r:id="rId9"/>
    <p:sldId id="472" r:id="rId10"/>
    <p:sldId id="474" r:id="rId11"/>
    <p:sldId id="449" r:id="rId12"/>
  </p:sldIdLst>
  <p:sldSz cx="9144000" cy="5143500" type="screen16x9"/>
  <p:notesSz cx="6858000" cy="9144000"/>
  <p:embeddedFontLst>
    <p:embeddedFont>
      <p:font typeface="Barlow" panose="020B0604020202020204" charset="0"/>
      <p:regular r:id="rId14"/>
      <p:bold r:id="rId15"/>
      <p:italic r:id="rId16"/>
      <p:boldItalic r:id="rId17"/>
    </p:embeddedFont>
    <p:embeddedFont>
      <p:font typeface="Barlow Light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Century" panose="02040604050505020304" pitchFamily="18" charset="0"/>
      <p:regular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  <p:embeddedFont>
      <p:font typeface="Raleway SemiBold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0A39CF-143C-4915-B16F-0172F4A40050}">
  <a:tblStyle styleId="{890A39CF-143C-4915-B16F-0172F4A400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ableStyles" Target="tableStyle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0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87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6" r:id="rId5"/>
    <p:sldLayoutId id="2147483659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475111" y="668001"/>
            <a:ext cx="3488459" cy="3802399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26136" y="2109848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COST Unit 3</a:t>
            </a:r>
            <a:br>
              <a:rPr lang="en-IN" dirty="0"/>
            </a:br>
            <a:r>
              <a:rPr lang="en-IN" sz="2800" dirty="0">
                <a:solidFill>
                  <a:schemeClr val="tx2">
                    <a:lumMod val="25000"/>
                  </a:schemeClr>
                </a:solidFill>
              </a:rPr>
              <a:t>Statistical Estimation Theory</a:t>
            </a:r>
            <a:endParaRPr lang="en-IN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FBE0-D6CA-45D0-8B1E-F49CE86F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09452"/>
            <a:ext cx="8032044" cy="1082700"/>
          </a:xfrm>
        </p:spPr>
        <p:txBody>
          <a:bodyPr/>
          <a:lstStyle/>
          <a:p>
            <a:r>
              <a:rPr lang="en-IN" dirty="0"/>
              <a:t>Confidence Intervals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91D074-5B5F-417F-A209-9D51E945ED4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09622908"/>
                  </p:ext>
                </p:extLst>
              </p:nvPr>
            </p:nvGraphicFramePr>
            <p:xfrm>
              <a:off x="675857" y="1946303"/>
              <a:ext cx="3489632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0411">
                      <a:extLst>
                        <a:ext uri="{9D8B030D-6E8A-4147-A177-3AD203B41FA5}">
                          <a16:colId xmlns:a16="http://schemas.microsoft.com/office/drawing/2014/main" val="70765677"/>
                        </a:ext>
                      </a:extLst>
                    </a:gridCol>
                    <a:gridCol w="1119221">
                      <a:extLst>
                        <a:ext uri="{9D8B030D-6E8A-4147-A177-3AD203B41FA5}">
                          <a16:colId xmlns:a16="http://schemas.microsoft.com/office/drawing/2014/main" val="2708211022"/>
                        </a:ext>
                      </a:extLst>
                    </a:gridCol>
                  </a:tblGrid>
                  <a:tr h="882817">
                    <a:tc>
                      <a:txBody>
                        <a:bodyPr/>
                        <a:lstStyle/>
                        <a:p>
                          <a:r>
                            <a:rPr lang="en-IN" sz="1800" b="1" dirty="0">
                              <a:solidFill>
                                <a:schemeClr val="bg1"/>
                              </a:solidFill>
                            </a:rPr>
                            <a:t>Confidence Level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1" dirty="0">
                              <a:solidFill>
                                <a:schemeClr val="bg1"/>
                              </a:solidFill>
                            </a:rPr>
                            <a:t>Critical Value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𝐙</m:t>
                                  </m:r>
                                </m:e>
                                <m:sub>
                                  <m:r>
                                    <a:rPr lang="en-IN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𝐂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18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66389546"/>
                      </a:ext>
                    </a:extLst>
                  </a:tr>
                  <a:tr h="339545"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99 %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2.58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7667849"/>
                      </a:ext>
                    </a:extLst>
                  </a:tr>
                  <a:tr h="339545"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95 %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1.96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88888252"/>
                      </a:ext>
                    </a:extLst>
                  </a:tr>
                  <a:tr h="339545"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90 %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1.645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1495938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591D074-5B5F-417F-A209-9D51E945ED4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09622908"/>
                  </p:ext>
                </p:extLst>
              </p:nvPr>
            </p:nvGraphicFramePr>
            <p:xfrm>
              <a:off x="675857" y="1946303"/>
              <a:ext cx="3489632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0411">
                      <a:extLst>
                        <a:ext uri="{9D8B030D-6E8A-4147-A177-3AD203B41FA5}">
                          <a16:colId xmlns:a16="http://schemas.microsoft.com/office/drawing/2014/main" val="70765677"/>
                        </a:ext>
                      </a:extLst>
                    </a:gridCol>
                    <a:gridCol w="1119221">
                      <a:extLst>
                        <a:ext uri="{9D8B030D-6E8A-4147-A177-3AD203B41FA5}">
                          <a16:colId xmlns:a16="http://schemas.microsoft.com/office/drawing/2014/main" val="2708211022"/>
                        </a:ext>
                      </a:extLst>
                    </a:gridCol>
                  </a:tblGrid>
                  <a:tr h="891540">
                    <a:tc>
                      <a:txBody>
                        <a:bodyPr/>
                        <a:lstStyle/>
                        <a:p>
                          <a:r>
                            <a:rPr lang="en-IN" sz="1800" b="1" dirty="0">
                              <a:solidFill>
                                <a:schemeClr val="bg1"/>
                              </a:solidFill>
                            </a:rPr>
                            <a:t>Confidence Level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12500" t="-4762" r="-2174" b="-1265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6389546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99 %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2.58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257667849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95 %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1.96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688888252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90 %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1.645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14959387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122" name="Picture 2" descr="Image result for confidence levels">
            <a:extLst>
              <a:ext uri="{FF2B5EF4-FFF2-40B4-BE49-F238E27FC236}">
                <a16:creationId xmlns:a16="http://schemas.microsoft.com/office/drawing/2014/main" id="{C2C5AB12-0072-4910-8AD2-326FF48B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75642"/>
            <a:ext cx="3636499" cy="290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79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13A8-917C-4DE8-9B67-B7E21D13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57176"/>
            <a:ext cx="7598569" cy="1092200"/>
          </a:xfrm>
        </p:spPr>
        <p:txBody>
          <a:bodyPr/>
          <a:lstStyle/>
          <a:p>
            <a:r>
              <a:rPr lang="en-IN" dirty="0"/>
              <a:t>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FFE319B9-C549-4F53-A2ED-C85B47AE6B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4782082"/>
                  </p:ext>
                </p:extLst>
              </p:nvPr>
            </p:nvGraphicFramePr>
            <p:xfrm>
              <a:off x="263874" y="857806"/>
              <a:ext cx="8616252" cy="42161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970">
                      <a:extLst>
                        <a:ext uri="{9D8B030D-6E8A-4147-A177-3AD203B41FA5}">
                          <a16:colId xmlns:a16="http://schemas.microsoft.com/office/drawing/2014/main" val="2614808618"/>
                        </a:ext>
                      </a:extLst>
                    </a:gridCol>
                    <a:gridCol w="2359378">
                      <a:extLst>
                        <a:ext uri="{9D8B030D-6E8A-4147-A177-3AD203B41FA5}">
                          <a16:colId xmlns:a16="http://schemas.microsoft.com/office/drawing/2014/main" val="3100688384"/>
                        </a:ext>
                      </a:extLst>
                    </a:gridCol>
                    <a:gridCol w="2065867">
                      <a:extLst>
                        <a:ext uri="{9D8B030D-6E8A-4147-A177-3AD203B41FA5}">
                          <a16:colId xmlns:a16="http://schemas.microsoft.com/office/drawing/2014/main" val="1274249358"/>
                        </a:ext>
                      </a:extLst>
                    </a:gridCol>
                    <a:gridCol w="2468037">
                      <a:extLst>
                        <a:ext uri="{9D8B030D-6E8A-4147-A177-3AD203B41FA5}">
                          <a16:colId xmlns:a16="http://schemas.microsoft.com/office/drawing/2014/main" val="2656310278"/>
                        </a:ext>
                      </a:extLst>
                    </a:gridCol>
                  </a:tblGrid>
                  <a:tr h="9011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1" dirty="0"/>
                            <a:t>Statistic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1" dirty="0"/>
                            <a:t>Confidence Limits </a:t>
                          </a:r>
                        </a:p>
                        <a:p>
                          <a:pPr algn="ctr"/>
                          <a:r>
                            <a:rPr lang="en-IN" sz="1400" b="1" dirty="0"/>
                            <a:t>Of Population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1" dirty="0"/>
                            <a:t>With replacement </a:t>
                          </a:r>
                        </a:p>
                        <a:p>
                          <a:pPr algn="ctr"/>
                          <a:r>
                            <a:rPr lang="en-IN" sz="1400" b="1" dirty="0"/>
                            <a:t>(Infinite/ Very large population)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1" dirty="0"/>
                            <a:t>Without replacement </a:t>
                          </a:r>
                        </a:p>
                        <a:p>
                          <a:pPr algn="ctr"/>
                          <a:r>
                            <a:rPr lang="en-IN" sz="1400" b="1" dirty="0"/>
                            <a:t>(Finite population)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716914508"/>
                      </a:ext>
                    </a:extLst>
                  </a:tr>
                  <a:tr h="14184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b="0" dirty="0">
                              <a:solidFill>
                                <a:srgbClr val="FF0000"/>
                              </a:solidFill>
                            </a:rPr>
                            <a:t>Mean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600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r>
                                      <a:rPr lang="en-IN" sz="1600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16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 </m:t>
                                </m:r>
                                <m:sSub>
                                  <m:sSubPr>
                                    <m:ctrlPr>
                                      <a:rPr lang="en-I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000" i="1" cap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 cap="none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IN" sz="2000" i="1" cap="none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i="1" cap="none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</m:oMath>
                            </m:oMathPara>
                          </a14:m>
                          <a:endParaRPr lang="en-IN" sz="18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cap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IN" sz="2000" i="1" cap="none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i="1" cap="none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IN" sz="2000" i="1" cap="none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2000" i="1" cap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00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IN" sz="2000" i="1" cap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IN" sz="2000" b="0" i="1" cap="none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IN" sz="18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cap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 cap="none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IN" sz="1800" i="1" cap="none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1800" i="1" cap="none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IN" sz="1800" i="1" cap="none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800" i="1" cap="none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800" i="1" cap="none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IN" sz="1800" i="1" cap="none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IN" sz="1800" i="1" cap="none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IN" sz="1800" b="0" i="1" cap="none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800" b="0" i="1" cap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IN" sz="1800" b="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IN" sz="1800" b="0" i="1" cap="none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IN" sz="1800" i="1" cap="none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i="1" cap="none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i="1" cap="none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  <m:r>
                                          <a:rPr lang="en-IN" sz="1800" b="0" i="1" cap="none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N" sz="1800" b="0" i="1" cap="none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IN" sz="1800" i="1" cap="none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i="1" cap="none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i="1" cap="none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  <m:r>
                                          <a:rPr lang="en-IN" sz="1800" b="0" i="1" cap="none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IN" sz="15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3872974910"/>
                      </a:ext>
                    </a:extLst>
                  </a:tr>
                  <a:tr h="1010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b="0" dirty="0">
                              <a:solidFill>
                                <a:srgbClr val="FF0000"/>
                              </a:solidFill>
                            </a:rPr>
                            <a:t>Proportion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IN" sz="16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I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 </m:t>
                                </m:r>
                                <m:sSub>
                                  <m:sSubPr>
                                    <m:ctrlPr>
                                      <a:rPr lang="en-I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5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IN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𝑃𝑄</m:t>
                                        </m:r>
                                      </m:num>
                                      <m:den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IN" sz="1500" dirty="0"/>
                        </a:p>
                        <a:p>
                          <a:pPr algn="ctr"/>
                          <a:r>
                            <a:rPr lang="en-IN" sz="1500" dirty="0"/>
                            <a:t>Q = 1 - P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𝑃𝑄</m:t>
                                      </m:r>
                                    </m:num>
                                    <m:den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rad>
                              <m:r>
                                <a:rPr lang="en-IN" sz="18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IN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8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IN" sz="1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IN" sz="180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180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8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IN" sz="1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IN" sz="180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rad>
                            </m:oMath>
                          </a14:m>
                          <a:r>
                            <a:rPr lang="en-IN" sz="1500" dirty="0"/>
                            <a:t> </a:t>
                          </a:r>
                        </a:p>
                        <a:p>
                          <a:pPr algn="ctr"/>
                          <a:endParaRPr lang="en-IN" sz="15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781252762"/>
                      </a:ext>
                    </a:extLst>
                  </a:tr>
                  <a:tr h="698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b="0" dirty="0">
                              <a:solidFill>
                                <a:srgbClr val="FF0000"/>
                              </a:solidFill>
                            </a:rPr>
                            <a:t>Std Deviation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IN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sub>
                                </m:sSub>
                              </m:oMath>
                            </m:oMathPara>
                          </a14:m>
                          <a:endParaRPr lang="en-IN" sz="16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cap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 cap="none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IN" sz="2000" i="1" cap="none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i="1" cap="none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I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 </m:t>
                                </m:r>
                                <m:sSub>
                                  <m:sSubPr>
                                    <m:ctrlPr>
                                      <a:rPr lang="en-I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/>
                        </a:p>
                      </a:txBody>
                      <a:tcPr marL="68580" marR="68580" marT="34290" marB="34290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IN" sz="20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20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IN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 marL="68580" marR="68580" marT="34290" marB="34290" anchor="ctr"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7370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FFE319B9-C549-4F53-A2ED-C85B47AE6B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4782082"/>
                  </p:ext>
                </p:extLst>
              </p:nvPr>
            </p:nvGraphicFramePr>
            <p:xfrm>
              <a:off x="263874" y="857806"/>
              <a:ext cx="8616252" cy="42161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970">
                      <a:extLst>
                        <a:ext uri="{9D8B030D-6E8A-4147-A177-3AD203B41FA5}">
                          <a16:colId xmlns:a16="http://schemas.microsoft.com/office/drawing/2014/main" val="2614808618"/>
                        </a:ext>
                      </a:extLst>
                    </a:gridCol>
                    <a:gridCol w="2359378">
                      <a:extLst>
                        <a:ext uri="{9D8B030D-6E8A-4147-A177-3AD203B41FA5}">
                          <a16:colId xmlns:a16="http://schemas.microsoft.com/office/drawing/2014/main" val="3100688384"/>
                        </a:ext>
                      </a:extLst>
                    </a:gridCol>
                    <a:gridCol w="2065867">
                      <a:extLst>
                        <a:ext uri="{9D8B030D-6E8A-4147-A177-3AD203B41FA5}">
                          <a16:colId xmlns:a16="http://schemas.microsoft.com/office/drawing/2014/main" val="1274249358"/>
                        </a:ext>
                      </a:extLst>
                    </a:gridCol>
                    <a:gridCol w="2468037">
                      <a:extLst>
                        <a:ext uri="{9D8B030D-6E8A-4147-A177-3AD203B41FA5}">
                          <a16:colId xmlns:a16="http://schemas.microsoft.com/office/drawing/2014/main" val="2656310278"/>
                        </a:ext>
                      </a:extLst>
                    </a:gridCol>
                  </a:tblGrid>
                  <a:tr h="9011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1" dirty="0"/>
                            <a:t>Statistic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1" dirty="0"/>
                            <a:t>Confidence Limits </a:t>
                          </a:r>
                        </a:p>
                        <a:p>
                          <a:pPr algn="ctr"/>
                          <a:r>
                            <a:rPr lang="en-IN" sz="1400" b="1" dirty="0"/>
                            <a:t>Of Population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1" dirty="0"/>
                            <a:t>With replacement </a:t>
                          </a:r>
                        </a:p>
                        <a:p>
                          <a:pPr algn="ctr"/>
                          <a:r>
                            <a:rPr lang="en-IN" sz="1400" b="1" dirty="0"/>
                            <a:t>(Infinite/ Very large population)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1" dirty="0"/>
                            <a:t>Without replacement </a:t>
                          </a:r>
                        </a:p>
                        <a:p>
                          <a:pPr algn="ctr"/>
                          <a:r>
                            <a:rPr lang="en-IN" sz="1400" b="1" dirty="0"/>
                            <a:t>(Finite population)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716914508"/>
                      </a:ext>
                    </a:extLst>
                  </a:tr>
                  <a:tr h="1418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353" t="-63948" r="-400353" b="-1347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73385" t="-63948" r="-192765" b="-1347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197935" t="-63948" r="-120059" b="-1347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249383" t="-63948" r="-494" b="-1347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2974910"/>
                      </a:ext>
                    </a:extLst>
                  </a:tr>
                  <a:tr h="11977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353" t="-193909" r="-400353" b="-59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73385" t="-193909" r="-192765" b="-59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197935" t="-193909" r="-120059" b="-59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249383" t="-193909" r="-494" b="-59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1252762"/>
                      </a:ext>
                    </a:extLst>
                  </a:tr>
                  <a:tr h="6988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353" t="-503478" r="-400353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73385" t="-503478" r="-192765" b="-173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90188" t="-503478" r="-269" b="-17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7370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850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Population Vs Sample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82606" y="781800"/>
            <a:ext cx="4074817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IN" sz="2400" b="1" dirty="0"/>
              <a:t>Population- </a:t>
            </a:r>
            <a:r>
              <a:rPr lang="en-IN" sz="2400" dirty="0"/>
              <a:t>The entire set of individuals or objects of interest, either infinite or finite.</a:t>
            </a:r>
          </a:p>
          <a:p>
            <a:pPr marL="0" lvl="0" indent="0">
              <a:buNone/>
            </a:pPr>
            <a:endParaRPr lang="en-IN" sz="2400" dirty="0"/>
          </a:p>
          <a:p>
            <a:pPr marL="0" lvl="0" indent="0">
              <a:buNone/>
            </a:pPr>
            <a:r>
              <a:rPr lang="en-IN" sz="2400" b="1" dirty="0"/>
              <a:t>Sample</a:t>
            </a:r>
            <a:r>
              <a:rPr lang="en-IN" sz="2400" dirty="0"/>
              <a:t> - subset of the population; its size is always finite.</a:t>
            </a:r>
            <a:endParaRPr sz="24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 descr="What is Sample Size? Definition - Omniconvert">
            <a:extLst>
              <a:ext uri="{FF2B5EF4-FFF2-40B4-BE49-F238E27FC236}">
                <a16:creationId xmlns:a16="http://schemas.microsoft.com/office/drawing/2014/main" id="{FFAEF1A6-2AE7-44C7-936E-C4D0A6E7B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1" y="1293282"/>
            <a:ext cx="4212563" cy="230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3C17EB-9450-4BFE-9E1F-F1057EE1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7907867" cy="1082700"/>
          </a:xfrm>
        </p:spPr>
        <p:txBody>
          <a:bodyPr/>
          <a:lstStyle/>
          <a:p>
            <a:r>
              <a:rPr lang="en-IN" sz="3600" b="1" dirty="0">
                <a:solidFill>
                  <a:schemeClr val="tx1"/>
                </a:solidFill>
              </a:rPr>
              <a:t>Estimation Theory</a:t>
            </a:r>
            <a:br>
              <a:rPr lang="en-IN" sz="3600" b="1" dirty="0">
                <a:solidFill>
                  <a:schemeClr val="tx1"/>
                </a:solidFill>
              </a:rPr>
            </a:b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C3EA8B-FAA3-4D80-9A77-745F2A6B5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453883"/>
            <a:ext cx="8191826" cy="799486"/>
          </a:xfrm>
        </p:spPr>
        <p:txBody>
          <a:bodyPr/>
          <a:lstStyle/>
          <a:p>
            <a:r>
              <a:rPr lang="en-IN" dirty="0"/>
              <a:t>The decisions made about the population based on information from sample is called as ‘Statistical Estimation’.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5C84E4-CFD5-44CB-B67E-65BABCA650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6" name="Picture 2" descr="Covid 19 Vaccine Dry Run Explained: Here is Why Coronavirus Vaccine Dry Run  Was Critical">
            <a:extLst>
              <a:ext uri="{FF2B5EF4-FFF2-40B4-BE49-F238E27FC236}">
                <a16:creationId xmlns:a16="http://schemas.microsoft.com/office/drawing/2014/main" id="{FC748970-21FA-4BB2-AABA-A861E837E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47" y="2105535"/>
            <a:ext cx="2174853" cy="144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,256 Opinion Polls Illustrations &amp; Clip Art - iStock">
            <a:extLst>
              <a:ext uri="{FF2B5EF4-FFF2-40B4-BE49-F238E27FC236}">
                <a16:creationId xmlns:a16="http://schemas.microsoft.com/office/drawing/2014/main" id="{F636AF94-9FE5-47D8-AC1E-CF0514297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4" t="4264" r="5000" b="8022"/>
          <a:stretch/>
        </p:blipFill>
        <p:spPr bwMode="auto">
          <a:xfrm>
            <a:off x="791116" y="3439982"/>
            <a:ext cx="2201459" cy="152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7BC0EC-9963-47D9-9144-BA9477A51429}"/>
              </a:ext>
            </a:extLst>
          </p:cNvPr>
          <p:cNvSpPr txBox="1"/>
          <p:nvPr/>
        </p:nvSpPr>
        <p:spPr>
          <a:xfrm>
            <a:off x="357339" y="2253369"/>
            <a:ext cx="6054749" cy="115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Char char="▸"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Examples-</a:t>
            </a:r>
          </a:p>
          <a:p>
            <a:pPr marL="914400" marR="0" lvl="1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Char char="▹"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sym typeface="Barlow Light"/>
              </a:rPr>
              <a:t>To decide whether a new medicine is effective in controlling a particular disease.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EF65FC-8E8E-4FF3-8456-65CDE75D9DD1}"/>
              </a:ext>
            </a:extLst>
          </p:cNvPr>
          <p:cNvSpPr txBox="1"/>
          <p:nvPr/>
        </p:nvSpPr>
        <p:spPr>
          <a:xfrm>
            <a:off x="2360758" y="4076523"/>
            <a:ext cx="4600222" cy="397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1" indent="-34290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B5DD"/>
              </a:buClr>
              <a:buSzPts val="1800"/>
              <a:buFont typeface="Barlow Light"/>
              <a:buChar char="▹"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3A3F50"/>
                </a:solidFill>
                <a:effectLst/>
                <a:uLnTx/>
                <a:uFillTx/>
                <a:latin typeface="Barlow Light"/>
                <a:cs typeface="Arial"/>
                <a:sym typeface="Barlow Light"/>
              </a:rPr>
              <a:t>Exit Polls in elections</a:t>
            </a:r>
          </a:p>
        </p:txBody>
      </p:sp>
    </p:spTree>
    <p:extLst>
      <p:ext uri="{BB962C8B-B14F-4D97-AF65-F5344CB8AC3E}">
        <p14:creationId xmlns:p14="http://schemas.microsoft.com/office/powerpoint/2010/main" val="41998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02A477-7F57-4972-92AF-165E8D9D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22" y="686955"/>
            <a:ext cx="7010400" cy="1082700"/>
          </a:xfrm>
        </p:spPr>
        <p:txBody>
          <a:bodyPr/>
          <a:lstStyle/>
          <a:p>
            <a:r>
              <a:rPr lang="en-IN" dirty="0"/>
              <a:t>Population Vs Sample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AB63EA08-984C-4C01-B78B-6F2598239C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1753226"/>
                  </p:ext>
                </p:extLst>
              </p:nvPr>
            </p:nvGraphicFramePr>
            <p:xfrm>
              <a:off x="485422" y="1837972"/>
              <a:ext cx="8173156" cy="2618573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4086578">
                      <a:extLst>
                        <a:ext uri="{9D8B030D-6E8A-4147-A177-3AD203B41FA5}">
                          <a16:colId xmlns:a16="http://schemas.microsoft.com/office/drawing/2014/main" val="3968237251"/>
                        </a:ext>
                      </a:extLst>
                    </a:gridCol>
                    <a:gridCol w="4086578">
                      <a:extLst>
                        <a:ext uri="{9D8B030D-6E8A-4147-A177-3AD203B41FA5}">
                          <a16:colId xmlns:a16="http://schemas.microsoft.com/office/drawing/2014/main" val="2277207888"/>
                        </a:ext>
                      </a:extLst>
                    </a:gridCol>
                  </a:tblGrid>
                  <a:tr h="3871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b="1" dirty="0"/>
                            <a:t>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b="1" dirty="0"/>
                            <a:t>Sample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0151044"/>
                      </a:ext>
                    </a:extLst>
                  </a:tr>
                  <a:tr h="38712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Complete Set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Subset of Population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6576874"/>
                      </a:ext>
                    </a:extLst>
                  </a:tr>
                  <a:tr h="38712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Population values- </a:t>
                          </a:r>
                          <a:r>
                            <a:rPr lang="en-IN" sz="1600" b="1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Sample Values- </a:t>
                          </a:r>
                          <a:r>
                            <a:rPr lang="en-IN" sz="1600" b="1" dirty="0"/>
                            <a:t>Statistic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567518"/>
                      </a:ext>
                    </a:extLst>
                  </a:tr>
                  <a:tr h="140001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Parameter</a:t>
                          </a:r>
                        </a:p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1" i="1" u="none" strike="noStrike" cap="none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1" i="1" u="none" strike="noStrike" cap="none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  <a:sym typeface="Arial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IN" sz="1800" b="1" i="1" u="none" strike="noStrike" cap="none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  <a:sym typeface="Arial"/>
                                    </a:rPr>
                                    <m:t>𝒑</m:t>
                                  </m:r>
                                </m:sub>
                              </m:sSub>
                              <m:r>
                                <a:rPr lang="en-IN" sz="1800" b="1" i="1" u="none" strike="noStrike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−</m:t>
                              </m:r>
                              <m:r>
                                <a:rPr lang="en-IN" sz="1800" b="0" i="1" u="none" strike="noStrike" cap="none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𝑃𝑜𝑝𝑢𝑙𝑎𝑡𝑖𝑜𝑛</m:t>
                              </m:r>
                            </m:oMath>
                          </a14:m>
                          <a:r>
                            <a:rPr lang="en-IN" sz="1800" b="0" i="1" u="none" strike="noStrike" cap="none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  <a:sym typeface="Arial"/>
                            </a:rPr>
                            <a:t> Size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IN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𝑃𝑜𝑝𝑢𝑙𝑎𝑡𝑖𝑜𝑛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𝑀𝑒𝑎𝑛</m:t>
                                </m:r>
                              </m:oMath>
                            </m:oMathPara>
                          </a14:m>
                          <a:endParaRPr lang="en-IN" i="1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𝑃𝑜𝑝𝑢𝑙𝑎𝑡𝑖𝑜𝑛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1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𝑃𝑜𝑝𝑢𝑙𝑎𝑡𝑖𝑜𝑛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𝑃𝑟𝑜𝑝𝑜𝑟𝑡𝑖𝑜𝑛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Statistic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1800" b="1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𝑵</m:t>
                                </m:r>
                                <m:r>
                                  <a:rPr lang="en-IN" sz="18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−</m:t>
                                </m:r>
                                <m:r>
                                  <a:rPr lang="en-IN" sz="18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𝑆𝑎𝑚𝑝𝑙𝑒</m:t>
                                </m:r>
                                <m:r>
                                  <a:rPr lang="en-IN" sz="18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en-IN" sz="18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𝑠𝑖𝑧𝑒</m:t>
                                </m:r>
                              </m:oMath>
                            </m:oMathPara>
                          </a14:m>
                          <a:endParaRPr lang="en-IN" sz="1800" b="0" i="1" u="none" strike="noStrike" cap="none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8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</m:acc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𝑆𝑎𝑚𝑝𝑙𝑒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𝑀𝑒𝑎𝑛</m:t>
                                </m:r>
                              </m:oMath>
                            </m:oMathPara>
                          </a14:m>
                          <a:endParaRPr lang="en-IN" i="1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1" i="1" cap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1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IN" sz="1800" b="1" i="1" cap="none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1800" b="1" i="1" cap="none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IN" sz="1800" b="0" i="0" cap="none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𝑆𝑎𝑚𝑝𝑙𝑒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IN" i="1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18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IN" sz="18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𝑆𝑎𝑚𝑝𝑙𝑒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𝑃𝑟𝑜𝑝𝑜𝑟𝑡𝑖𝑜𝑛</m:t>
                                </m:r>
                              </m:oMath>
                            </m:oMathPara>
                          </a14:m>
                          <a:endParaRPr lang="en-IN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5283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AB63EA08-984C-4C01-B78B-6F2598239C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1753226"/>
                  </p:ext>
                </p:extLst>
              </p:nvPr>
            </p:nvGraphicFramePr>
            <p:xfrm>
              <a:off x="485422" y="1837972"/>
              <a:ext cx="8173156" cy="2618573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4086578">
                      <a:extLst>
                        <a:ext uri="{9D8B030D-6E8A-4147-A177-3AD203B41FA5}">
                          <a16:colId xmlns:a16="http://schemas.microsoft.com/office/drawing/2014/main" val="3968237251"/>
                        </a:ext>
                      </a:extLst>
                    </a:gridCol>
                    <a:gridCol w="4086578">
                      <a:extLst>
                        <a:ext uri="{9D8B030D-6E8A-4147-A177-3AD203B41FA5}">
                          <a16:colId xmlns:a16="http://schemas.microsoft.com/office/drawing/2014/main" val="2277207888"/>
                        </a:ext>
                      </a:extLst>
                    </a:gridCol>
                  </a:tblGrid>
                  <a:tr h="3871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b="1" dirty="0"/>
                            <a:t>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b="1" dirty="0"/>
                            <a:t>Sample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0151044"/>
                      </a:ext>
                    </a:extLst>
                  </a:tr>
                  <a:tr h="38712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Complete Set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Subset of Population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6576874"/>
                      </a:ext>
                    </a:extLst>
                  </a:tr>
                  <a:tr h="387125"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Population values- </a:t>
                          </a:r>
                          <a:r>
                            <a:rPr lang="en-IN" sz="1600" b="1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600" dirty="0"/>
                            <a:t>Sample Values- </a:t>
                          </a:r>
                          <a:r>
                            <a:rPr lang="en-IN" sz="1600" b="1" dirty="0"/>
                            <a:t>Statistic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567518"/>
                      </a:ext>
                    </a:extLst>
                  </a:tr>
                  <a:tr h="14571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9" t="-80417" r="-100149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49" t="-80417" r="-149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283280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85D07-ED5C-4116-BD35-E80B6C977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098" name="Picture 2" descr="Sampling Distribution Models Population Parameter Inference">
            <a:extLst>
              <a:ext uri="{FF2B5EF4-FFF2-40B4-BE49-F238E27FC236}">
                <a16:creationId xmlns:a16="http://schemas.microsoft.com/office/drawing/2014/main" id="{6EFF8046-3935-4976-A496-3E5614C32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9" t="28312" r="7696"/>
          <a:stretch/>
        </p:blipFill>
        <p:spPr bwMode="auto">
          <a:xfrm>
            <a:off x="835378" y="259644"/>
            <a:ext cx="6739466" cy="442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68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F8894515-D624-4DA2-B106-0957BDD5D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4465" y="389343"/>
            <a:ext cx="6686550" cy="742950"/>
          </a:xfrm>
        </p:spPr>
        <p:txBody>
          <a:bodyPr>
            <a:normAutofit/>
          </a:bodyPr>
          <a:lstStyle/>
          <a:p>
            <a:r>
              <a:rPr lang="en-US" altLang="en-US" sz="3000" b="1" dirty="0"/>
              <a:t>Statistical Inference: Estimation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78FECE12-7B32-4411-8867-CCB177322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934" y="1132292"/>
            <a:ext cx="8692444" cy="4011207"/>
          </a:xfrm>
        </p:spPr>
        <p:txBody>
          <a:bodyPr>
            <a:normAutofit/>
          </a:bodyPr>
          <a:lstStyle/>
          <a:p>
            <a:r>
              <a:rPr lang="en-US" altLang="en-US" sz="2200" b="1" dirty="0"/>
              <a:t>Goal-</a:t>
            </a:r>
            <a:r>
              <a:rPr lang="en-US" altLang="en-US" sz="2200" dirty="0"/>
              <a:t> Estimate values of population parameters from sample data</a:t>
            </a:r>
          </a:p>
          <a:p>
            <a:r>
              <a:rPr lang="en-US" altLang="en-US" sz="2200" b="1" dirty="0"/>
              <a:t>Point Estimate- </a:t>
            </a:r>
            <a:r>
              <a:rPr lang="en-US" altLang="en-US" sz="2200" dirty="0"/>
              <a:t>A single statistic value that is the “best guess” for the parameter value. </a:t>
            </a:r>
          </a:p>
          <a:p>
            <a:pPr marL="114300" indent="0">
              <a:buNone/>
            </a:pPr>
            <a:endParaRPr lang="en-US" altLang="en-US" sz="2200" dirty="0"/>
          </a:p>
          <a:p>
            <a:endParaRPr lang="en-US" altLang="en-US" sz="2200" b="1" dirty="0"/>
          </a:p>
          <a:p>
            <a:endParaRPr lang="en-US" altLang="en-US" sz="2200" b="1" dirty="0"/>
          </a:p>
          <a:p>
            <a:r>
              <a:rPr lang="en-US" altLang="en-US" sz="2200" b="1" dirty="0"/>
              <a:t>Interval Estimate- </a:t>
            </a:r>
            <a:r>
              <a:rPr lang="en-US" altLang="en-US" sz="2200" dirty="0"/>
              <a:t>An interval of numbers around the point estimate, that has a fixed “confidence level” of containing the parameter value.  Called a </a:t>
            </a:r>
            <a:r>
              <a:rPr lang="en-US" altLang="en-US" sz="2200" b="1" i="1" dirty="0"/>
              <a:t>Confidence Interval</a:t>
            </a:r>
            <a:r>
              <a:rPr lang="en-US" altLang="en-US" sz="2200" dirty="0"/>
              <a:t>. </a:t>
            </a:r>
          </a:p>
        </p:txBody>
      </p:sp>
      <p:pic>
        <p:nvPicPr>
          <p:cNvPr id="4" name="Picture 2" descr="Chap07 interval estimation">
            <a:extLst>
              <a:ext uri="{FF2B5EF4-FFF2-40B4-BE49-F238E27FC236}">
                <a16:creationId xmlns:a16="http://schemas.microsoft.com/office/drawing/2014/main" id="{4D9525E4-9E02-46C7-B6CC-01CBBDD9DA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78" b="19272"/>
          <a:stretch/>
        </p:blipFill>
        <p:spPr bwMode="auto">
          <a:xfrm>
            <a:off x="1659467" y="2470149"/>
            <a:ext cx="5633700" cy="107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F4B2-0F8F-49C5-825E-1050C4C2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7524044" cy="564211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4CE9A-7A7F-41C6-B175-B47D51AC9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313387"/>
                <a:ext cx="8472311" cy="3597279"/>
              </a:xfrm>
            </p:spPr>
            <p:txBody>
              <a:bodyPr/>
              <a:lstStyle/>
              <a:p>
                <a:r>
                  <a:rPr lang="en-US" altLang="en-US" dirty="0">
                    <a:latin typeface="Times New Roman" panose="02020603050405020304" pitchFamily="18" charset="0"/>
                  </a:rPr>
                  <a:t>A random sample of 10 textbook prices (in dollars) </a:t>
                </a:r>
                <a:r>
                  <a:rPr lang="en-US" altLang="en-US" dirty="0"/>
                  <a:t>is </a:t>
                </a:r>
                <a:r>
                  <a:rPr lang="en-US" altLang="en-US" dirty="0">
                    <a:latin typeface="Times New Roman" panose="02020603050405020304" pitchFamily="18" charset="0"/>
                  </a:rPr>
                  <a:t>taken from a local college bookstore.  Find a point estimate </a:t>
                </a:r>
                <a:r>
                  <a:rPr lang="en-US" altLang="en-US" dirty="0"/>
                  <a:t>for the population mean, </a:t>
                </a:r>
                <a:r>
                  <a:rPr lang="en-US" altLang="en-US" dirty="0">
                    <a:sym typeface="Symbol" panose="05050102010706020507" pitchFamily="18" charset="2"/>
                  </a:rPr>
                  <a:t></a:t>
                </a:r>
                <a:r>
                  <a:rPr lang="en-US" altLang="en-US" dirty="0">
                    <a:sym typeface="Arial" panose="020B0604020202020204" pitchFamily="34" charset="0"/>
                  </a:rPr>
                  <a:t>.</a:t>
                </a:r>
              </a:p>
              <a:p>
                <a:endParaRPr lang="en-US" altLang="en-US" dirty="0">
                  <a:sym typeface="Arial" panose="020B0604020202020204" pitchFamily="34" charset="0"/>
                </a:endParaRPr>
              </a:p>
              <a:p>
                <a:endParaRPr lang="en-US" altLang="en-US" dirty="0">
                  <a:sym typeface="Arial" panose="020B0604020202020204" pitchFamily="34" charset="0"/>
                </a:endParaRPr>
              </a:p>
              <a:p>
                <a:r>
                  <a:rPr lang="en-US" altLang="en-US" dirty="0">
                    <a:solidFill>
                      <a:srgbClr val="FF0000"/>
                    </a:solidFill>
                    <a:sym typeface="Arial" panose="020B0604020202020204" pitchFamily="34" charset="0"/>
                  </a:rPr>
                  <a:t>Point Estimate- </a:t>
                </a:r>
                <a:r>
                  <a:rPr lang="en-US" altLang="en-US" dirty="0">
                    <a:sym typeface="Symbol" panose="05050102010706020507" pitchFamily="18" charset="2"/>
                  </a:rPr>
                  <a:t></a:t>
                </a:r>
                <a:r>
                  <a:rPr lang="en-US" altLang="en-US" dirty="0">
                    <a:sym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dirty="0"/>
                  <a:t>= 43.7</a:t>
                </a:r>
              </a:p>
              <a:p>
                <a:endParaRPr lang="en-US" altLang="en-US" dirty="0">
                  <a:sym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4CE9A-7A7F-41C6-B175-B47D51AC9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313387"/>
                <a:ext cx="8472311" cy="3597279"/>
              </a:xfrm>
              <a:blipFill>
                <a:blip r:embed="rId2"/>
                <a:stretch>
                  <a:fillRect l="-504" t="-1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9AC4A-8433-4FA7-B101-804BA098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Chap07 interval estimation">
            <a:extLst>
              <a:ext uri="{FF2B5EF4-FFF2-40B4-BE49-F238E27FC236}">
                <a16:creationId xmlns:a16="http://schemas.microsoft.com/office/drawing/2014/main" id="{800BCB1A-D2A9-43B5-A66B-6E14FF87A3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78" b="19272"/>
          <a:stretch/>
        </p:blipFill>
        <p:spPr bwMode="auto">
          <a:xfrm>
            <a:off x="1825141" y="3733441"/>
            <a:ext cx="6076950" cy="132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57EDD6-D987-4957-AFCB-72AEFFCC7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97976"/>
              </p:ext>
            </p:extLst>
          </p:nvPr>
        </p:nvGraphicFramePr>
        <p:xfrm>
          <a:off x="807155" y="2266950"/>
          <a:ext cx="5401602" cy="304800"/>
        </p:xfrm>
        <a:graphic>
          <a:graphicData uri="http://schemas.openxmlformats.org/drawingml/2006/table">
            <a:tbl>
              <a:tblPr/>
              <a:tblGrid>
                <a:gridCol w="451478">
                  <a:extLst>
                    <a:ext uri="{9D8B030D-6E8A-4147-A177-3AD203B41FA5}">
                      <a16:colId xmlns:a16="http://schemas.microsoft.com/office/drawing/2014/main" val="711796954"/>
                    </a:ext>
                  </a:extLst>
                </a:gridCol>
                <a:gridCol w="628844">
                  <a:extLst>
                    <a:ext uri="{9D8B030D-6E8A-4147-A177-3AD203B41FA5}">
                      <a16:colId xmlns:a16="http://schemas.microsoft.com/office/drawing/2014/main" val="734506750"/>
                    </a:ext>
                  </a:extLst>
                </a:gridCol>
                <a:gridCol w="540160">
                  <a:extLst>
                    <a:ext uri="{9D8B030D-6E8A-4147-A177-3AD203B41FA5}">
                      <a16:colId xmlns:a16="http://schemas.microsoft.com/office/drawing/2014/main" val="3828037832"/>
                    </a:ext>
                  </a:extLst>
                </a:gridCol>
                <a:gridCol w="540160">
                  <a:extLst>
                    <a:ext uri="{9D8B030D-6E8A-4147-A177-3AD203B41FA5}">
                      <a16:colId xmlns:a16="http://schemas.microsoft.com/office/drawing/2014/main" val="4023989207"/>
                    </a:ext>
                  </a:extLst>
                </a:gridCol>
                <a:gridCol w="540160">
                  <a:extLst>
                    <a:ext uri="{9D8B030D-6E8A-4147-A177-3AD203B41FA5}">
                      <a16:colId xmlns:a16="http://schemas.microsoft.com/office/drawing/2014/main" val="2428008237"/>
                    </a:ext>
                  </a:extLst>
                </a:gridCol>
                <a:gridCol w="540160">
                  <a:extLst>
                    <a:ext uri="{9D8B030D-6E8A-4147-A177-3AD203B41FA5}">
                      <a16:colId xmlns:a16="http://schemas.microsoft.com/office/drawing/2014/main" val="2352727572"/>
                    </a:ext>
                  </a:extLst>
                </a:gridCol>
                <a:gridCol w="540160">
                  <a:extLst>
                    <a:ext uri="{9D8B030D-6E8A-4147-A177-3AD203B41FA5}">
                      <a16:colId xmlns:a16="http://schemas.microsoft.com/office/drawing/2014/main" val="8359700"/>
                    </a:ext>
                  </a:extLst>
                </a:gridCol>
                <a:gridCol w="540160">
                  <a:extLst>
                    <a:ext uri="{9D8B030D-6E8A-4147-A177-3AD203B41FA5}">
                      <a16:colId xmlns:a16="http://schemas.microsoft.com/office/drawing/2014/main" val="1879483244"/>
                    </a:ext>
                  </a:extLst>
                </a:gridCol>
                <a:gridCol w="540160">
                  <a:extLst>
                    <a:ext uri="{9D8B030D-6E8A-4147-A177-3AD203B41FA5}">
                      <a16:colId xmlns:a16="http://schemas.microsoft.com/office/drawing/2014/main" val="2239499565"/>
                    </a:ext>
                  </a:extLst>
                </a:gridCol>
                <a:gridCol w="540160">
                  <a:extLst>
                    <a:ext uri="{9D8B030D-6E8A-4147-A177-3AD203B41FA5}">
                      <a16:colId xmlns:a16="http://schemas.microsoft.com/office/drawing/2014/main" val="1053948953"/>
                    </a:ext>
                  </a:extLst>
                </a:gridCol>
              </a:tblGrid>
              <a:tr h="2635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34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45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48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44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39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1pPr>
                      <a:lvl2pPr marL="1143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2pPr>
                      <a:lvl3pPr marL="69056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3pPr>
                      <a:lvl4pPr marL="718661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defRPr>
                      </a:lvl4pPr>
                      <a:lvl5pPr marL="75898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5pPr>
                      <a:lvl6pPr marL="80470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6pPr>
                      <a:lvl7pPr marL="85042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7pPr>
                      <a:lvl8pPr marL="89614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8pPr>
                      <a:lvl9pPr marL="94186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entury" panose="020406040505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54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51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anose="02040604050505020304" pitchFamily="18" charset="0"/>
                        </a:rPr>
                        <a:t>48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7211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603D83-8FEC-4BB6-B590-8A52FA32C19A}"/>
                  </a:ext>
                </a:extLst>
              </p:cNvPr>
              <p:cNvSpPr/>
              <p:nvPr/>
            </p:nvSpPr>
            <p:spPr>
              <a:xfrm>
                <a:off x="6558713" y="2226380"/>
                <a:ext cx="1343378" cy="3859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sz="1800" dirty="0">
                    <a:solidFill>
                      <a:sysClr val="windowText" lastClr="000000"/>
                    </a:solidFill>
                  </a:rPr>
                  <a:t>= 43.7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603D83-8FEC-4BB6-B590-8A52FA32C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713" y="2226380"/>
                <a:ext cx="1343378" cy="385939"/>
              </a:xfrm>
              <a:prstGeom prst="rect">
                <a:avLst/>
              </a:prstGeom>
              <a:blipFill>
                <a:blip r:embed="rId4"/>
                <a:stretch>
                  <a:fillRect t="-2941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AD2A0D-BDA5-475D-AC2C-525904DB5969}"/>
                  </a:ext>
                </a:extLst>
              </p:cNvPr>
              <p:cNvSpPr txBox="1"/>
              <p:nvPr/>
            </p:nvSpPr>
            <p:spPr>
              <a:xfrm>
                <a:off x="4341308" y="3579552"/>
                <a:ext cx="10446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sz="1400" dirty="0">
                    <a:solidFill>
                      <a:srgbClr val="FF0000"/>
                    </a:solidFill>
                  </a:rPr>
                  <a:t>= 43.7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AD2A0D-BDA5-475D-AC2C-525904DB5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308" y="3579552"/>
                <a:ext cx="1044615" cy="307777"/>
              </a:xfrm>
              <a:prstGeom prst="rect">
                <a:avLst/>
              </a:prstGeom>
              <a:blipFill>
                <a:blip r:embed="rId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13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7943-2DDA-4275-AE25-EEE91C12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en-IN" dirty="0"/>
              <a:t>Confidence Interval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4ADDDD-621F-4C4C-95E1-EBF7805ED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2016829"/>
            <a:ext cx="8191825" cy="2640900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en-US" altLang="en-US" sz="2000" dirty="0"/>
              <a:t>How confident do we want to be that the interval estimate contains the population mean, </a:t>
            </a:r>
            <a:r>
              <a:rPr lang="el-GR" altLang="en-US" sz="2000" i="1" dirty="0"/>
              <a:t>μ</a:t>
            </a:r>
            <a:r>
              <a:rPr lang="en-US" altLang="en-US" sz="2000" dirty="0"/>
              <a:t>?</a:t>
            </a:r>
            <a:endParaRPr lang="el-GR" altLang="en-US" sz="2000" i="1" dirty="0"/>
          </a:p>
          <a:p>
            <a:r>
              <a:rPr lang="en-I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IN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Confidence Interval</a:t>
            </a:r>
            <a:r>
              <a:rPr lang="en-I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a range of values we are fairly sure our true value lies in.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F0F7C-F506-419A-AE28-5A32502D93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2052" name="Picture 4" descr="Stock Photo - confidence level | Clipart Panda - Free Clipart Images">
            <a:extLst>
              <a:ext uri="{FF2B5EF4-FFF2-40B4-BE49-F238E27FC236}">
                <a16:creationId xmlns:a16="http://schemas.microsoft.com/office/drawing/2014/main" id="{3DDC8D28-C0FF-430A-ACA8-B6BD930287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251"/>
          <a:stretch/>
        </p:blipFill>
        <p:spPr bwMode="auto">
          <a:xfrm>
            <a:off x="6677050" y="38150"/>
            <a:ext cx="2428875" cy="176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438526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8BF6277769A4F88172573F18DF119" ma:contentTypeVersion="2" ma:contentTypeDescription="Create a new document." ma:contentTypeScope="" ma:versionID="d62defaa1dfaade801af7bee216e9e6e">
  <xsd:schema xmlns:xsd="http://www.w3.org/2001/XMLSchema" xmlns:xs="http://www.w3.org/2001/XMLSchema" xmlns:p="http://schemas.microsoft.com/office/2006/metadata/properties" xmlns:ns2="c82c3c50-7289-40f7-93d0-0e0c25154dd3" targetNamespace="http://schemas.microsoft.com/office/2006/metadata/properties" ma:root="true" ma:fieldsID="7eb16378e66e7febd801257e505144db" ns2:_="">
    <xsd:import namespace="c82c3c50-7289-40f7-93d0-0e0c25154d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c3c50-7289-40f7-93d0-0e0c2515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753EFA-74DB-4B28-ABFB-3ABA6C962B95}"/>
</file>

<file path=customXml/itemProps2.xml><?xml version="1.0" encoding="utf-8"?>
<ds:datastoreItem xmlns:ds="http://schemas.openxmlformats.org/officeDocument/2006/customXml" ds:itemID="{4D161D8A-2D1D-4C64-A49F-19C3E06BC81B}"/>
</file>

<file path=customXml/itemProps3.xml><?xml version="1.0" encoding="utf-8"?>
<ds:datastoreItem xmlns:ds="http://schemas.openxmlformats.org/officeDocument/2006/customXml" ds:itemID="{E6879352-38DC-41FA-927E-7EE061F8AA38}"/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380</Words>
  <Application>Microsoft Office PowerPoint</Application>
  <PresentationFormat>On-screen Show (16:9)</PresentationFormat>
  <Paragraphs>93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Cambria Math</vt:lpstr>
      <vt:lpstr>Century</vt:lpstr>
      <vt:lpstr>Calibri</vt:lpstr>
      <vt:lpstr>Raleway SemiBold</vt:lpstr>
      <vt:lpstr>Barlow Light</vt:lpstr>
      <vt:lpstr>Raleway</vt:lpstr>
      <vt:lpstr>arial</vt:lpstr>
      <vt:lpstr>Barlow</vt:lpstr>
      <vt:lpstr>arial</vt:lpstr>
      <vt:lpstr>Wingdings</vt:lpstr>
      <vt:lpstr>Times New Roman</vt:lpstr>
      <vt:lpstr>Gaoler template</vt:lpstr>
      <vt:lpstr>COST Unit 3 Statistical Estimation Theory</vt:lpstr>
      <vt:lpstr>Population Vs Sample</vt:lpstr>
      <vt:lpstr>PowerPoint Presentation</vt:lpstr>
      <vt:lpstr>Estimation Theory </vt:lpstr>
      <vt:lpstr>Population Vs Sample</vt:lpstr>
      <vt:lpstr>PowerPoint Presentation</vt:lpstr>
      <vt:lpstr>Statistical Inference: Estimation</vt:lpstr>
      <vt:lpstr>Example</vt:lpstr>
      <vt:lpstr>Confidence Interval</vt:lpstr>
      <vt:lpstr>Confidence Intervals </vt:lpstr>
      <vt:lpstr>Confidence Intervals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Estimation Theory</dc:title>
  <dc:creator>Maitreyi Ketkar</dc:creator>
  <cp:lastModifiedBy>Maitreyi Joglekar</cp:lastModifiedBy>
  <cp:revision>35</cp:revision>
  <dcterms:created xsi:type="dcterms:W3CDTF">2020-04-06T10:42:04Z</dcterms:created>
  <dcterms:modified xsi:type="dcterms:W3CDTF">2021-03-19T05:51:18Z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0x0101001308BF6277769A4F88172573F18DF119</vt:lpwstr>
  </property>
</Properties>
</file>