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70" r:id="rId2"/>
    <p:sldId id="267" r:id="rId3"/>
    <p:sldId id="268" r:id="rId4"/>
    <p:sldId id="266" r:id="rId5"/>
    <p:sldId id="265" r:id="rId6"/>
    <p:sldId id="271" r:id="rId7"/>
    <p:sldId id="263" r:id="rId8"/>
    <p:sldId id="264" r:id="rId9"/>
    <p:sldId id="274" r:id="rId10"/>
    <p:sldId id="272" r:id="rId11"/>
    <p:sldId id="273" r:id="rId12"/>
    <p:sldId id="275" r:id="rId13"/>
    <p:sldId id="276" r:id="rId14"/>
    <p:sldId id="262" r:id="rId15"/>
    <p:sldId id="269" r:id="rId16"/>
    <p:sldId id="278" r:id="rId17"/>
  </p:sldIdLst>
  <p:sldSz cx="18288000" cy="106981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EDC75-5BDF-2D49-B5EF-1100339BA202}" v="14" dt="2021-05-06T01:20:02.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1"/>
    <p:restoredTop sz="94675"/>
  </p:normalViewPr>
  <p:slideViewPr>
    <p:cSldViewPr snapToGrid="0" snapToObjects="1">
      <p:cViewPr>
        <p:scale>
          <a:sx n="56" d="100"/>
          <a:sy n="56" d="100"/>
        </p:scale>
        <p:origin x="760"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08535-14D6-664F-9CD4-0FB4057F3698}" type="datetimeFigureOut">
              <a:rPr lang="en-US" smtClean="0"/>
              <a:t>5/5/21</a:t>
            </a:fld>
            <a:endParaRPr lang="en-US"/>
          </a:p>
        </p:txBody>
      </p:sp>
      <p:sp>
        <p:nvSpPr>
          <p:cNvPr id="4" name="Slide Image Placeholder 3"/>
          <p:cNvSpPr>
            <a:spLocks noGrp="1" noRot="1" noChangeAspect="1"/>
          </p:cNvSpPr>
          <p:nvPr>
            <p:ph type="sldImg" idx="2"/>
          </p:nvPr>
        </p:nvSpPr>
        <p:spPr>
          <a:xfrm>
            <a:off x="790575" y="1143000"/>
            <a:ext cx="5276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BBE6E-5054-B74C-9A0F-FF03CA17FB38}" type="slidenum">
              <a:rPr lang="en-US" smtClean="0"/>
              <a:t>‹#›</a:t>
            </a:fld>
            <a:endParaRPr lang="en-US"/>
          </a:p>
        </p:txBody>
      </p:sp>
    </p:spTree>
    <p:extLst>
      <p:ext uri="{BB962C8B-B14F-4D97-AF65-F5344CB8AC3E}">
        <p14:creationId xmlns:p14="http://schemas.microsoft.com/office/powerpoint/2010/main" val="2105098881"/>
      </p:ext>
    </p:extLst>
  </p:cSld>
  <p:clrMap bg1="lt1" tx1="dk1" bg2="lt2" tx2="dk2" accent1="accent1" accent2="accent2" accent3="accent3" accent4="accent4" accent5="accent5" accent6="accent6" hlink="hlink" folHlink="folHlink"/>
  <p:notesStyle>
    <a:lvl1pPr marL="0" algn="l" defTabSz="1391072" rtl="0" eaLnBrk="1" latinLnBrk="0" hangingPunct="1">
      <a:defRPr sz="1826" kern="1200">
        <a:solidFill>
          <a:schemeClr val="tx1"/>
        </a:solidFill>
        <a:latin typeface="+mn-lt"/>
        <a:ea typeface="+mn-ea"/>
        <a:cs typeface="+mn-cs"/>
      </a:defRPr>
    </a:lvl1pPr>
    <a:lvl2pPr marL="695535" algn="l" defTabSz="1391072" rtl="0" eaLnBrk="1" latinLnBrk="0" hangingPunct="1">
      <a:defRPr sz="1826" kern="1200">
        <a:solidFill>
          <a:schemeClr val="tx1"/>
        </a:solidFill>
        <a:latin typeface="+mn-lt"/>
        <a:ea typeface="+mn-ea"/>
        <a:cs typeface="+mn-cs"/>
      </a:defRPr>
    </a:lvl2pPr>
    <a:lvl3pPr marL="1391072" algn="l" defTabSz="1391072" rtl="0" eaLnBrk="1" latinLnBrk="0" hangingPunct="1">
      <a:defRPr sz="1826" kern="1200">
        <a:solidFill>
          <a:schemeClr val="tx1"/>
        </a:solidFill>
        <a:latin typeface="+mn-lt"/>
        <a:ea typeface="+mn-ea"/>
        <a:cs typeface="+mn-cs"/>
      </a:defRPr>
    </a:lvl3pPr>
    <a:lvl4pPr marL="2086608" algn="l" defTabSz="1391072" rtl="0" eaLnBrk="1" latinLnBrk="0" hangingPunct="1">
      <a:defRPr sz="1826" kern="1200">
        <a:solidFill>
          <a:schemeClr val="tx1"/>
        </a:solidFill>
        <a:latin typeface="+mn-lt"/>
        <a:ea typeface="+mn-ea"/>
        <a:cs typeface="+mn-cs"/>
      </a:defRPr>
    </a:lvl4pPr>
    <a:lvl5pPr marL="2782145" algn="l" defTabSz="1391072" rtl="0" eaLnBrk="1" latinLnBrk="0" hangingPunct="1">
      <a:defRPr sz="1826" kern="1200">
        <a:solidFill>
          <a:schemeClr val="tx1"/>
        </a:solidFill>
        <a:latin typeface="+mn-lt"/>
        <a:ea typeface="+mn-ea"/>
        <a:cs typeface="+mn-cs"/>
      </a:defRPr>
    </a:lvl5pPr>
    <a:lvl6pPr marL="3477682" algn="l" defTabSz="1391072" rtl="0" eaLnBrk="1" latinLnBrk="0" hangingPunct="1">
      <a:defRPr sz="1826" kern="1200">
        <a:solidFill>
          <a:schemeClr val="tx1"/>
        </a:solidFill>
        <a:latin typeface="+mn-lt"/>
        <a:ea typeface="+mn-ea"/>
        <a:cs typeface="+mn-cs"/>
      </a:defRPr>
    </a:lvl6pPr>
    <a:lvl7pPr marL="4173217" algn="l" defTabSz="1391072" rtl="0" eaLnBrk="1" latinLnBrk="0" hangingPunct="1">
      <a:defRPr sz="1826" kern="1200">
        <a:solidFill>
          <a:schemeClr val="tx1"/>
        </a:solidFill>
        <a:latin typeface="+mn-lt"/>
        <a:ea typeface="+mn-ea"/>
        <a:cs typeface="+mn-cs"/>
      </a:defRPr>
    </a:lvl7pPr>
    <a:lvl8pPr marL="4868754" algn="l" defTabSz="1391072" rtl="0" eaLnBrk="1" latinLnBrk="0" hangingPunct="1">
      <a:defRPr sz="1826" kern="1200">
        <a:solidFill>
          <a:schemeClr val="tx1"/>
        </a:solidFill>
        <a:latin typeface="+mn-lt"/>
        <a:ea typeface="+mn-ea"/>
        <a:cs typeface="+mn-cs"/>
      </a:defRPr>
    </a:lvl8pPr>
    <a:lvl9pPr marL="5564290" algn="l" defTabSz="1391072" rtl="0" eaLnBrk="1" latinLnBrk="0" hangingPunct="1">
      <a:defRPr sz="18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0575" y="1143000"/>
            <a:ext cx="5276850" cy="3086100"/>
          </a:xfrm>
        </p:spPr>
      </p:sp>
      <p:sp>
        <p:nvSpPr>
          <p:cNvPr id="3" name="Notes Placeholder 2"/>
          <p:cNvSpPr>
            <a:spLocks noGrp="1"/>
          </p:cNvSpPr>
          <p:nvPr>
            <p:ph type="body" idx="1"/>
          </p:nvPr>
        </p:nvSpPr>
        <p:spPr/>
        <p:txBody>
          <a:bodyPr/>
          <a:lstStyle/>
          <a:p>
            <a:r>
              <a:rPr lang="en-US" dirty="0"/>
              <a:t>Side note, Bass’s paper actually did not show the traditional ”S” curve,</a:t>
            </a:r>
          </a:p>
          <a:p>
            <a:endParaRPr lang="en-US" dirty="0"/>
          </a:p>
        </p:txBody>
      </p:sp>
      <p:sp>
        <p:nvSpPr>
          <p:cNvPr id="4" name="Slide Number Placeholder 3"/>
          <p:cNvSpPr>
            <a:spLocks noGrp="1"/>
          </p:cNvSpPr>
          <p:nvPr>
            <p:ph type="sldNum" sz="quarter" idx="5"/>
          </p:nvPr>
        </p:nvSpPr>
        <p:spPr/>
        <p:txBody>
          <a:bodyPr/>
          <a:lstStyle/>
          <a:p>
            <a:fld id="{057BBE6E-5054-B74C-9A0F-FF03CA17FB38}" type="slidenum">
              <a:rPr lang="en-US" smtClean="0"/>
              <a:t>4</a:t>
            </a:fld>
            <a:endParaRPr lang="en-US"/>
          </a:p>
        </p:txBody>
      </p:sp>
    </p:spTree>
    <p:extLst>
      <p:ext uri="{BB962C8B-B14F-4D97-AF65-F5344CB8AC3E}">
        <p14:creationId xmlns:p14="http://schemas.microsoft.com/office/powerpoint/2010/main" val="133847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750834"/>
            <a:ext cx="13716000" cy="3724546"/>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619013"/>
            <a:ext cx="13716000" cy="2582912"/>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3EA62-ECF3-4D4C-A62B-22257FEF64E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417970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3EA62-ECF3-4D4C-A62B-22257FEF64E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145147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69578"/>
            <a:ext cx="3943350" cy="9066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69578"/>
            <a:ext cx="11601450" cy="906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3EA62-ECF3-4D4C-A62B-22257FEF64E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177011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3EA62-ECF3-4D4C-A62B-22257FEF64E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24248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667113"/>
            <a:ext cx="15773400" cy="4450138"/>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7159351"/>
            <a:ext cx="15773400" cy="2340222"/>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3EA62-ECF3-4D4C-A62B-22257FEF64EB}" type="datetimeFigureOut">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19051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847891"/>
            <a:ext cx="7772400" cy="6787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847891"/>
            <a:ext cx="7772400" cy="6787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3EA62-ECF3-4D4C-A62B-22257FEF64EB}" type="datetimeFigureOut">
              <a:rPr lang="en-US" smtClean="0"/>
              <a:t>5/5/21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35102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69579"/>
            <a:ext cx="15773400" cy="20678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622536"/>
            <a:ext cx="7736681" cy="1285265"/>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907801"/>
            <a:ext cx="7736681" cy="574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622536"/>
            <a:ext cx="7774782" cy="1285265"/>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907801"/>
            <a:ext cx="7774782" cy="574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3EA62-ECF3-4D4C-A62B-22257FEF64EB}" type="datetimeFigureOut">
              <a:rPr lang="en-US" smtClean="0"/>
              <a:t>5/5/21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327791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3EA62-ECF3-4D4C-A62B-22257FEF64EB}" type="datetimeFigureOut">
              <a:rPr lang="en-US" smtClean="0"/>
              <a:t>5/5/21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157724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3EA62-ECF3-4D4C-A62B-22257FEF64EB}" type="datetimeFigureOut">
              <a:rPr lang="en-US" smtClean="0"/>
              <a:t>5/5/21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150385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713211"/>
            <a:ext cx="5898356" cy="2496238"/>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540338"/>
            <a:ext cx="9258300" cy="760263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209449"/>
            <a:ext cx="5898356" cy="594590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35B3EA62-ECF3-4D4C-A62B-22257FEF64EB}" type="datetimeFigureOut">
              <a:rPr lang="en-US" smtClean="0"/>
              <a:t>5/5/21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19487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713211"/>
            <a:ext cx="5898356" cy="2496238"/>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540338"/>
            <a:ext cx="9258300" cy="7602630"/>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209449"/>
            <a:ext cx="5898356" cy="594590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35B3EA62-ECF3-4D4C-A62B-22257FEF64EB}" type="datetimeFigureOut">
              <a:rPr lang="en-US" smtClean="0"/>
              <a:t>5/5/21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00CFF-9C7D-C44A-B042-35E7F0FC54D3}" type="slidenum">
              <a:rPr lang="en-US" smtClean="0"/>
              <a:t>‹#›</a:t>
            </a:fld>
            <a:endParaRPr lang="en-US"/>
          </a:p>
        </p:txBody>
      </p:sp>
    </p:spTree>
    <p:extLst>
      <p:ext uri="{BB962C8B-B14F-4D97-AF65-F5344CB8AC3E}">
        <p14:creationId xmlns:p14="http://schemas.microsoft.com/office/powerpoint/2010/main" val="24691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69579"/>
            <a:ext cx="15773400" cy="20678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847891"/>
            <a:ext cx="15773400" cy="67878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915613"/>
            <a:ext cx="4114800" cy="569578"/>
          </a:xfrm>
          <a:prstGeom prst="rect">
            <a:avLst/>
          </a:prstGeom>
        </p:spPr>
        <p:txBody>
          <a:bodyPr vert="horz" lIns="91440" tIns="45720" rIns="91440" bIns="45720" rtlCol="0" anchor="ctr"/>
          <a:lstStyle>
            <a:lvl1pPr algn="l">
              <a:defRPr sz="1800">
                <a:solidFill>
                  <a:schemeClr val="tx1">
                    <a:tint val="75000"/>
                  </a:schemeClr>
                </a:solidFill>
              </a:defRPr>
            </a:lvl1pPr>
          </a:lstStyle>
          <a:p>
            <a:fld id="{35B3EA62-ECF3-4D4C-A62B-22257FEF64EB}" type="datetimeFigureOut">
              <a:rPr lang="en-US" smtClean="0"/>
              <a:t>5/5/21</a:t>
            </a:fld>
            <a:endParaRPr lang="en-US"/>
          </a:p>
        </p:txBody>
      </p:sp>
      <p:sp>
        <p:nvSpPr>
          <p:cNvPr id="5" name="Footer Placeholder 4"/>
          <p:cNvSpPr>
            <a:spLocks noGrp="1"/>
          </p:cNvSpPr>
          <p:nvPr>
            <p:ph type="ftr" sz="quarter" idx="3"/>
          </p:nvPr>
        </p:nvSpPr>
        <p:spPr>
          <a:xfrm>
            <a:off x="6057900" y="9915613"/>
            <a:ext cx="6172200" cy="56957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915613"/>
            <a:ext cx="4114800" cy="569578"/>
          </a:xfrm>
          <a:prstGeom prst="rect">
            <a:avLst/>
          </a:prstGeom>
        </p:spPr>
        <p:txBody>
          <a:bodyPr vert="horz" lIns="91440" tIns="45720" rIns="91440" bIns="45720" rtlCol="0" anchor="ctr"/>
          <a:lstStyle>
            <a:lvl1pPr algn="r">
              <a:defRPr sz="1800">
                <a:solidFill>
                  <a:schemeClr val="tx1">
                    <a:tint val="75000"/>
                  </a:schemeClr>
                </a:solidFill>
              </a:defRPr>
            </a:lvl1pPr>
          </a:lstStyle>
          <a:p>
            <a:fld id="{4CB00CFF-9C7D-C44A-B042-35E7F0FC54D3}" type="slidenum">
              <a:rPr lang="en-US" smtClean="0"/>
              <a:t>‹#›</a:t>
            </a:fld>
            <a:endParaRPr lang="en-US"/>
          </a:p>
        </p:txBody>
      </p:sp>
    </p:spTree>
    <p:extLst>
      <p:ext uri="{BB962C8B-B14F-4D97-AF65-F5344CB8AC3E}">
        <p14:creationId xmlns:p14="http://schemas.microsoft.com/office/powerpoint/2010/main" val="2480173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cl.northwestern.edu/netlogo/models/SimpleViralMarketin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698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5231379C-A19F-455D-A863-7A332CEB6758}"/>
              </a:ext>
            </a:extLst>
          </p:cNvPr>
          <p:cNvPicPr>
            <a:picLocks noChangeAspect="1"/>
          </p:cNvPicPr>
          <p:nvPr/>
        </p:nvPicPr>
        <p:blipFill rotWithShape="1">
          <a:blip r:embed="rId2"/>
          <a:srcRect l="28125" t="9091" r="3922" b="-1"/>
          <a:stretch/>
        </p:blipFill>
        <p:spPr>
          <a:xfrm>
            <a:off x="5285232" y="10"/>
            <a:ext cx="13002768" cy="10698152"/>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4008809" cy="10698162"/>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DE8F970-D58D-7C48-AC0F-89F0AAA86262}"/>
              </a:ext>
            </a:extLst>
          </p:cNvPr>
          <p:cNvSpPr>
            <a:spLocks noGrp="1"/>
          </p:cNvSpPr>
          <p:nvPr>
            <p:ph type="ctrTitle"/>
          </p:nvPr>
        </p:nvSpPr>
        <p:spPr>
          <a:xfrm>
            <a:off x="716971" y="1750834"/>
            <a:ext cx="6035040" cy="4998301"/>
          </a:xfrm>
        </p:spPr>
        <p:txBody>
          <a:bodyPr anchor="b">
            <a:normAutofit/>
          </a:bodyPr>
          <a:lstStyle/>
          <a:p>
            <a:pPr algn="l"/>
            <a:r>
              <a:rPr lang="en-US" sz="6800" dirty="0"/>
              <a:t>Modeling Innovation Diffusion</a:t>
            </a:r>
            <a:br>
              <a:rPr lang="en-US" sz="6800" dirty="0"/>
            </a:br>
            <a:r>
              <a:rPr lang="en-US" sz="6800" dirty="0"/>
              <a:t>And </a:t>
            </a:r>
            <a:br>
              <a:rPr lang="en-US" sz="6800" dirty="0"/>
            </a:br>
            <a:r>
              <a:rPr lang="en-US" sz="6800" dirty="0"/>
              <a:t>Cognition</a:t>
            </a:r>
          </a:p>
        </p:txBody>
      </p:sp>
      <p:sp>
        <p:nvSpPr>
          <p:cNvPr id="5" name="Subtitle 4">
            <a:extLst>
              <a:ext uri="{FF2B5EF4-FFF2-40B4-BE49-F238E27FC236}">
                <a16:creationId xmlns:a16="http://schemas.microsoft.com/office/drawing/2014/main" id="{51A17A71-7509-3946-BB16-2C607C9F0306}"/>
              </a:ext>
            </a:extLst>
          </p:cNvPr>
          <p:cNvSpPr>
            <a:spLocks noGrp="1"/>
          </p:cNvSpPr>
          <p:nvPr>
            <p:ph type="subTitle" idx="1"/>
          </p:nvPr>
        </p:nvSpPr>
        <p:spPr>
          <a:xfrm>
            <a:off x="716970" y="7601532"/>
            <a:ext cx="6035038" cy="1884644"/>
          </a:xfrm>
        </p:spPr>
        <p:txBody>
          <a:bodyPr>
            <a:normAutofit/>
          </a:bodyPr>
          <a:lstStyle/>
          <a:p>
            <a:pPr algn="l"/>
            <a:r>
              <a:rPr lang="en-US" sz="2300"/>
              <a:t>Paul Albert</a:t>
            </a:r>
          </a:p>
          <a:p>
            <a:pPr algn="l"/>
            <a:r>
              <a:rPr lang="en-US" sz="2300"/>
              <a:t>5/6/21</a:t>
            </a:r>
          </a:p>
          <a:p>
            <a:pPr algn="l"/>
            <a:r>
              <a:rPr lang="en-US" sz="2300"/>
              <a:t>CSS635 – Cognitive Foundations of Computational Social Science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35496" y="562084"/>
            <a:ext cx="228227" cy="1056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3" y="7092984"/>
            <a:ext cx="5966460" cy="28529"/>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91987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24E-C949-0844-9C0F-5A17D6E1862D}"/>
              </a:ext>
            </a:extLst>
          </p:cNvPr>
          <p:cNvSpPr>
            <a:spLocks noGrp="1"/>
          </p:cNvSpPr>
          <p:nvPr>
            <p:ph type="title"/>
          </p:nvPr>
        </p:nvSpPr>
        <p:spPr/>
        <p:txBody>
          <a:bodyPr/>
          <a:lstStyle/>
          <a:p>
            <a:r>
              <a:rPr lang="en-US" dirty="0"/>
              <a:t>Determining Adoption</a:t>
            </a:r>
          </a:p>
        </p:txBody>
      </p:sp>
      <p:sp>
        <p:nvSpPr>
          <p:cNvPr id="4" name="Rectangle 3">
            <a:extLst>
              <a:ext uri="{FF2B5EF4-FFF2-40B4-BE49-F238E27FC236}">
                <a16:creationId xmlns:a16="http://schemas.microsoft.com/office/drawing/2014/main" id="{56E05EF2-4939-0149-ABB4-87A33739F25D}"/>
              </a:ext>
            </a:extLst>
          </p:cNvPr>
          <p:cNvSpPr/>
          <p:nvPr/>
        </p:nvSpPr>
        <p:spPr>
          <a:xfrm rot="2822864">
            <a:off x="3949814" y="3394660"/>
            <a:ext cx="2280752" cy="2390591"/>
          </a:xfrm>
          <a:prstGeom prst="rect">
            <a:avLst/>
          </a:prstGeom>
          <a:solidFill>
            <a:schemeClr val="accent1">
              <a:alpha val="208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9" dirty="0"/>
          </a:p>
        </p:txBody>
      </p:sp>
      <p:sp>
        <p:nvSpPr>
          <p:cNvPr id="5" name="TextBox 4">
            <a:extLst>
              <a:ext uri="{FF2B5EF4-FFF2-40B4-BE49-F238E27FC236}">
                <a16:creationId xmlns:a16="http://schemas.microsoft.com/office/drawing/2014/main" id="{90FFB288-07A8-6F4A-AB23-8E5FC0E9DC4A}"/>
              </a:ext>
            </a:extLst>
          </p:cNvPr>
          <p:cNvSpPr txBox="1"/>
          <p:nvPr/>
        </p:nvSpPr>
        <p:spPr>
          <a:xfrm>
            <a:off x="3693700" y="4312953"/>
            <a:ext cx="2792752" cy="523220"/>
          </a:xfrm>
          <a:prstGeom prst="rect">
            <a:avLst/>
          </a:prstGeom>
          <a:noFill/>
        </p:spPr>
        <p:txBody>
          <a:bodyPr wrap="none" rtlCol="0">
            <a:spAutoFit/>
          </a:bodyPr>
          <a:lstStyle/>
          <a:p>
            <a:r>
              <a:rPr lang="en-US" sz="2800" dirty="0"/>
              <a:t>Randomly Adopt?</a:t>
            </a:r>
          </a:p>
        </p:txBody>
      </p:sp>
      <p:sp>
        <p:nvSpPr>
          <p:cNvPr id="6" name="Rectangle 5">
            <a:extLst>
              <a:ext uri="{FF2B5EF4-FFF2-40B4-BE49-F238E27FC236}">
                <a16:creationId xmlns:a16="http://schemas.microsoft.com/office/drawing/2014/main" id="{86ACC0CD-2A7D-7D4F-997D-047200860275}"/>
              </a:ext>
            </a:extLst>
          </p:cNvPr>
          <p:cNvSpPr/>
          <p:nvPr/>
        </p:nvSpPr>
        <p:spPr>
          <a:xfrm rot="2822864">
            <a:off x="3737309" y="7370935"/>
            <a:ext cx="2280752" cy="2390591"/>
          </a:xfrm>
          <a:prstGeom prst="rect">
            <a:avLst/>
          </a:prstGeom>
          <a:solidFill>
            <a:schemeClr val="accent1">
              <a:alpha val="208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9" dirty="0"/>
          </a:p>
        </p:txBody>
      </p:sp>
      <p:sp>
        <p:nvSpPr>
          <p:cNvPr id="7" name="TextBox 6">
            <a:extLst>
              <a:ext uri="{FF2B5EF4-FFF2-40B4-BE49-F238E27FC236}">
                <a16:creationId xmlns:a16="http://schemas.microsoft.com/office/drawing/2014/main" id="{33DBED05-9788-0C44-AA90-B2A975D9A04F}"/>
              </a:ext>
            </a:extLst>
          </p:cNvPr>
          <p:cNvSpPr txBox="1"/>
          <p:nvPr/>
        </p:nvSpPr>
        <p:spPr>
          <a:xfrm>
            <a:off x="3558467" y="8081480"/>
            <a:ext cx="2792979" cy="954107"/>
          </a:xfrm>
          <a:prstGeom prst="rect">
            <a:avLst/>
          </a:prstGeom>
          <a:noFill/>
        </p:spPr>
        <p:txBody>
          <a:bodyPr wrap="square" rtlCol="0">
            <a:spAutoFit/>
          </a:bodyPr>
          <a:lstStyle/>
          <a:p>
            <a:r>
              <a:rPr lang="en-US" sz="2800" dirty="0"/>
              <a:t>Look at neighbors and adopt?</a:t>
            </a:r>
          </a:p>
        </p:txBody>
      </p:sp>
      <p:cxnSp>
        <p:nvCxnSpPr>
          <p:cNvPr id="9" name="Straight Connector 8">
            <a:extLst>
              <a:ext uri="{FF2B5EF4-FFF2-40B4-BE49-F238E27FC236}">
                <a16:creationId xmlns:a16="http://schemas.microsoft.com/office/drawing/2014/main" id="{895F37F8-3B93-D649-B4AB-20509564B1C2}"/>
              </a:ext>
            </a:extLst>
          </p:cNvPr>
          <p:cNvCxnSpPr/>
          <p:nvPr/>
        </p:nvCxnSpPr>
        <p:spPr>
          <a:xfrm>
            <a:off x="4974275" y="6316357"/>
            <a:ext cx="0" cy="407561"/>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97AC3B-5736-AD40-9F85-1764D65A2D11}"/>
              </a:ext>
            </a:extLst>
          </p:cNvPr>
          <p:cNvSpPr txBox="1"/>
          <p:nvPr/>
        </p:nvSpPr>
        <p:spPr>
          <a:xfrm>
            <a:off x="4194320" y="6239079"/>
            <a:ext cx="801823" cy="724686"/>
          </a:xfrm>
          <a:prstGeom prst="rect">
            <a:avLst/>
          </a:prstGeom>
          <a:noFill/>
        </p:spPr>
        <p:txBody>
          <a:bodyPr wrap="none" rtlCol="0">
            <a:spAutoFit/>
          </a:bodyPr>
          <a:lstStyle/>
          <a:p>
            <a:r>
              <a:rPr lang="en-US" sz="4109" dirty="0"/>
              <a:t>No</a:t>
            </a:r>
          </a:p>
        </p:txBody>
      </p:sp>
      <p:cxnSp>
        <p:nvCxnSpPr>
          <p:cNvPr id="11" name="Straight Connector 10">
            <a:extLst>
              <a:ext uri="{FF2B5EF4-FFF2-40B4-BE49-F238E27FC236}">
                <a16:creationId xmlns:a16="http://schemas.microsoft.com/office/drawing/2014/main" id="{74C71265-6011-D149-9920-CB142B3C90DF}"/>
              </a:ext>
            </a:extLst>
          </p:cNvPr>
          <p:cNvCxnSpPr>
            <a:cxnSpLocks/>
          </p:cNvCxnSpPr>
          <p:nvPr/>
        </p:nvCxnSpPr>
        <p:spPr>
          <a:xfrm>
            <a:off x="6742089" y="4589951"/>
            <a:ext cx="2067060" cy="1447377"/>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7983AD-57A5-434B-BA76-31050FB7C5ED}"/>
              </a:ext>
            </a:extLst>
          </p:cNvPr>
          <p:cNvCxnSpPr>
            <a:cxnSpLocks/>
          </p:cNvCxnSpPr>
          <p:nvPr/>
        </p:nvCxnSpPr>
        <p:spPr>
          <a:xfrm flipV="1">
            <a:off x="6486677" y="6793079"/>
            <a:ext cx="2322476" cy="1773149"/>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BD5C19A-0895-7F46-8E63-1A7C9C1CBF97}"/>
              </a:ext>
            </a:extLst>
          </p:cNvPr>
          <p:cNvSpPr txBox="1"/>
          <p:nvPr/>
        </p:nvSpPr>
        <p:spPr>
          <a:xfrm>
            <a:off x="7411482" y="7885667"/>
            <a:ext cx="872996" cy="724686"/>
          </a:xfrm>
          <a:prstGeom prst="rect">
            <a:avLst/>
          </a:prstGeom>
          <a:noFill/>
        </p:spPr>
        <p:txBody>
          <a:bodyPr wrap="none" rtlCol="0">
            <a:spAutoFit/>
          </a:bodyPr>
          <a:lstStyle/>
          <a:p>
            <a:r>
              <a:rPr lang="en-US" sz="4109" dirty="0"/>
              <a:t>Yes</a:t>
            </a:r>
          </a:p>
        </p:txBody>
      </p:sp>
      <p:sp>
        <p:nvSpPr>
          <p:cNvPr id="17" name="TextBox 16">
            <a:extLst>
              <a:ext uri="{FF2B5EF4-FFF2-40B4-BE49-F238E27FC236}">
                <a16:creationId xmlns:a16="http://schemas.microsoft.com/office/drawing/2014/main" id="{500C4705-3AB8-8D43-8738-532D8777F4F4}"/>
              </a:ext>
            </a:extLst>
          </p:cNvPr>
          <p:cNvSpPr txBox="1"/>
          <p:nvPr/>
        </p:nvSpPr>
        <p:spPr>
          <a:xfrm>
            <a:off x="7595526" y="4490346"/>
            <a:ext cx="872996" cy="724686"/>
          </a:xfrm>
          <a:prstGeom prst="rect">
            <a:avLst/>
          </a:prstGeom>
          <a:noFill/>
        </p:spPr>
        <p:txBody>
          <a:bodyPr wrap="none" rtlCol="0">
            <a:spAutoFit/>
          </a:bodyPr>
          <a:lstStyle/>
          <a:p>
            <a:r>
              <a:rPr lang="en-US" sz="4109" dirty="0"/>
              <a:t>Yes</a:t>
            </a:r>
          </a:p>
        </p:txBody>
      </p:sp>
      <p:sp>
        <p:nvSpPr>
          <p:cNvPr id="18" name="Rectangle 17">
            <a:extLst>
              <a:ext uri="{FF2B5EF4-FFF2-40B4-BE49-F238E27FC236}">
                <a16:creationId xmlns:a16="http://schemas.microsoft.com/office/drawing/2014/main" id="{A4458D4E-3054-B04F-82AF-31C813C6D38D}"/>
              </a:ext>
            </a:extLst>
          </p:cNvPr>
          <p:cNvSpPr/>
          <p:nvPr/>
        </p:nvSpPr>
        <p:spPr>
          <a:xfrm>
            <a:off x="9304778" y="5764075"/>
            <a:ext cx="4089635" cy="1504010"/>
          </a:xfrm>
          <a:prstGeom prst="rect">
            <a:avLst/>
          </a:prstGeom>
          <a:solidFill>
            <a:schemeClr val="accent1">
              <a:alpha val="208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9" dirty="0"/>
          </a:p>
        </p:txBody>
      </p:sp>
      <p:sp>
        <p:nvSpPr>
          <p:cNvPr id="20" name="TextBox 19">
            <a:extLst>
              <a:ext uri="{FF2B5EF4-FFF2-40B4-BE49-F238E27FC236}">
                <a16:creationId xmlns:a16="http://schemas.microsoft.com/office/drawing/2014/main" id="{8DB3651D-30D5-3F4A-9B9E-361F4A75FBF5}"/>
              </a:ext>
            </a:extLst>
          </p:cNvPr>
          <p:cNvSpPr txBox="1"/>
          <p:nvPr/>
        </p:nvSpPr>
        <p:spPr>
          <a:xfrm>
            <a:off x="10327524" y="6269108"/>
            <a:ext cx="2159694" cy="523220"/>
          </a:xfrm>
          <a:prstGeom prst="rect">
            <a:avLst/>
          </a:prstGeom>
          <a:noFill/>
        </p:spPr>
        <p:txBody>
          <a:bodyPr wrap="none" rtlCol="0">
            <a:spAutoFit/>
          </a:bodyPr>
          <a:lstStyle/>
          <a:p>
            <a:r>
              <a:rPr lang="en-US" sz="2800" dirty="0"/>
              <a:t>Agent Adopts</a:t>
            </a:r>
          </a:p>
        </p:txBody>
      </p:sp>
      <p:sp>
        <p:nvSpPr>
          <p:cNvPr id="21" name="TextBox 20">
            <a:extLst>
              <a:ext uri="{FF2B5EF4-FFF2-40B4-BE49-F238E27FC236}">
                <a16:creationId xmlns:a16="http://schemas.microsoft.com/office/drawing/2014/main" id="{2B1340A6-9149-2D4A-88DE-2F9F94D56110}"/>
              </a:ext>
            </a:extLst>
          </p:cNvPr>
          <p:cNvSpPr txBox="1"/>
          <p:nvPr/>
        </p:nvSpPr>
        <p:spPr>
          <a:xfrm>
            <a:off x="6219092" y="2906113"/>
            <a:ext cx="12299970" cy="1357038"/>
          </a:xfrm>
          <a:prstGeom prst="rect">
            <a:avLst/>
          </a:prstGeom>
          <a:noFill/>
        </p:spPr>
        <p:txBody>
          <a:bodyPr wrap="none" rtlCol="0">
            <a:spAutoFit/>
          </a:bodyPr>
          <a:lstStyle/>
          <a:p>
            <a:r>
              <a:rPr lang="en-US" sz="4109" dirty="0"/>
              <a:t> “p” (Innovation Coefficient) Parameters: 0.01, 0.02, 0.03</a:t>
            </a:r>
          </a:p>
          <a:p>
            <a:r>
              <a:rPr lang="en-US" sz="4109" dirty="0"/>
              <a:t>			      </a:t>
            </a:r>
            <a:r>
              <a:rPr lang="en-US" sz="4109" dirty="0">
                <a:highlight>
                  <a:srgbClr val="FFFF00"/>
                </a:highlight>
              </a:rPr>
              <a:t>Allow Heterogeneity: 0, 0.6 </a:t>
            </a:r>
          </a:p>
        </p:txBody>
      </p:sp>
      <p:sp>
        <p:nvSpPr>
          <p:cNvPr id="22" name="TextBox 21">
            <a:extLst>
              <a:ext uri="{FF2B5EF4-FFF2-40B4-BE49-F238E27FC236}">
                <a16:creationId xmlns:a16="http://schemas.microsoft.com/office/drawing/2014/main" id="{D2C7EEF2-9013-324C-9D2B-8306AF60F05E}"/>
              </a:ext>
            </a:extLst>
          </p:cNvPr>
          <p:cNvSpPr txBox="1"/>
          <p:nvPr/>
        </p:nvSpPr>
        <p:spPr>
          <a:xfrm>
            <a:off x="6219092" y="9174068"/>
            <a:ext cx="11125482" cy="1357038"/>
          </a:xfrm>
          <a:prstGeom prst="rect">
            <a:avLst/>
          </a:prstGeom>
          <a:noFill/>
        </p:spPr>
        <p:txBody>
          <a:bodyPr wrap="none" rtlCol="0">
            <a:spAutoFit/>
          </a:bodyPr>
          <a:lstStyle/>
          <a:p>
            <a:r>
              <a:rPr lang="en-US" sz="4109" dirty="0"/>
              <a:t> “q” (Imitation Coefficient) Parameters: 0.2, 0.4, 0.6</a:t>
            </a:r>
          </a:p>
          <a:p>
            <a:r>
              <a:rPr lang="en-US" sz="4109" dirty="0"/>
              <a:t>			   </a:t>
            </a:r>
            <a:r>
              <a:rPr lang="en-US" sz="4109" dirty="0">
                <a:highlight>
                  <a:srgbClr val="FFFF00"/>
                </a:highlight>
              </a:rPr>
              <a:t>Allow Heterogeneity: 0, 0.6 </a:t>
            </a:r>
          </a:p>
        </p:txBody>
      </p:sp>
      <p:cxnSp>
        <p:nvCxnSpPr>
          <p:cNvPr id="30" name="Elbow Connector 29">
            <a:extLst>
              <a:ext uri="{FF2B5EF4-FFF2-40B4-BE49-F238E27FC236}">
                <a16:creationId xmlns:a16="http://schemas.microsoft.com/office/drawing/2014/main" id="{2BAA7F45-6A98-4441-B3BB-DA1707EF5DAD}"/>
              </a:ext>
            </a:extLst>
          </p:cNvPr>
          <p:cNvCxnSpPr>
            <a:cxnSpLocks/>
          </p:cNvCxnSpPr>
          <p:nvPr/>
        </p:nvCxnSpPr>
        <p:spPr>
          <a:xfrm rot="16200000" flipV="1">
            <a:off x="-686405" y="4726681"/>
            <a:ext cx="7596828" cy="3287408"/>
          </a:xfrm>
          <a:prstGeom prst="bentConnector3">
            <a:avLst>
              <a:gd name="adj1" fmla="val -2578"/>
            </a:avLst>
          </a:prstGeom>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1E4A02D-5B0D-0C4E-9A0C-F8FF90FEA204}"/>
              </a:ext>
            </a:extLst>
          </p:cNvPr>
          <p:cNvCxnSpPr>
            <a:cxnSpLocks/>
          </p:cNvCxnSpPr>
          <p:nvPr/>
        </p:nvCxnSpPr>
        <p:spPr>
          <a:xfrm>
            <a:off x="1468305" y="2571968"/>
            <a:ext cx="3746790" cy="291582"/>
          </a:xfrm>
          <a:prstGeom prst="bentConnector3">
            <a:avLst>
              <a:gd name="adj1" fmla="val 100285"/>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BEE9842-6BC5-3440-99D1-9DF5103CBF27}"/>
              </a:ext>
            </a:extLst>
          </p:cNvPr>
          <p:cNvSpPr txBox="1"/>
          <p:nvPr/>
        </p:nvSpPr>
        <p:spPr>
          <a:xfrm>
            <a:off x="512969" y="5816384"/>
            <a:ext cx="1023037" cy="724686"/>
          </a:xfrm>
          <a:prstGeom prst="rect">
            <a:avLst/>
          </a:prstGeom>
          <a:noFill/>
        </p:spPr>
        <p:txBody>
          <a:bodyPr wrap="none" rtlCol="0">
            <a:spAutoFit/>
          </a:bodyPr>
          <a:lstStyle/>
          <a:p>
            <a:r>
              <a:rPr lang="en-US" sz="4109" dirty="0"/>
              <a:t>Tick</a:t>
            </a:r>
          </a:p>
        </p:txBody>
      </p:sp>
      <p:sp>
        <p:nvSpPr>
          <p:cNvPr id="3" name="TextBox 2">
            <a:extLst>
              <a:ext uri="{FF2B5EF4-FFF2-40B4-BE49-F238E27FC236}">
                <a16:creationId xmlns:a16="http://schemas.microsoft.com/office/drawing/2014/main" id="{1A65F6FB-499C-1C4B-A7B1-6235797E01D3}"/>
              </a:ext>
            </a:extLst>
          </p:cNvPr>
          <p:cNvSpPr txBox="1"/>
          <p:nvPr/>
        </p:nvSpPr>
        <p:spPr>
          <a:xfrm>
            <a:off x="14417159" y="4744476"/>
            <a:ext cx="3800598" cy="4893647"/>
          </a:xfrm>
          <a:prstGeom prst="rect">
            <a:avLst/>
          </a:prstGeom>
          <a:noFill/>
        </p:spPr>
        <p:txBody>
          <a:bodyPr wrap="square" rtlCol="0">
            <a:spAutoFit/>
          </a:bodyPr>
          <a:lstStyle/>
          <a:p>
            <a:r>
              <a:rPr lang="en-US" sz="4400" dirty="0">
                <a:highlight>
                  <a:srgbClr val="FFFF00"/>
                </a:highlight>
              </a:rPr>
              <a:t>How would allowing heterogeneity in “p” and “q” effect adoption rates?</a:t>
            </a:r>
          </a:p>
          <a:p>
            <a:endParaRPr lang="en-US" sz="4800" dirty="0"/>
          </a:p>
        </p:txBody>
      </p:sp>
    </p:spTree>
    <p:extLst>
      <p:ext uri="{BB962C8B-B14F-4D97-AF65-F5344CB8AC3E}">
        <p14:creationId xmlns:p14="http://schemas.microsoft.com/office/powerpoint/2010/main" val="356920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26B8BA-CCD7-454F-A820-9DFBA95EA0B1}"/>
              </a:ext>
            </a:extLst>
          </p:cNvPr>
          <p:cNvSpPr/>
          <p:nvPr/>
        </p:nvSpPr>
        <p:spPr>
          <a:xfrm>
            <a:off x="669471" y="2125175"/>
            <a:ext cx="9144000" cy="6986528"/>
          </a:xfrm>
          <a:prstGeom prst="rect">
            <a:avLst/>
          </a:prstGeom>
        </p:spPr>
        <p:txBody>
          <a:bodyPr>
            <a:spAutoFit/>
          </a:bodyPr>
          <a:lstStyle/>
          <a:p>
            <a:pPr fontAlgn="base"/>
            <a:r>
              <a:rPr lang="en-US" sz="2800" i="1" dirty="0">
                <a:solidFill>
                  <a:srgbClr val="111111"/>
                </a:solidFill>
                <a:latin typeface="Palatino" pitchFamily="2" charset="77"/>
                <a:ea typeface="Times New Roman" panose="02020603050405020304" pitchFamily="18" charset="0"/>
              </a:rPr>
              <a:t>In one of the most famous network studies, Padgett and Ansell use network analysis to examine the rise of the Medici family to the height of Florentine politics…, where the family came to run the city-state for several generations.</a:t>
            </a:r>
            <a:r>
              <a:rPr lang="en-US" sz="2800" i="1" dirty="0">
                <a:latin typeface="Times New Roman" panose="02020603050405020304" pitchFamily="18" charset="0"/>
                <a:ea typeface="Times New Roman" panose="02020603050405020304" pitchFamily="18" charset="0"/>
              </a:rPr>
              <a:t> </a:t>
            </a:r>
            <a:r>
              <a:rPr lang="en-US" sz="2800" i="1" dirty="0">
                <a:solidFill>
                  <a:srgbClr val="111111"/>
                </a:solidFill>
                <a:latin typeface="Palatino" pitchFamily="2" charset="77"/>
                <a:ea typeface="Times New Roman" panose="02020603050405020304" pitchFamily="18" charset="0"/>
              </a:rPr>
              <a:t>… The Medici, through marriage and business ties, thus came to the center of Florentine politics as they connected both the old and new families. … When civil strife occurred due to fiscal troubles in the 1420s, </a:t>
            </a:r>
            <a:r>
              <a:rPr lang="en-US" sz="2800" i="1" dirty="0" err="1">
                <a:solidFill>
                  <a:srgbClr val="111111"/>
                </a:solidFill>
                <a:latin typeface="Palatino" pitchFamily="2" charset="77"/>
                <a:ea typeface="Times New Roman" panose="02020603050405020304" pitchFamily="18" charset="0"/>
              </a:rPr>
              <a:t>Cosimo</a:t>
            </a:r>
            <a:r>
              <a:rPr lang="en-US" sz="2800" i="1" dirty="0">
                <a:solidFill>
                  <a:srgbClr val="111111"/>
                </a:solidFill>
                <a:latin typeface="Palatino" pitchFamily="2" charset="77"/>
                <a:ea typeface="Times New Roman" panose="02020603050405020304" pitchFamily="18" charset="0"/>
              </a:rPr>
              <a:t>, as </a:t>
            </a:r>
            <a:r>
              <a:rPr lang="en-US" sz="2800" i="1" dirty="0" err="1">
                <a:solidFill>
                  <a:srgbClr val="111111"/>
                </a:solidFill>
                <a:latin typeface="Palatino" pitchFamily="2" charset="77"/>
                <a:ea typeface="Times New Roman" panose="02020603050405020304" pitchFamily="18" charset="0"/>
              </a:rPr>
              <a:t>partriarch</a:t>
            </a:r>
            <a:r>
              <a:rPr lang="en-US" sz="2800" i="1" dirty="0">
                <a:solidFill>
                  <a:srgbClr val="111111"/>
                </a:solidFill>
                <a:latin typeface="Palatino" pitchFamily="2" charset="77"/>
                <a:ea typeface="Times New Roman" panose="02020603050405020304" pitchFamily="18" charset="0"/>
              </a:rPr>
              <a:t> of the Medici family, was thus the only one in the position to navigate the interests of the most families. </a:t>
            </a:r>
            <a:r>
              <a:rPr lang="en-US" sz="2800" i="1" dirty="0">
                <a:solidFill>
                  <a:srgbClr val="111111"/>
                </a:solidFill>
                <a:highlight>
                  <a:srgbClr val="FFFF00"/>
                </a:highlight>
                <a:latin typeface="Palatino" pitchFamily="2" charset="77"/>
                <a:ea typeface="Times New Roman" panose="02020603050405020304" pitchFamily="18" charset="0"/>
              </a:rPr>
              <a:t>This high betweenness in the network endowed the family patriarchs with the structural position to rise to the forefront of Florentine politics in 1434</a:t>
            </a:r>
            <a:r>
              <a:rPr lang="en-US" sz="2800" i="1" dirty="0">
                <a:solidFill>
                  <a:srgbClr val="111111"/>
                </a:solidFill>
                <a:latin typeface="Palatino" pitchFamily="2" charset="77"/>
                <a:ea typeface="Times New Roman" panose="02020603050405020304" pitchFamily="18" charset="0"/>
              </a:rPr>
              <a:t>.</a:t>
            </a:r>
          </a:p>
          <a:p>
            <a:pPr fontAlgn="base"/>
            <a:endParaRPr lang="en-US" sz="2800" dirty="0">
              <a:solidFill>
                <a:srgbClr val="111111"/>
              </a:solidFill>
              <a:latin typeface="Palatino" pitchFamily="2" charset="77"/>
              <a:ea typeface="Times New Roman" panose="02020603050405020304" pitchFamily="18" charset="0"/>
            </a:endParaRPr>
          </a:p>
          <a:p>
            <a:pPr lvl="1"/>
            <a:r>
              <a:rPr lang="en-US" sz="2800" dirty="0">
                <a:solidFill>
                  <a:srgbClr val="111111"/>
                </a:solidFill>
                <a:latin typeface="Palatino" pitchFamily="2" charset="77"/>
                <a:ea typeface="Times New Roman" panose="02020603050405020304" pitchFamily="18" charset="0"/>
              </a:rPr>
              <a:t>- Omar </a:t>
            </a:r>
            <a:r>
              <a:rPr lang="en-US" sz="2800" dirty="0" err="1">
                <a:solidFill>
                  <a:srgbClr val="111111"/>
                </a:solidFill>
                <a:latin typeface="Palatino" pitchFamily="2" charset="77"/>
                <a:ea typeface="Times New Roman" panose="02020603050405020304" pitchFamily="18" charset="0"/>
              </a:rPr>
              <a:t>Lizardo</a:t>
            </a:r>
            <a:r>
              <a:rPr lang="en-US" sz="2800" dirty="0">
                <a:solidFill>
                  <a:srgbClr val="111111"/>
                </a:solidFill>
                <a:latin typeface="Palatino" pitchFamily="2" charset="77"/>
                <a:ea typeface="Times New Roman" panose="02020603050405020304" pitchFamily="18" charset="0"/>
              </a:rPr>
              <a:t>, 4.3 Betweenness Centrality, </a:t>
            </a:r>
            <a:r>
              <a:rPr lang="en-US" sz="2800" b="1" dirty="0"/>
              <a:t>Social Networks: An Introduction</a:t>
            </a:r>
            <a:r>
              <a:rPr lang="en-US" sz="2800" b="1" dirty="0">
                <a:latin typeface="Times New Roman" panose="02020603050405020304" pitchFamily="18" charset="0"/>
              </a:rPr>
              <a:t> </a:t>
            </a:r>
            <a:r>
              <a:rPr lang="en-US" sz="2800" dirty="0">
                <a:latin typeface="Times New Roman" panose="02020603050405020304" pitchFamily="18" charset="0"/>
              </a:rPr>
              <a:t>(web draft of to-be-published book)</a:t>
            </a:r>
            <a:endParaRPr lang="en-US" sz="2800" dirty="0"/>
          </a:p>
        </p:txBody>
      </p:sp>
      <p:pic>
        <p:nvPicPr>
          <p:cNvPr id="3" name="Picture 2">
            <a:extLst>
              <a:ext uri="{FF2B5EF4-FFF2-40B4-BE49-F238E27FC236}">
                <a16:creationId xmlns:a16="http://schemas.microsoft.com/office/drawing/2014/main" id="{0434B01D-D176-0845-A1B4-42BF9B98D7E5}"/>
              </a:ext>
            </a:extLst>
          </p:cNvPr>
          <p:cNvPicPr>
            <a:picLocks noChangeAspect="1"/>
          </p:cNvPicPr>
          <p:nvPr/>
        </p:nvPicPr>
        <p:blipFill>
          <a:blip r:embed="rId2"/>
          <a:stretch>
            <a:fillRect/>
          </a:stretch>
        </p:blipFill>
        <p:spPr>
          <a:xfrm>
            <a:off x="10103814" y="2427839"/>
            <a:ext cx="7514715" cy="7012139"/>
          </a:xfrm>
          <a:prstGeom prst="rect">
            <a:avLst/>
          </a:prstGeom>
        </p:spPr>
      </p:pic>
      <p:sp>
        <p:nvSpPr>
          <p:cNvPr id="4" name="TextBox 3">
            <a:extLst>
              <a:ext uri="{FF2B5EF4-FFF2-40B4-BE49-F238E27FC236}">
                <a16:creationId xmlns:a16="http://schemas.microsoft.com/office/drawing/2014/main" id="{A664932C-0119-F64E-AEC1-4372E4079FB9}"/>
              </a:ext>
            </a:extLst>
          </p:cNvPr>
          <p:cNvSpPr txBox="1"/>
          <p:nvPr/>
        </p:nvSpPr>
        <p:spPr>
          <a:xfrm>
            <a:off x="10277809" y="577890"/>
            <a:ext cx="7460056" cy="1680204"/>
          </a:xfrm>
          <a:prstGeom prst="rect">
            <a:avLst/>
          </a:prstGeom>
          <a:noFill/>
        </p:spPr>
        <p:txBody>
          <a:bodyPr wrap="none" rtlCol="0">
            <a:spAutoFit/>
          </a:bodyPr>
          <a:lstStyle/>
          <a:p>
            <a:pPr algn="ctr"/>
            <a:r>
              <a:rPr lang="en-US" sz="4109" dirty="0"/>
              <a:t>Florentine Elite Marriage Network</a:t>
            </a:r>
          </a:p>
          <a:p>
            <a:pPr algn="ctr"/>
            <a:r>
              <a:rPr lang="en-US" sz="4109" dirty="0"/>
              <a:t>1400-1434</a:t>
            </a:r>
          </a:p>
          <a:p>
            <a:pPr algn="ctr"/>
            <a:r>
              <a:rPr lang="en-US" sz="2100" dirty="0"/>
              <a:t>(John Padgett, Christopher Ansell)</a:t>
            </a:r>
          </a:p>
        </p:txBody>
      </p:sp>
      <p:sp>
        <p:nvSpPr>
          <p:cNvPr id="5" name="TextBox 4">
            <a:extLst>
              <a:ext uri="{FF2B5EF4-FFF2-40B4-BE49-F238E27FC236}">
                <a16:creationId xmlns:a16="http://schemas.microsoft.com/office/drawing/2014/main" id="{0D2B811B-3522-124F-8751-9F9DA6E41E69}"/>
              </a:ext>
            </a:extLst>
          </p:cNvPr>
          <p:cNvSpPr txBox="1"/>
          <p:nvPr/>
        </p:nvSpPr>
        <p:spPr>
          <a:xfrm>
            <a:off x="12112807" y="9779469"/>
            <a:ext cx="4040593" cy="1001684"/>
          </a:xfrm>
          <a:prstGeom prst="rect">
            <a:avLst/>
          </a:prstGeom>
          <a:noFill/>
        </p:spPr>
        <p:txBody>
          <a:bodyPr wrap="none" rtlCol="0">
            <a:spAutoFit/>
          </a:bodyPr>
          <a:lstStyle/>
          <a:p>
            <a:r>
              <a:rPr lang="en-US" sz="1800" dirty="0"/>
              <a:t>Source: https://</a:t>
            </a:r>
            <a:r>
              <a:rPr lang="en-US" sz="1800" dirty="0" err="1"/>
              <a:t>infovis.lucdh.nl</a:t>
            </a:r>
            <a:r>
              <a:rPr lang="en-US" sz="1800" dirty="0"/>
              <a:t>/datasets/</a:t>
            </a:r>
          </a:p>
          <a:p>
            <a:endParaRPr lang="en-US" sz="4109" dirty="0"/>
          </a:p>
        </p:txBody>
      </p:sp>
    </p:spTree>
    <p:extLst>
      <p:ext uri="{BB962C8B-B14F-4D97-AF65-F5344CB8AC3E}">
        <p14:creationId xmlns:p14="http://schemas.microsoft.com/office/powerpoint/2010/main" val="77450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5B98-5468-3E44-8CE8-D4E4B16A675B}"/>
              </a:ext>
            </a:extLst>
          </p:cNvPr>
          <p:cNvSpPr>
            <a:spLocks noGrp="1"/>
          </p:cNvSpPr>
          <p:nvPr>
            <p:ph type="title"/>
          </p:nvPr>
        </p:nvSpPr>
        <p:spPr>
          <a:xfrm>
            <a:off x="1257300" y="753270"/>
            <a:ext cx="15773400" cy="1705656"/>
          </a:xfrm>
        </p:spPr>
        <p:txBody>
          <a:bodyPr>
            <a:normAutofit fontScale="90000"/>
          </a:bodyPr>
          <a:lstStyle/>
          <a:p>
            <a:r>
              <a:rPr lang="en-US" b="1" dirty="0"/>
              <a:t>But Wait!  There’s More…..</a:t>
            </a:r>
            <a:br>
              <a:rPr lang="en-US" dirty="0"/>
            </a:br>
            <a:r>
              <a:rPr lang="en-US" dirty="0"/>
              <a:t>Testing Innovation Diffusion on Other Network Structures</a:t>
            </a:r>
          </a:p>
        </p:txBody>
      </p:sp>
      <p:sp>
        <p:nvSpPr>
          <p:cNvPr id="3" name="Content Placeholder 2">
            <a:extLst>
              <a:ext uri="{FF2B5EF4-FFF2-40B4-BE49-F238E27FC236}">
                <a16:creationId xmlns:a16="http://schemas.microsoft.com/office/drawing/2014/main" id="{8E5A7921-ADE9-7543-90D6-CDF987F9AC2D}"/>
              </a:ext>
            </a:extLst>
          </p:cNvPr>
          <p:cNvSpPr>
            <a:spLocks noGrp="1"/>
          </p:cNvSpPr>
          <p:nvPr>
            <p:ph idx="1"/>
          </p:nvPr>
        </p:nvSpPr>
        <p:spPr/>
        <p:txBody>
          <a:bodyPr>
            <a:normAutofit/>
          </a:bodyPr>
          <a:lstStyle/>
          <a:p>
            <a:endParaRPr lang="en-US" dirty="0"/>
          </a:p>
          <a:p>
            <a:r>
              <a:rPr lang="en-US" dirty="0"/>
              <a:t>Francis-Bacon – Network generated through text mining Oxford Dictionary of National Biography</a:t>
            </a:r>
            <a:br>
              <a:rPr lang="en-US" dirty="0"/>
            </a:br>
            <a:r>
              <a:rPr lang="en-US" dirty="0"/>
              <a:t>	</a:t>
            </a:r>
            <a:r>
              <a:rPr lang="en-US" i="1" dirty="0"/>
              <a:t>(8,741 nodes, 19,518 edges, 0.0005 density)</a:t>
            </a:r>
          </a:p>
          <a:p>
            <a:r>
              <a:rPr lang="en-US" dirty="0"/>
              <a:t>Collaborations - </a:t>
            </a:r>
            <a:r>
              <a:rPr lang="en-US" dirty="0" err="1"/>
              <a:t>Arxiv</a:t>
            </a:r>
            <a:r>
              <a:rPr lang="en-US" dirty="0"/>
              <a:t> COND-MAT (Condense Matter Physics) author collaboration network</a:t>
            </a:r>
            <a:br>
              <a:rPr lang="en-US" dirty="0"/>
            </a:br>
            <a:r>
              <a:rPr lang="en-US" dirty="0"/>
              <a:t>	</a:t>
            </a:r>
            <a:r>
              <a:rPr lang="en-US" i="1" dirty="0"/>
              <a:t>(23,133 nodes, 183,831 edges, 0.0004 density)</a:t>
            </a:r>
          </a:p>
          <a:p>
            <a:r>
              <a:rPr lang="en-US" dirty="0"/>
              <a:t>Enron Email – Internal Enron email collaboration network</a:t>
            </a:r>
            <a:br>
              <a:rPr lang="en-US" dirty="0"/>
            </a:br>
            <a:r>
              <a:rPr lang="en-US" dirty="0"/>
              <a:t>	</a:t>
            </a:r>
            <a:r>
              <a:rPr lang="en-US" i="1" dirty="0"/>
              <a:t>(36,692 nodes, 91,286 edges, 0.0003 density)</a:t>
            </a:r>
          </a:p>
          <a:p>
            <a:endParaRPr lang="en-US" dirty="0"/>
          </a:p>
        </p:txBody>
      </p:sp>
    </p:spTree>
    <p:extLst>
      <p:ext uri="{BB962C8B-B14F-4D97-AF65-F5344CB8AC3E}">
        <p14:creationId xmlns:p14="http://schemas.microsoft.com/office/powerpoint/2010/main" val="1328327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C6351F3B-A024-0843-B312-813D714E9822}"/>
              </a:ext>
            </a:extLst>
          </p:cNvPr>
          <p:cNvPicPr>
            <a:picLocks noChangeAspect="1"/>
          </p:cNvPicPr>
          <p:nvPr/>
        </p:nvPicPr>
        <p:blipFill>
          <a:blip r:embed="rId2"/>
          <a:stretch>
            <a:fillRect/>
          </a:stretch>
        </p:blipFill>
        <p:spPr>
          <a:xfrm>
            <a:off x="11521809" y="934135"/>
            <a:ext cx="6537583" cy="3687258"/>
          </a:xfrm>
          <a:prstGeom prst="rect">
            <a:avLst/>
          </a:prstGeom>
        </p:spPr>
      </p:pic>
      <p:sp>
        <p:nvSpPr>
          <p:cNvPr id="2" name="Title 1">
            <a:extLst>
              <a:ext uri="{FF2B5EF4-FFF2-40B4-BE49-F238E27FC236}">
                <a16:creationId xmlns:a16="http://schemas.microsoft.com/office/drawing/2014/main" id="{51EDFDEA-5D4B-2C4D-825C-8ADA889686FB}"/>
              </a:ext>
            </a:extLst>
          </p:cNvPr>
          <p:cNvSpPr>
            <a:spLocks noGrp="1"/>
          </p:cNvSpPr>
          <p:nvPr>
            <p:ph type="title"/>
          </p:nvPr>
        </p:nvSpPr>
        <p:spPr/>
        <p:txBody>
          <a:bodyPr/>
          <a:lstStyle/>
          <a:p>
            <a:r>
              <a:rPr lang="en-US" dirty="0"/>
              <a:t>My project “AHA”</a:t>
            </a:r>
          </a:p>
        </p:txBody>
      </p:sp>
      <p:sp>
        <p:nvSpPr>
          <p:cNvPr id="3" name="Content Placeholder 2">
            <a:extLst>
              <a:ext uri="{FF2B5EF4-FFF2-40B4-BE49-F238E27FC236}">
                <a16:creationId xmlns:a16="http://schemas.microsoft.com/office/drawing/2014/main" id="{B5475E05-FA57-864D-A943-E696B93CCDBB}"/>
              </a:ext>
            </a:extLst>
          </p:cNvPr>
          <p:cNvSpPr>
            <a:spLocks noGrp="1"/>
          </p:cNvSpPr>
          <p:nvPr>
            <p:ph idx="1"/>
          </p:nvPr>
        </p:nvSpPr>
        <p:spPr>
          <a:xfrm>
            <a:off x="160024" y="2777764"/>
            <a:ext cx="12066815" cy="6527007"/>
          </a:xfrm>
        </p:spPr>
        <p:txBody>
          <a:bodyPr>
            <a:normAutofit fontScale="92500" lnSpcReduction="20000"/>
          </a:bodyPr>
          <a:lstStyle/>
          <a:p>
            <a:r>
              <a:rPr lang="en-US" dirty="0"/>
              <a:t>In theory, degree centrality might be a bad heuristic to use for identifying a network’s most influential nodes:</a:t>
            </a:r>
          </a:p>
          <a:p>
            <a:pPr marL="685800" lvl="1" indent="0">
              <a:buNone/>
            </a:pPr>
            <a:r>
              <a:rPr lang="en-US" i="1" dirty="0"/>
              <a:t> “a node having a few high influential neighbors may have much higher influence than a node having a larger number of less influential neighbors.” </a:t>
            </a:r>
            <a:r>
              <a:rPr lang="en-US" dirty="0"/>
              <a:t>- </a:t>
            </a:r>
            <a:r>
              <a:rPr lang="en-US" sz="2100" dirty="0" err="1"/>
              <a:t>Duanbing</a:t>
            </a:r>
            <a:r>
              <a:rPr lang="en-US" sz="2100" dirty="0"/>
              <a:t> Chena, </a:t>
            </a:r>
            <a:r>
              <a:rPr lang="en-US" sz="2100" i="1" dirty="0"/>
              <a:t>Identifying influential nodes in complex networks (2011)</a:t>
            </a:r>
            <a:br>
              <a:rPr lang="en-US" sz="2100" i="1" dirty="0"/>
            </a:br>
            <a:endParaRPr lang="en-US" sz="2100" i="1" dirty="0"/>
          </a:p>
          <a:p>
            <a:r>
              <a:rPr lang="en-US" dirty="0"/>
              <a:t>In practice, there is huge overlap between the most central nodes using various centrality measures in both generated and actual networks </a:t>
            </a:r>
            <a:br>
              <a:rPr lang="en-US" dirty="0"/>
            </a:br>
            <a:endParaRPr lang="en-US" dirty="0"/>
          </a:p>
          <a:p>
            <a:r>
              <a:rPr lang="en-US" dirty="0"/>
              <a:t>Given the much higher effort to determine betweenness and closeness centrality, degree centrality seems a pretty good heuristic for estimating node influence in large networks</a:t>
            </a:r>
          </a:p>
          <a:p>
            <a:endParaRPr lang="en-US" dirty="0"/>
          </a:p>
        </p:txBody>
      </p:sp>
      <p:sp>
        <p:nvSpPr>
          <p:cNvPr id="5" name="TextBox 4">
            <a:extLst>
              <a:ext uri="{FF2B5EF4-FFF2-40B4-BE49-F238E27FC236}">
                <a16:creationId xmlns:a16="http://schemas.microsoft.com/office/drawing/2014/main" id="{EF711131-524B-FA45-9AD6-C803CFAFC8A0}"/>
              </a:ext>
            </a:extLst>
          </p:cNvPr>
          <p:cNvSpPr txBox="1"/>
          <p:nvPr/>
        </p:nvSpPr>
        <p:spPr>
          <a:xfrm>
            <a:off x="12971415" y="4621393"/>
            <a:ext cx="4343400" cy="923330"/>
          </a:xfrm>
          <a:prstGeom prst="rect">
            <a:avLst/>
          </a:prstGeom>
          <a:noFill/>
        </p:spPr>
        <p:txBody>
          <a:bodyPr wrap="square" rtlCol="0">
            <a:spAutoFit/>
          </a:bodyPr>
          <a:lstStyle/>
          <a:p>
            <a:r>
              <a:rPr lang="en-US" dirty="0"/>
              <a:t>Source: In Social Network Analysis, Which Centrality Index Should I Use?  (</a:t>
            </a:r>
            <a:r>
              <a:rPr lang="en-US" dirty="0" err="1"/>
              <a:t>Iacobucci</a:t>
            </a:r>
            <a:r>
              <a:rPr lang="en-US" dirty="0"/>
              <a:t>, 2017)</a:t>
            </a:r>
          </a:p>
        </p:txBody>
      </p:sp>
    </p:spTree>
    <p:extLst>
      <p:ext uri="{BB962C8B-B14F-4D97-AF65-F5344CB8AC3E}">
        <p14:creationId xmlns:p14="http://schemas.microsoft.com/office/powerpoint/2010/main" val="103348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80417A0-5E25-B24D-9E42-C38E659C8608}"/>
              </a:ext>
            </a:extLst>
          </p:cNvPr>
          <p:cNvGrpSpPr/>
          <p:nvPr/>
        </p:nvGrpSpPr>
        <p:grpSpPr>
          <a:xfrm>
            <a:off x="3964883" y="1020175"/>
            <a:ext cx="10137485" cy="8458199"/>
            <a:chOff x="183389" y="-165278"/>
            <a:chExt cx="5683250" cy="4342325"/>
          </a:xfrm>
        </p:grpSpPr>
        <p:pic>
          <p:nvPicPr>
            <p:cNvPr id="5122" name="Picture 2" descr="Zachary's Karate Club Network. Figure 3 represents Zachary's Karate... |  Download Scientific Diagram">
              <a:extLst>
                <a:ext uri="{FF2B5EF4-FFF2-40B4-BE49-F238E27FC236}">
                  <a16:creationId xmlns:a16="http://schemas.microsoft.com/office/drawing/2014/main" id="{4544B3A4-D6A3-224B-95FB-A0A50AC879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7543"/>
            <a:stretch/>
          </p:blipFill>
          <p:spPr bwMode="auto">
            <a:xfrm>
              <a:off x="183389" y="-165278"/>
              <a:ext cx="5683250" cy="22258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Zachary's Karate Club Network. Figure 3 represents Zachary's Karate... |  Download Scientific Diagram">
              <a:extLst>
                <a:ext uri="{FF2B5EF4-FFF2-40B4-BE49-F238E27FC236}">
                  <a16:creationId xmlns:a16="http://schemas.microsoft.com/office/drawing/2014/main" id="{5E64F8FA-4A3F-5F4A-87A8-9EEF1DCD02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139"/>
            <a:stretch/>
          </p:blipFill>
          <p:spPr bwMode="auto">
            <a:xfrm>
              <a:off x="183389" y="2060620"/>
              <a:ext cx="5683250" cy="21164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9174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261C7-821B-8540-98F2-C24A5A3406AD}"/>
              </a:ext>
            </a:extLst>
          </p:cNvPr>
          <p:cNvSpPr>
            <a:spLocks noGrp="1"/>
          </p:cNvSpPr>
          <p:nvPr>
            <p:ph type="title"/>
          </p:nvPr>
        </p:nvSpPr>
        <p:spPr/>
        <p:txBody>
          <a:bodyPr/>
          <a:lstStyle/>
          <a:p>
            <a:r>
              <a:rPr lang="en-US" dirty="0"/>
              <a:t>Further (and better) questions to ask</a:t>
            </a:r>
          </a:p>
        </p:txBody>
      </p:sp>
      <p:sp>
        <p:nvSpPr>
          <p:cNvPr id="5" name="Content Placeholder 4">
            <a:extLst>
              <a:ext uri="{FF2B5EF4-FFF2-40B4-BE49-F238E27FC236}">
                <a16:creationId xmlns:a16="http://schemas.microsoft.com/office/drawing/2014/main" id="{D2F1B18F-0B15-EE42-9FEA-6C18D0B9D9D3}"/>
              </a:ext>
            </a:extLst>
          </p:cNvPr>
          <p:cNvSpPr>
            <a:spLocks noGrp="1"/>
          </p:cNvSpPr>
          <p:nvPr>
            <p:ph idx="1"/>
          </p:nvPr>
        </p:nvSpPr>
        <p:spPr/>
        <p:txBody>
          <a:bodyPr/>
          <a:lstStyle/>
          <a:p>
            <a:r>
              <a:rPr lang="en-US" dirty="0"/>
              <a:t>Could there be a parallel between Anscombe’s Quartet and diffusion over different types of networks?  Could these networks all have similar measures (density, clustering coefficient, etc.) yet produce different results?</a:t>
            </a:r>
          </a:p>
        </p:txBody>
      </p:sp>
    </p:spTree>
    <p:extLst>
      <p:ext uri="{BB962C8B-B14F-4D97-AF65-F5344CB8AC3E}">
        <p14:creationId xmlns:p14="http://schemas.microsoft.com/office/powerpoint/2010/main" val="249139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698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5231379C-A19F-455D-A863-7A332CEB6758}"/>
              </a:ext>
            </a:extLst>
          </p:cNvPr>
          <p:cNvPicPr>
            <a:picLocks noChangeAspect="1"/>
          </p:cNvPicPr>
          <p:nvPr/>
        </p:nvPicPr>
        <p:blipFill rotWithShape="1">
          <a:blip r:embed="rId2"/>
          <a:srcRect l="28125" t="9091" r="3922" b="-1"/>
          <a:stretch/>
        </p:blipFill>
        <p:spPr>
          <a:xfrm>
            <a:off x="5285232" y="10"/>
            <a:ext cx="13002768" cy="10698152"/>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4008809" cy="10698162"/>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DE8F970-D58D-7C48-AC0F-89F0AAA86262}"/>
              </a:ext>
            </a:extLst>
          </p:cNvPr>
          <p:cNvSpPr>
            <a:spLocks noGrp="1"/>
          </p:cNvSpPr>
          <p:nvPr>
            <p:ph type="ctrTitle"/>
          </p:nvPr>
        </p:nvSpPr>
        <p:spPr>
          <a:xfrm>
            <a:off x="716971" y="1750834"/>
            <a:ext cx="6035040" cy="4998301"/>
          </a:xfrm>
        </p:spPr>
        <p:txBody>
          <a:bodyPr anchor="b">
            <a:normAutofit/>
          </a:bodyPr>
          <a:lstStyle/>
          <a:p>
            <a:pPr algn="l"/>
            <a:r>
              <a:rPr lang="en-US" sz="6800" dirty="0"/>
              <a:t>Modeling Innovation Diffusion</a:t>
            </a:r>
            <a:br>
              <a:rPr lang="en-US" sz="6800" dirty="0"/>
            </a:br>
            <a:r>
              <a:rPr lang="en-US" sz="6800" dirty="0"/>
              <a:t>And </a:t>
            </a:r>
            <a:br>
              <a:rPr lang="en-US" sz="6800" dirty="0"/>
            </a:br>
            <a:r>
              <a:rPr lang="en-US" sz="6800" dirty="0"/>
              <a:t>Cognition</a:t>
            </a:r>
          </a:p>
        </p:txBody>
      </p:sp>
      <p:sp>
        <p:nvSpPr>
          <p:cNvPr id="5" name="Subtitle 4">
            <a:extLst>
              <a:ext uri="{FF2B5EF4-FFF2-40B4-BE49-F238E27FC236}">
                <a16:creationId xmlns:a16="http://schemas.microsoft.com/office/drawing/2014/main" id="{51A17A71-7509-3946-BB16-2C607C9F0306}"/>
              </a:ext>
            </a:extLst>
          </p:cNvPr>
          <p:cNvSpPr>
            <a:spLocks noGrp="1"/>
          </p:cNvSpPr>
          <p:nvPr>
            <p:ph type="subTitle" idx="1"/>
          </p:nvPr>
        </p:nvSpPr>
        <p:spPr>
          <a:xfrm>
            <a:off x="716970" y="7601532"/>
            <a:ext cx="6035038" cy="1884644"/>
          </a:xfrm>
        </p:spPr>
        <p:txBody>
          <a:bodyPr>
            <a:normAutofit/>
          </a:bodyPr>
          <a:lstStyle/>
          <a:p>
            <a:pPr algn="l"/>
            <a:r>
              <a:rPr lang="en-US" sz="2300"/>
              <a:t>Paul Albert</a:t>
            </a:r>
          </a:p>
          <a:p>
            <a:pPr algn="l"/>
            <a:r>
              <a:rPr lang="en-US" sz="2300"/>
              <a:t>5/6/21</a:t>
            </a:r>
          </a:p>
          <a:p>
            <a:pPr algn="l"/>
            <a:r>
              <a:rPr lang="en-US" sz="2300"/>
              <a:t>CSS635 – Cognitive Foundations of Computational Social Science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35496" y="562084"/>
            <a:ext cx="228227" cy="1056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3" y="7092984"/>
            <a:ext cx="5966460" cy="28529"/>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50C6376-710B-DE40-B1AA-731C8FDE1908}"/>
              </a:ext>
            </a:extLst>
          </p:cNvPr>
          <p:cNvSpPr txBox="1"/>
          <p:nvPr/>
        </p:nvSpPr>
        <p:spPr>
          <a:xfrm>
            <a:off x="5854715" y="8965893"/>
            <a:ext cx="5460982" cy="369332"/>
          </a:xfrm>
          <a:prstGeom prst="rect">
            <a:avLst/>
          </a:prstGeom>
          <a:noFill/>
        </p:spPr>
        <p:txBody>
          <a:bodyPr wrap="none" rtlCol="0">
            <a:spAutoFit/>
          </a:bodyPr>
          <a:lstStyle/>
          <a:p>
            <a:r>
              <a:rPr lang="en-US" dirty="0"/>
              <a:t>For best results, maximize the view using the icon below</a:t>
            </a:r>
          </a:p>
        </p:txBody>
      </p:sp>
      <p:cxnSp>
        <p:nvCxnSpPr>
          <p:cNvPr id="9" name="Straight Arrow Connector 8">
            <a:extLst>
              <a:ext uri="{FF2B5EF4-FFF2-40B4-BE49-F238E27FC236}">
                <a16:creationId xmlns:a16="http://schemas.microsoft.com/office/drawing/2014/main" id="{BA88F6F9-FFE6-7149-971B-00EFDC532460}"/>
              </a:ext>
            </a:extLst>
          </p:cNvPr>
          <p:cNvCxnSpPr>
            <a:cxnSpLocks/>
          </p:cNvCxnSpPr>
          <p:nvPr/>
        </p:nvCxnSpPr>
        <p:spPr>
          <a:xfrm>
            <a:off x="11297884" y="9150559"/>
            <a:ext cx="6555776" cy="5379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117DB32-F5B6-1F43-B9B5-A3C0D14B3430}"/>
              </a:ext>
            </a:extLst>
          </p:cNvPr>
          <p:cNvSpPr txBox="1"/>
          <p:nvPr/>
        </p:nvSpPr>
        <p:spPr>
          <a:xfrm>
            <a:off x="696572" y="9969241"/>
            <a:ext cx="1968488" cy="369332"/>
          </a:xfrm>
          <a:prstGeom prst="rect">
            <a:avLst/>
          </a:prstGeom>
          <a:noFill/>
        </p:spPr>
        <p:txBody>
          <a:bodyPr wrap="none" rtlCol="0">
            <a:spAutoFit/>
          </a:bodyPr>
          <a:lstStyle/>
          <a:p>
            <a:r>
              <a:rPr lang="en-US" dirty="0"/>
              <a:t>GitHub Repository:</a:t>
            </a:r>
          </a:p>
        </p:txBody>
      </p:sp>
    </p:spTree>
    <p:extLst>
      <p:ext uri="{BB962C8B-B14F-4D97-AF65-F5344CB8AC3E}">
        <p14:creationId xmlns:p14="http://schemas.microsoft.com/office/powerpoint/2010/main" val="14940880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377B-8518-9549-AFBD-8EA465E485B3}"/>
              </a:ext>
            </a:extLst>
          </p:cNvPr>
          <p:cNvSpPr>
            <a:spLocks noGrp="1"/>
          </p:cNvSpPr>
          <p:nvPr>
            <p:ph type="title"/>
          </p:nvPr>
        </p:nvSpPr>
        <p:spPr/>
        <p:txBody>
          <a:bodyPr>
            <a:noAutofit/>
          </a:bodyPr>
          <a:lstStyle/>
          <a:p>
            <a:r>
              <a:rPr lang="en-US" sz="4800" dirty="0"/>
              <a:t>Innovation Diffusion defined by adoption accelerators (e.g., peer effects, network effects) and adoption barriers (e.g., path dependencies, cost)</a:t>
            </a:r>
          </a:p>
        </p:txBody>
      </p:sp>
      <p:sp>
        <p:nvSpPr>
          <p:cNvPr id="3" name="Content Placeholder 2">
            <a:extLst>
              <a:ext uri="{FF2B5EF4-FFF2-40B4-BE49-F238E27FC236}">
                <a16:creationId xmlns:a16="http://schemas.microsoft.com/office/drawing/2014/main" id="{0461ABCE-DDD0-A54F-9C63-8B60EA14DFF8}"/>
              </a:ext>
            </a:extLst>
          </p:cNvPr>
          <p:cNvSpPr>
            <a:spLocks noGrp="1"/>
          </p:cNvSpPr>
          <p:nvPr>
            <p:ph idx="1"/>
          </p:nvPr>
        </p:nvSpPr>
        <p:spPr>
          <a:xfrm>
            <a:off x="3052849" y="2947643"/>
            <a:ext cx="15773400" cy="6787886"/>
          </a:xfrm>
        </p:spPr>
        <p:txBody>
          <a:bodyPr>
            <a:normAutofit fontScale="92500" lnSpcReduction="10000"/>
          </a:bodyPr>
          <a:lstStyle/>
          <a:p>
            <a:endParaRPr lang="en-US" dirty="0"/>
          </a:p>
          <a:p>
            <a:r>
              <a:rPr lang="en-US" dirty="0"/>
              <a:t>New hybrid corn seed</a:t>
            </a:r>
          </a:p>
          <a:p>
            <a:r>
              <a:rPr lang="en-US" dirty="0"/>
              <a:t>Mechanized cotton looms in 1700’s France</a:t>
            </a:r>
          </a:p>
          <a:p>
            <a:r>
              <a:rPr lang="en-US" dirty="0"/>
              <a:t>Electric Cars</a:t>
            </a:r>
          </a:p>
          <a:p>
            <a:r>
              <a:rPr lang="en-US" dirty="0"/>
              <a:t>Use of personal email</a:t>
            </a:r>
          </a:p>
          <a:p>
            <a:r>
              <a:rPr lang="en-US" dirty="0"/>
              <a:t>Choice of email provider (”Hotmail” vs “Google”)</a:t>
            </a:r>
          </a:p>
          <a:p>
            <a:r>
              <a:rPr lang="en-US" dirty="0"/>
              <a:t>Rise of Protestantism</a:t>
            </a:r>
          </a:p>
          <a:p>
            <a:r>
              <a:rPr lang="en-US" dirty="0"/>
              <a:t>Scientific Paradigms</a:t>
            </a:r>
          </a:p>
          <a:p>
            <a:r>
              <a:rPr lang="en-US" dirty="0"/>
              <a:t>Language conventions</a:t>
            </a:r>
          </a:p>
          <a:p>
            <a:r>
              <a:rPr lang="en-US" dirty="0"/>
              <a:t>Fashions/Fads (e.g., artistic practices)</a:t>
            </a:r>
          </a:p>
          <a:p>
            <a:endParaRPr lang="en-US" dirty="0"/>
          </a:p>
          <a:p>
            <a:endParaRPr lang="en-US" dirty="0"/>
          </a:p>
        </p:txBody>
      </p:sp>
    </p:spTree>
    <p:extLst>
      <p:ext uri="{BB962C8B-B14F-4D97-AF65-F5344CB8AC3E}">
        <p14:creationId xmlns:p14="http://schemas.microsoft.com/office/powerpoint/2010/main" val="274412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CB86-2C43-6B47-9EEB-A2425391079C}"/>
              </a:ext>
            </a:extLst>
          </p:cNvPr>
          <p:cNvSpPr>
            <a:spLocks noGrp="1"/>
          </p:cNvSpPr>
          <p:nvPr>
            <p:ph type="title"/>
          </p:nvPr>
        </p:nvSpPr>
        <p:spPr/>
        <p:txBody>
          <a:bodyPr>
            <a:normAutofit fontScale="90000"/>
          </a:bodyPr>
          <a:lstStyle/>
          <a:p>
            <a:r>
              <a:rPr lang="en-US" dirty="0"/>
              <a:t>“Herd Effects” (not “Utility Effects”) might better explain adoption acceleration in many cases</a:t>
            </a:r>
          </a:p>
        </p:txBody>
      </p:sp>
      <p:sp>
        <p:nvSpPr>
          <p:cNvPr id="3" name="Content Placeholder 2">
            <a:extLst>
              <a:ext uri="{FF2B5EF4-FFF2-40B4-BE49-F238E27FC236}">
                <a16:creationId xmlns:a16="http://schemas.microsoft.com/office/drawing/2014/main" id="{48442173-5DF7-1D49-A2B8-39A5FA607ADE}"/>
              </a:ext>
            </a:extLst>
          </p:cNvPr>
          <p:cNvSpPr>
            <a:spLocks noGrp="1"/>
          </p:cNvSpPr>
          <p:nvPr>
            <p:ph idx="1"/>
          </p:nvPr>
        </p:nvSpPr>
        <p:spPr/>
        <p:txBody>
          <a:bodyPr/>
          <a:lstStyle/>
          <a:p>
            <a:endParaRPr lang="en-US" dirty="0"/>
          </a:p>
          <a:p>
            <a:r>
              <a:rPr lang="en-US" dirty="0"/>
              <a:t>"You can see the computer age everywhere but in the productivity statistics.”</a:t>
            </a:r>
          </a:p>
          <a:p>
            <a:pPr marL="685800" lvl="1" indent="0">
              <a:buNone/>
            </a:pPr>
            <a:r>
              <a:rPr lang="en-US" dirty="0"/>
              <a:t> - Robert Solow, 1987</a:t>
            </a:r>
            <a:br>
              <a:rPr lang="en-US" dirty="0"/>
            </a:br>
            <a:endParaRPr lang="en-US" dirty="0"/>
          </a:p>
          <a:p>
            <a:pPr marL="685800" lvl="1" indent="0">
              <a:buNone/>
            </a:pPr>
            <a:endParaRPr lang="en-US" dirty="0"/>
          </a:p>
          <a:p>
            <a:r>
              <a:rPr lang="en-US" dirty="0"/>
              <a:t>While the computing capacity of the U.S. increased a hundredfold in the 1970s and 1980s,</a:t>
            </a:r>
            <a:r>
              <a:rPr lang="en-US" baseline="30000" dirty="0"/>
              <a:t> </a:t>
            </a:r>
            <a:r>
              <a:rPr lang="en-US" dirty="0"/>
              <a:t>labor productivity growth slowed from over 3% in the 1960s to roughly 1% in the 1980s. </a:t>
            </a:r>
          </a:p>
          <a:p>
            <a:pPr marL="685800" lvl="1" indent="0">
              <a:buNone/>
            </a:pPr>
            <a:r>
              <a:rPr lang="en-US" dirty="0"/>
              <a:t> - Wikipedia, Productivity Paradox</a:t>
            </a:r>
          </a:p>
          <a:p>
            <a:endParaRPr lang="en-US" dirty="0"/>
          </a:p>
        </p:txBody>
      </p:sp>
    </p:spTree>
    <p:extLst>
      <p:ext uri="{BB962C8B-B14F-4D97-AF65-F5344CB8AC3E}">
        <p14:creationId xmlns:p14="http://schemas.microsoft.com/office/powerpoint/2010/main" val="306400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98D75D-CCD2-104D-A893-7C7DAE7E404D}"/>
              </a:ext>
            </a:extLst>
          </p:cNvPr>
          <p:cNvPicPr>
            <a:picLocks noChangeAspect="1"/>
          </p:cNvPicPr>
          <p:nvPr/>
        </p:nvPicPr>
        <p:blipFill>
          <a:blip r:embed="rId3"/>
          <a:stretch>
            <a:fillRect/>
          </a:stretch>
        </p:blipFill>
        <p:spPr>
          <a:xfrm>
            <a:off x="1020850" y="3832441"/>
            <a:ext cx="14126609" cy="5742524"/>
          </a:xfrm>
          <a:prstGeom prst="rect">
            <a:avLst/>
          </a:prstGeom>
        </p:spPr>
      </p:pic>
      <p:sp>
        <p:nvSpPr>
          <p:cNvPr id="3" name="Title 2">
            <a:extLst>
              <a:ext uri="{FF2B5EF4-FFF2-40B4-BE49-F238E27FC236}">
                <a16:creationId xmlns:a16="http://schemas.microsoft.com/office/drawing/2014/main" id="{7E8F9B55-6529-B646-ACDA-55CFA3413C03}"/>
              </a:ext>
            </a:extLst>
          </p:cNvPr>
          <p:cNvSpPr>
            <a:spLocks noGrp="1"/>
          </p:cNvSpPr>
          <p:nvPr>
            <p:ph type="title"/>
          </p:nvPr>
        </p:nvSpPr>
        <p:spPr/>
        <p:txBody>
          <a:bodyPr>
            <a:normAutofit/>
          </a:bodyPr>
          <a:lstStyle/>
          <a:p>
            <a:r>
              <a:rPr lang="en-US" dirty="0"/>
              <a:t>Bass Diffusion Model</a:t>
            </a:r>
            <a:br>
              <a:rPr lang="en-US" dirty="0"/>
            </a:br>
            <a:r>
              <a:rPr lang="en-US" sz="3300" dirty="0"/>
              <a:t>Bass, Frank (1969). "A new product growth model for consumer durables". Management Science 15 (5): p215–227.  (10,129 Citations)</a:t>
            </a:r>
          </a:p>
        </p:txBody>
      </p:sp>
      <p:pic>
        <p:nvPicPr>
          <p:cNvPr id="7170" name="Picture 2">
            <a:extLst>
              <a:ext uri="{FF2B5EF4-FFF2-40B4-BE49-F238E27FC236}">
                <a16:creationId xmlns:a16="http://schemas.microsoft.com/office/drawing/2014/main" id="{BA0AD035-3FAE-BE4D-A7D4-65CAE2FA8D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1299" y="1876460"/>
            <a:ext cx="6436322" cy="48272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FA6170-97BE-4643-B3B4-2EDFF80C5557}"/>
              </a:ext>
            </a:extLst>
          </p:cNvPr>
          <p:cNvSpPr txBox="1"/>
          <p:nvPr/>
        </p:nvSpPr>
        <p:spPr>
          <a:xfrm>
            <a:off x="13055609" y="9667896"/>
            <a:ext cx="4578818" cy="461665"/>
          </a:xfrm>
          <a:prstGeom prst="rect">
            <a:avLst/>
          </a:prstGeom>
          <a:noFill/>
        </p:spPr>
        <p:txBody>
          <a:bodyPr wrap="none" rtlCol="0">
            <a:spAutoFit/>
          </a:bodyPr>
          <a:lstStyle/>
          <a:p>
            <a:r>
              <a:rPr lang="en-US" sz="2400" dirty="0"/>
              <a:t>Sources: Wikipedia, Google Scholar</a:t>
            </a:r>
          </a:p>
        </p:txBody>
      </p:sp>
      <p:sp>
        <p:nvSpPr>
          <p:cNvPr id="8" name="TextBox 7">
            <a:extLst>
              <a:ext uri="{FF2B5EF4-FFF2-40B4-BE49-F238E27FC236}">
                <a16:creationId xmlns:a16="http://schemas.microsoft.com/office/drawing/2014/main" id="{CD275C24-7D9C-D643-B111-D2359B51FC84}"/>
              </a:ext>
            </a:extLst>
          </p:cNvPr>
          <p:cNvSpPr txBox="1"/>
          <p:nvPr/>
        </p:nvSpPr>
        <p:spPr>
          <a:xfrm>
            <a:off x="10304833" y="2872698"/>
            <a:ext cx="3415807" cy="1200329"/>
          </a:xfrm>
          <a:prstGeom prst="rect">
            <a:avLst/>
          </a:prstGeom>
          <a:noFill/>
        </p:spPr>
        <p:txBody>
          <a:bodyPr wrap="none" rtlCol="0">
            <a:spAutoFit/>
          </a:bodyPr>
          <a:lstStyle/>
          <a:p>
            <a:r>
              <a:rPr lang="en-US" sz="2400" dirty="0">
                <a:solidFill>
                  <a:schemeClr val="tx1">
                    <a:alpha val="20000"/>
                  </a:schemeClr>
                </a:solidFill>
              </a:rPr>
              <a:t>Everett Rogers</a:t>
            </a:r>
          </a:p>
          <a:p>
            <a:r>
              <a:rPr lang="en-US" sz="2400" dirty="0">
                <a:solidFill>
                  <a:schemeClr val="tx1">
                    <a:alpha val="20000"/>
                  </a:schemeClr>
                </a:solidFill>
              </a:rPr>
              <a:t>“Diffusion of Innovations”</a:t>
            </a:r>
          </a:p>
          <a:p>
            <a:r>
              <a:rPr lang="en-US" sz="2400" dirty="0">
                <a:solidFill>
                  <a:schemeClr val="tx1">
                    <a:alpha val="20000"/>
                  </a:schemeClr>
                </a:solidFill>
              </a:rPr>
              <a:t>1962  (127,912 Citations)</a:t>
            </a:r>
          </a:p>
        </p:txBody>
      </p:sp>
    </p:spTree>
    <p:extLst>
      <p:ext uri="{BB962C8B-B14F-4D97-AF65-F5344CB8AC3E}">
        <p14:creationId xmlns:p14="http://schemas.microsoft.com/office/powerpoint/2010/main" val="53280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24E-C949-0844-9C0F-5A17D6E1862D}"/>
              </a:ext>
            </a:extLst>
          </p:cNvPr>
          <p:cNvSpPr>
            <a:spLocks noGrp="1"/>
          </p:cNvSpPr>
          <p:nvPr>
            <p:ph type="title"/>
          </p:nvPr>
        </p:nvSpPr>
        <p:spPr/>
        <p:txBody>
          <a:bodyPr/>
          <a:lstStyle/>
          <a:p>
            <a:r>
              <a:rPr lang="en-US" dirty="0"/>
              <a:t>Determining Adoption in Model</a:t>
            </a:r>
          </a:p>
        </p:txBody>
      </p:sp>
      <p:sp>
        <p:nvSpPr>
          <p:cNvPr id="4" name="Rectangle 3">
            <a:extLst>
              <a:ext uri="{FF2B5EF4-FFF2-40B4-BE49-F238E27FC236}">
                <a16:creationId xmlns:a16="http://schemas.microsoft.com/office/drawing/2014/main" id="{56E05EF2-4939-0149-ABB4-87A33739F25D}"/>
              </a:ext>
            </a:extLst>
          </p:cNvPr>
          <p:cNvSpPr/>
          <p:nvPr/>
        </p:nvSpPr>
        <p:spPr>
          <a:xfrm rot="2822864">
            <a:off x="3949814" y="3394660"/>
            <a:ext cx="2280752" cy="2390591"/>
          </a:xfrm>
          <a:prstGeom prst="rect">
            <a:avLst/>
          </a:prstGeom>
          <a:solidFill>
            <a:schemeClr val="accent1">
              <a:alpha val="208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9" dirty="0"/>
          </a:p>
        </p:txBody>
      </p:sp>
      <p:sp>
        <p:nvSpPr>
          <p:cNvPr id="5" name="TextBox 4">
            <a:extLst>
              <a:ext uri="{FF2B5EF4-FFF2-40B4-BE49-F238E27FC236}">
                <a16:creationId xmlns:a16="http://schemas.microsoft.com/office/drawing/2014/main" id="{90FFB288-07A8-6F4A-AB23-8E5FC0E9DC4A}"/>
              </a:ext>
            </a:extLst>
          </p:cNvPr>
          <p:cNvSpPr txBox="1"/>
          <p:nvPr/>
        </p:nvSpPr>
        <p:spPr>
          <a:xfrm>
            <a:off x="3693700" y="4312953"/>
            <a:ext cx="2792752" cy="523220"/>
          </a:xfrm>
          <a:prstGeom prst="rect">
            <a:avLst/>
          </a:prstGeom>
          <a:noFill/>
        </p:spPr>
        <p:txBody>
          <a:bodyPr wrap="none" rtlCol="0">
            <a:spAutoFit/>
          </a:bodyPr>
          <a:lstStyle/>
          <a:p>
            <a:r>
              <a:rPr lang="en-US" sz="2800" dirty="0"/>
              <a:t>Randomly Adopt?</a:t>
            </a:r>
          </a:p>
        </p:txBody>
      </p:sp>
      <p:sp>
        <p:nvSpPr>
          <p:cNvPr id="6" name="Rectangle 5">
            <a:extLst>
              <a:ext uri="{FF2B5EF4-FFF2-40B4-BE49-F238E27FC236}">
                <a16:creationId xmlns:a16="http://schemas.microsoft.com/office/drawing/2014/main" id="{86ACC0CD-2A7D-7D4F-997D-047200860275}"/>
              </a:ext>
            </a:extLst>
          </p:cNvPr>
          <p:cNvSpPr/>
          <p:nvPr/>
        </p:nvSpPr>
        <p:spPr>
          <a:xfrm rot="2822864">
            <a:off x="3737309" y="7370935"/>
            <a:ext cx="2280752" cy="2390591"/>
          </a:xfrm>
          <a:prstGeom prst="rect">
            <a:avLst/>
          </a:prstGeom>
          <a:solidFill>
            <a:schemeClr val="accent1">
              <a:alpha val="208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9" dirty="0"/>
          </a:p>
        </p:txBody>
      </p:sp>
      <p:sp>
        <p:nvSpPr>
          <p:cNvPr id="7" name="TextBox 6">
            <a:extLst>
              <a:ext uri="{FF2B5EF4-FFF2-40B4-BE49-F238E27FC236}">
                <a16:creationId xmlns:a16="http://schemas.microsoft.com/office/drawing/2014/main" id="{33DBED05-9788-0C44-AA90-B2A975D9A04F}"/>
              </a:ext>
            </a:extLst>
          </p:cNvPr>
          <p:cNvSpPr txBox="1"/>
          <p:nvPr/>
        </p:nvSpPr>
        <p:spPr>
          <a:xfrm>
            <a:off x="3558467" y="8081480"/>
            <a:ext cx="2792979" cy="954107"/>
          </a:xfrm>
          <a:prstGeom prst="rect">
            <a:avLst/>
          </a:prstGeom>
          <a:noFill/>
        </p:spPr>
        <p:txBody>
          <a:bodyPr wrap="square" rtlCol="0">
            <a:spAutoFit/>
          </a:bodyPr>
          <a:lstStyle/>
          <a:p>
            <a:r>
              <a:rPr lang="en-US" sz="2800" dirty="0"/>
              <a:t>Look at neighbors and adopt?</a:t>
            </a:r>
          </a:p>
        </p:txBody>
      </p:sp>
      <p:cxnSp>
        <p:nvCxnSpPr>
          <p:cNvPr id="9" name="Straight Connector 8">
            <a:extLst>
              <a:ext uri="{FF2B5EF4-FFF2-40B4-BE49-F238E27FC236}">
                <a16:creationId xmlns:a16="http://schemas.microsoft.com/office/drawing/2014/main" id="{895F37F8-3B93-D649-B4AB-20509564B1C2}"/>
              </a:ext>
            </a:extLst>
          </p:cNvPr>
          <p:cNvCxnSpPr/>
          <p:nvPr/>
        </p:nvCxnSpPr>
        <p:spPr>
          <a:xfrm>
            <a:off x="4974275" y="6316357"/>
            <a:ext cx="0" cy="407561"/>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97AC3B-5736-AD40-9F85-1764D65A2D11}"/>
              </a:ext>
            </a:extLst>
          </p:cNvPr>
          <p:cNvSpPr txBox="1"/>
          <p:nvPr/>
        </p:nvSpPr>
        <p:spPr>
          <a:xfrm>
            <a:off x="4194320" y="6239079"/>
            <a:ext cx="801823" cy="724686"/>
          </a:xfrm>
          <a:prstGeom prst="rect">
            <a:avLst/>
          </a:prstGeom>
          <a:noFill/>
        </p:spPr>
        <p:txBody>
          <a:bodyPr wrap="none" rtlCol="0">
            <a:spAutoFit/>
          </a:bodyPr>
          <a:lstStyle/>
          <a:p>
            <a:r>
              <a:rPr lang="en-US" sz="4109" dirty="0"/>
              <a:t>No</a:t>
            </a:r>
          </a:p>
        </p:txBody>
      </p:sp>
      <p:cxnSp>
        <p:nvCxnSpPr>
          <p:cNvPr id="11" name="Straight Connector 10">
            <a:extLst>
              <a:ext uri="{FF2B5EF4-FFF2-40B4-BE49-F238E27FC236}">
                <a16:creationId xmlns:a16="http://schemas.microsoft.com/office/drawing/2014/main" id="{74C71265-6011-D149-9920-CB142B3C90DF}"/>
              </a:ext>
            </a:extLst>
          </p:cNvPr>
          <p:cNvCxnSpPr>
            <a:cxnSpLocks/>
          </p:cNvCxnSpPr>
          <p:nvPr/>
        </p:nvCxnSpPr>
        <p:spPr>
          <a:xfrm>
            <a:off x="6742089" y="4589951"/>
            <a:ext cx="2067060" cy="1447377"/>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7983AD-57A5-434B-BA76-31050FB7C5ED}"/>
              </a:ext>
            </a:extLst>
          </p:cNvPr>
          <p:cNvCxnSpPr>
            <a:cxnSpLocks/>
          </p:cNvCxnSpPr>
          <p:nvPr/>
        </p:nvCxnSpPr>
        <p:spPr>
          <a:xfrm flipV="1">
            <a:off x="6486677" y="6793079"/>
            <a:ext cx="2322476" cy="1773149"/>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BD5C19A-0895-7F46-8E63-1A7C9C1CBF97}"/>
              </a:ext>
            </a:extLst>
          </p:cNvPr>
          <p:cNvSpPr txBox="1"/>
          <p:nvPr/>
        </p:nvSpPr>
        <p:spPr>
          <a:xfrm>
            <a:off x="7411482" y="7885667"/>
            <a:ext cx="872996" cy="724686"/>
          </a:xfrm>
          <a:prstGeom prst="rect">
            <a:avLst/>
          </a:prstGeom>
          <a:noFill/>
        </p:spPr>
        <p:txBody>
          <a:bodyPr wrap="none" rtlCol="0">
            <a:spAutoFit/>
          </a:bodyPr>
          <a:lstStyle/>
          <a:p>
            <a:r>
              <a:rPr lang="en-US" sz="4109" dirty="0"/>
              <a:t>Yes</a:t>
            </a:r>
          </a:p>
        </p:txBody>
      </p:sp>
      <p:sp>
        <p:nvSpPr>
          <p:cNvPr id="17" name="TextBox 16">
            <a:extLst>
              <a:ext uri="{FF2B5EF4-FFF2-40B4-BE49-F238E27FC236}">
                <a16:creationId xmlns:a16="http://schemas.microsoft.com/office/drawing/2014/main" id="{500C4705-3AB8-8D43-8738-532D8777F4F4}"/>
              </a:ext>
            </a:extLst>
          </p:cNvPr>
          <p:cNvSpPr txBox="1"/>
          <p:nvPr/>
        </p:nvSpPr>
        <p:spPr>
          <a:xfrm>
            <a:off x="7595526" y="4490346"/>
            <a:ext cx="872996" cy="724686"/>
          </a:xfrm>
          <a:prstGeom prst="rect">
            <a:avLst/>
          </a:prstGeom>
          <a:noFill/>
        </p:spPr>
        <p:txBody>
          <a:bodyPr wrap="none" rtlCol="0">
            <a:spAutoFit/>
          </a:bodyPr>
          <a:lstStyle/>
          <a:p>
            <a:r>
              <a:rPr lang="en-US" sz="4109" dirty="0"/>
              <a:t>Yes</a:t>
            </a:r>
          </a:p>
        </p:txBody>
      </p:sp>
      <p:sp>
        <p:nvSpPr>
          <p:cNvPr id="18" name="Rectangle 17">
            <a:extLst>
              <a:ext uri="{FF2B5EF4-FFF2-40B4-BE49-F238E27FC236}">
                <a16:creationId xmlns:a16="http://schemas.microsoft.com/office/drawing/2014/main" id="{A4458D4E-3054-B04F-82AF-31C813C6D38D}"/>
              </a:ext>
            </a:extLst>
          </p:cNvPr>
          <p:cNvSpPr/>
          <p:nvPr/>
        </p:nvSpPr>
        <p:spPr>
          <a:xfrm>
            <a:off x="9304778" y="5764075"/>
            <a:ext cx="4089635" cy="1504010"/>
          </a:xfrm>
          <a:prstGeom prst="rect">
            <a:avLst/>
          </a:prstGeom>
          <a:solidFill>
            <a:schemeClr val="accent1">
              <a:alpha val="208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9" dirty="0"/>
          </a:p>
        </p:txBody>
      </p:sp>
      <p:sp>
        <p:nvSpPr>
          <p:cNvPr id="20" name="TextBox 19">
            <a:extLst>
              <a:ext uri="{FF2B5EF4-FFF2-40B4-BE49-F238E27FC236}">
                <a16:creationId xmlns:a16="http://schemas.microsoft.com/office/drawing/2014/main" id="{8DB3651D-30D5-3F4A-9B9E-361F4A75FBF5}"/>
              </a:ext>
            </a:extLst>
          </p:cNvPr>
          <p:cNvSpPr txBox="1"/>
          <p:nvPr/>
        </p:nvSpPr>
        <p:spPr>
          <a:xfrm>
            <a:off x="10327524" y="6269108"/>
            <a:ext cx="2159694" cy="523220"/>
          </a:xfrm>
          <a:prstGeom prst="rect">
            <a:avLst/>
          </a:prstGeom>
          <a:noFill/>
        </p:spPr>
        <p:txBody>
          <a:bodyPr wrap="none" rtlCol="0">
            <a:spAutoFit/>
          </a:bodyPr>
          <a:lstStyle/>
          <a:p>
            <a:r>
              <a:rPr lang="en-US" sz="2800" dirty="0"/>
              <a:t>Agent Adopts</a:t>
            </a:r>
          </a:p>
        </p:txBody>
      </p:sp>
      <p:sp>
        <p:nvSpPr>
          <p:cNvPr id="21" name="TextBox 20">
            <a:extLst>
              <a:ext uri="{FF2B5EF4-FFF2-40B4-BE49-F238E27FC236}">
                <a16:creationId xmlns:a16="http://schemas.microsoft.com/office/drawing/2014/main" id="{2B1340A6-9149-2D4A-88DE-2F9F94D56110}"/>
              </a:ext>
            </a:extLst>
          </p:cNvPr>
          <p:cNvSpPr txBox="1"/>
          <p:nvPr/>
        </p:nvSpPr>
        <p:spPr>
          <a:xfrm>
            <a:off x="5711050" y="2957150"/>
            <a:ext cx="12299970" cy="1357038"/>
          </a:xfrm>
          <a:prstGeom prst="rect">
            <a:avLst/>
          </a:prstGeom>
          <a:noFill/>
        </p:spPr>
        <p:txBody>
          <a:bodyPr wrap="none" rtlCol="0">
            <a:spAutoFit/>
          </a:bodyPr>
          <a:lstStyle/>
          <a:p>
            <a:r>
              <a:rPr lang="en-US" sz="4109" dirty="0"/>
              <a:t> “p” (Innovation Coefficient) Parameters: 0.01, 0.02, 0.03</a:t>
            </a:r>
          </a:p>
          <a:p>
            <a:r>
              <a:rPr lang="en-US" sz="4109" dirty="0"/>
              <a:t>			      Allow Heterogeneity: 0, 0.6 </a:t>
            </a:r>
          </a:p>
        </p:txBody>
      </p:sp>
      <p:sp>
        <p:nvSpPr>
          <p:cNvPr id="22" name="TextBox 21">
            <a:extLst>
              <a:ext uri="{FF2B5EF4-FFF2-40B4-BE49-F238E27FC236}">
                <a16:creationId xmlns:a16="http://schemas.microsoft.com/office/drawing/2014/main" id="{D2C7EEF2-9013-324C-9D2B-8306AF60F05E}"/>
              </a:ext>
            </a:extLst>
          </p:cNvPr>
          <p:cNvSpPr txBox="1"/>
          <p:nvPr/>
        </p:nvSpPr>
        <p:spPr>
          <a:xfrm>
            <a:off x="6395822" y="9059789"/>
            <a:ext cx="11125482" cy="1357038"/>
          </a:xfrm>
          <a:prstGeom prst="rect">
            <a:avLst/>
          </a:prstGeom>
          <a:noFill/>
        </p:spPr>
        <p:txBody>
          <a:bodyPr wrap="none" rtlCol="0">
            <a:spAutoFit/>
          </a:bodyPr>
          <a:lstStyle/>
          <a:p>
            <a:r>
              <a:rPr lang="en-US" sz="4109" dirty="0"/>
              <a:t> “q” (Imitation Coefficient) Parameters: 0.2, 0.4, 0.6</a:t>
            </a:r>
          </a:p>
          <a:p>
            <a:r>
              <a:rPr lang="en-US" sz="4109" dirty="0"/>
              <a:t>			   Allow Heterogeneity: 0, 0.6 </a:t>
            </a:r>
          </a:p>
        </p:txBody>
      </p:sp>
      <p:cxnSp>
        <p:nvCxnSpPr>
          <p:cNvPr id="30" name="Elbow Connector 29">
            <a:extLst>
              <a:ext uri="{FF2B5EF4-FFF2-40B4-BE49-F238E27FC236}">
                <a16:creationId xmlns:a16="http://schemas.microsoft.com/office/drawing/2014/main" id="{2BAA7F45-6A98-4441-B3BB-DA1707EF5DAD}"/>
              </a:ext>
            </a:extLst>
          </p:cNvPr>
          <p:cNvCxnSpPr>
            <a:cxnSpLocks/>
          </p:cNvCxnSpPr>
          <p:nvPr/>
        </p:nvCxnSpPr>
        <p:spPr>
          <a:xfrm rot="16200000" flipV="1">
            <a:off x="-686405" y="4726681"/>
            <a:ext cx="7596828" cy="3287408"/>
          </a:xfrm>
          <a:prstGeom prst="bentConnector3">
            <a:avLst>
              <a:gd name="adj1" fmla="val -2578"/>
            </a:avLst>
          </a:prstGeom>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1E4A02D-5B0D-0C4E-9A0C-F8FF90FEA204}"/>
              </a:ext>
            </a:extLst>
          </p:cNvPr>
          <p:cNvCxnSpPr>
            <a:cxnSpLocks/>
          </p:cNvCxnSpPr>
          <p:nvPr/>
        </p:nvCxnSpPr>
        <p:spPr>
          <a:xfrm>
            <a:off x="1468305" y="2571968"/>
            <a:ext cx="3746790" cy="291582"/>
          </a:xfrm>
          <a:prstGeom prst="bentConnector3">
            <a:avLst>
              <a:gd name="adj1" fmla="val 100285"/>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BEE9842-6BC5-3440-99D1-9DF5103CBF27}"/>
              </a:ext>
            </a:extLst>
          </p:cNvPr>
          <p:cNvSpPr txBox="1"/>
          <p:nvPr/>
        </p:nvSpPr>
        <p:spPr>
          <a:xfrm>
            <a:off x="512969" y="5816384"/>
            <a:ext cx="1023037" cy="724686"/>
          </a:xfrm>
          <a:prstGeom prst="rect">
            <a:avLst/>
          </a:prstGeom>
          <a:noFill/>
        </p:spPr>
        <p:txBody>
          <a:bodyPr wrap="none" rtlCol="0">
            <a:spAutoFit/>
          </a:bodyPr>
          <a:lstStyle/>
          <a:p>
            <a:r>
              <a:rPr lang="en-US" sz="4109" dirty="0"/>
              <a:t>Tick</a:t>
            </a:r>
          </a:p>
        </p:txBody>
      </p:sp>
    </p:spTree>
    <p:extLst>
      <p:ext uri="{BB962C8B-B14F-4D97-AF65-F5344CB8AC3E}">
        <p14:creationId xmlns:p14="http://schemas.microsoft.com/office/powerpoint/2010/main" val="290640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0DB9C0-47F2-344A-BAEA-483E96CD8D56}"/>
              </a:ext>
            </a:extLst>
          </p:cNvPr>
          <p:cNvPicPr>
            <a:picLocks noChangeAspect="1"/>
          </p:cNvPicPr>
          <p:nvPr/>
        </p:nvPicPr>
        <p:blipFill>
          <a:blip r:embed="rId2"/>
          <a:stretch>
            <a:fillRect/>
          </a:stretch>
        </p:blipFill>
        <p:spPr>
          <a:xfrm>
            <a:off x="2122007" y="205581"/>
            <a:ext cx="14043992" cy="10287000"/>
          </a:xfrm>
          <a:prstGeom prst="rect">
            <a:avLst/>
          </a:prstGeom>
        </p:spPr>
      </p:pic>
      <p:sp>
        <p:nvSpPr>
          <p:cNvPr id="5" name="TextBox 4">
            <a:extLst>
              <a:ext uri="{FF2B5EF4-FFF2-40B4-BE49-F238E27FC236}">
                <a16:creationId xmlns:a16="http://schemas.microsoft.com/office/drawing/2014/main" id="{6ACDE62C-5C96-4241-8DBE-7F828BFC4879}"/>
              </a:ext>
            </a:extLst>
          </p:cNvPr>
          <p:cNvSpPr txBox="1"/>
          <p:nvPr/>
        </p:nvSpPr>
        <p:spPr>
          <a:xfrm>
            <a:off x="335174" y="6922239"/>
            <a:ext cx="5250288" cy="2880532"/>
          </a:xfrm>
          <a:prstGeom prst="rect">
            <a:avLst/>
          </a:prstGeom>
          <a:noFill/>
        </p:spPr>
        <p:txBody>
          <a:bodyPr wrap="square" rtlCol="0">
            <a:spAutoFit/>
          </a:bodyPr>
          <a:lstStyle/>
          <a:p>
            <a:r>
              <a:rPr lang="en-US" sz="4109" dirty="0"/>
              <a:t>Project NetLogo Model</a:t>
            </a:r>
          </a:p>
          <a:p>
            <a:r>
              <a:rPr lang="en-US" sz="1650" dirty="0"/>
              <a:t>Based on - Rand, W. &amp; Wilensky, U. (2012). NetLogo Simple Viral Marketing model.     </a:t>
            </a:r>
            <a:r>
              <a:rPr lang="en-US" sz="1650" dirty="0">
                <a:hlinkClick r:id="rId3"/>
              </a:rPr>
              <a:t>http://ccl.northwestern.edu/netlogo/models/SimpleViralMarketing</a:t>
            </a:r>
            <a:r>
              <a:rPr lang="en-US" sz="1650" dirty="0"/>
              <a:t>. Center for Connected Learning and Computer-Based Modeling, Northwestern Institute on Complex Systems, Northwestern University, Evanston, IL. </a:t>
            </a:r>
          </a:p>
          <a:p>
            <a:endParaRPr lang="en-US" sz="4109" dirty="0"/>
          </a:p>
        </p:txBody>
      </p:sp>
    </p:spTree>
    <p:extLst>
      <p:ext uri="{BB962C8B-B14F-4D97-AF65-F5344CB8AC3E}">
        <p14:creationId xmlns:p14="http://schemas.microsoft.com/office/powerpoint/2010/main" val="37876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3046AD-4A55-4945-9BFE-BFD6009E20CF}"/>
              </a:ext>
            </a:extLst>
          </p:cNvPr>
          <p:cNvGrpSpPr/>
          <p:nvPr/>
        </p:nvGrpSpPr>
        <p:grpSpPr>
          <a:xfrm>
            <a:off x="1401740" y="7664822"/>
            <a:ext cx="14504990" cy="735881"/>
            <a:chOff x="1567667" y="3438712"/>
            <a:chExt cx="9284392" cy="449147"/>
          </a:xfrm>
        </p:grpSpPr>
        <p:sp>
          <p:nvSpPr>
            <p:cNvPr id="3" name="TextBox 2">
              <a:extLst>
                <a:ext uri="{FF2B5EF4-FFF2-40B4-BE49-F238E27FC236}">
                  <a16:creationId xmlns:a16="http://schemas.microsoft.com/office/drawing/2014/main" id="{098A37DE-3A26-C246-8EC2-5E746ABFCDA6}"/>
                </a:ext>
              </a:extLst>
            </p:cNvPr>
            <p:cNvSpPr txBox="1"/>
            <p:nvPr/>
          </p:nvSpPr>
          <p:spPr>
            <a:xfrm>
              <a:off x="1567667" y="3444450"/>
              <a:ext cx="1769328" cy="442314"/>
            </a:xfrm>
            <a:prstGeom prst="rect">
              <a:avLst/>
            </a:prstGeom>
            <a:noFill/>
          </p:spPr>
          <p:txBody>
            <a:bodyPr wrap="none" rtlCol="0">
              <a:spAutoFit/>
            </a:bodyPr>
            <a:lstStyle/>
            <a:p>
              <a:r>
                <a:rPr lang="en-US" sz="4109" dirty="0"/>
                <a:t>Small World</a:t>
              </a:r>
            </a:p>
          </p:txBody>
        </p:sp>
        <p:sp>
          <p:nvSpPr>
            <p:cNvPr id="5" name="TextBox 4">
              <a:extLst>
                <a:ext uri="{FF2B5EF4-FFF2-40B4-BE49-F238E27FC236}">
                  <a16:creationId xmlns:a16="http://schemas.microsoft.com/office/drawing/2014/main" id="{B1EAF881-02A7-3342-9F1C-CA2B4773945E}"/>
                </a:ext>
              </a:extLst>
            </p:cNvPr>
            <p:cNvSpPr txBox="1"/>
            <p:nvPr/>
          </p:nvSpPr>
          <p:spPr>
            <a:xfrm>
              <a:off x="4723281" y="3445545"/>
              <a:ext cx="3403833" cy="442314"/>
            </a:xfrm>
            <a:prstGeom prst="rect">
              <a:avLst/>
            </a:prstGeom>
            <a:noFill/>
          </p:spPr>
          <p:txBody>
            <a:bodyPr wrap="none" rtlCol="0">
              <a:spAutoFit/>
            </a:bodyPr>
            <a:lstStyle/>
            <a:p>
              <a:r>
                <a:rPr lang="en-US" sz="4109" dirty="0"/>
                <a:t>Preferential Attachment</a:t>
              </a:r>
            </a:p>
          </p:txBody>
        </p:sp>
        <p:sp>
          <p:nvSpPr>
            <p:cNvPr id="9" name="TextBox 8">
              <a:extLst>
                <a:ext uri="{FF2B5EF4-FFF2-40B4-BE49-F238E27FC236}">
                  <a16:creationId xmlns:a16="http://schemas.microsoft.com/office/drawing/2014/main" id="{17B45786-7046-6848-AFD9-1AD397A2E8E2}"/>
                </a:ext>
              </a:extLst>
            </p:cNvPr>
            <p:cNvSpPr txBox="1"/>
            <p:nvPr/>
          </p:nvSpPr>
          <p:spPr>
            <a:xfrm>
              <a:off x="9587754" y="3438712"/>
              <a:ext cx="1264305" cy="442314"/>
            </a:xfrm>
            <a:prstGeom prst="rect">
              <a:avLst/>
            </a:prstGeom>
            <a:noFill/>
          </p:spPr>
          <p:txBody>
            <a:bodyPr wrap="none" rtlCol="0">
              <a:spAutoFit/>
            </a:bodyPr>
            <a:lstStyle/>
            <a:p>
              <a:r>
                <a:rPr lang="en-US" sz="4109" dirty="0"/>
                <a:t>Random</a:t>
              </a:r>
            </a:p>
          </p:txBody>
        </p:sp>
      </p:grpSp>
      <p:sp>
        <p:nvSpPr>
          <p:cNvPr id="11" name="Title 10">
            <a:extLst>
              <a:ext uri="{FF2B5EF4-FFF2-40B4-BE49-F238E27FC236}">
                <a16:creationId xmlns:a16="http://schemas.microsoft.com/office/drawing/2014/main" id="{0F331EF1-CD9E-C541-A976-F21DB9FC0B18}"/>
              </a:ext>
            </a:extLst>
          </p:cNvPr>
          <p:cNvSpPr>
            <a:spLocks noGrp="1"/>
          </p:cNvSpPr>
          <p:nvPr>
            <p:ph type="title"/>
          </p:nvPr>
        </p:nvSpPr>
        <p:spPr>
          <a:xfrm>
            <a:off x="326275" y="0"/>
            <a:ext cx="15773400" cy="2067817"/>
          </a:xfrm>
        </p:spPr>
        <p:txBody>
          <a:bodyPr/>
          <a:lstStyle/>
          <a:p>
            <a:r>
              <a:rPr lang="en-US" dirty="0"/>
              <a:t>Sample NetLogo Generated Networks</a:t>
            </a:r>
            <a:br>
              <a:rPr lang="en-US" dirty="0"/>
            </a:br>
            <a:r>
              <a:rPr lang="en-US" sz="4200" dirty="0"/>
              <a:t>Tick 0 (100 Nodes, 2 Initial Seeds)</a:t>
            </a:r>
          </a:p>
        </p:txBody>
      </p:sp>
      <p:sp>
        <p:nvSpPr>
          <p:cNvPr id="13" name="TextBox 12">
            <a:extLst>
              <a:ext uri="{FF2B5EF4-FFF2-40B4-BE49-F238E27FC236}">
                <a16:creationId xmlns:a16="http://schemas.microsoft.com/office/drawing/2014/main" id="{BE1CBFED-4EA0-0A42-8DB0-2975A2544309}"/>
              </a:ext>
            </a:extLst>
          </p:cNvPr>
          <p:cNvSpPr txBox="1"/>
          <p:nvPr/>
        </p:nvSpPr>
        <p:spPr>
          <a:xfrm>
            <a:off x="3161848" y="9267298"/>
            <a:ext cx="11964301" cy="1200329"/>
          </a:xfrm>
          <a:prstGeom prst="rect">
            <a:avLst/>
          </a:prstGeom>
          <a:noFill/>
        </p:spPr>
        <p:txBody>
          <a:bodyPr wrap="none" rtlCol="0">
            <a:spAutoFit/>
          </a:bodyPr>
          <a:lstStyle/>
          <a:p>
            <a:r>
              <a:rPr lang="en-US" sz="3600" dirty="0">
                <a:highlight>
                  <a:srgbClr val="FFFF00"/>
                </a:highlight>
              </a:rPr>
              <a:t>Which network type will show the fastest innovation diffusion?</a:t>
            </a:r>
          </a:p>
          <a:p>
            <a:r>
              <a:rPr lang="en-US" sz="3600" dirty="0">
                <a:highlight>
                  <a:srgbClr val="FFFF00"/>
                </a:highlight>
              </a:rPr>
              <a:t>Will diffusion increase or decrease as network size increases?</a:t>
            </a:r>
          </a:p>
        </p:txBody>
      </p:sp>
      <p:sp>
        <p:nvSpPr>
          <p:cNvPr id="15" name="TextBox 14">
            <a:extLst>
              <a:ext uri="{FF2B5EF4-FFF2-40B4-BE49-F238E27FC236}">
                <a16:creationId xmlns:a16="http://schemas.microsoft.com/office/drawing/2014/main" id="{22EED0BB-EA23-4541-A38F-384F7ED87E0B}"/>
              </a:ext>
            </a:extLst>
          </p:cNvPr>
          <p:cNvSpPr txBox="1"/>
          <p:nvPr/>
        </p:nvSpPr>
        <p:spPr>
          <a:xfrm>
            <a:off x="839557" y="8191772"/>
            <a:ext cx="4599208" cy="724686"/>
          </a:xfrm>
          <a:prstGeom prst="rect">
            <a:avLst/>
          </a:prstGeom>
          <a:noFill/>
        </p:spPr>
        <p:txBody>
          <a:bodyPr wrap="none" rtlCol="0">
            <a:spAutoFit/>
          </a:bodyPr>
          <a:lstStyle/>
          <a:p>
            <a:r>
              <a:rPr lang="en-US" sz="4109" dirty="0"/>
              <a:t>Some - Many - Some</a:t>
            </a:r>
          </a:p>
        </p:txBody>
      </p:sp>
      <p:sp>
        <p:nvSpPr>
          <p:cNvPr id="16" name="TextBox 15">
            <a:extLst>
              <a:ext uri="{FF2B5EF4-FFF2-40B4-BE49-F238E27FC236}">
                <a16:creationId xmlns:a16="http://schemas.microsoft.com/office/drawing/2014/main" id="{4CCC40D7-E923-7D4C-9340-74A74CEEF378}"/>
              </a:ext>
            </a:extLst>
          </p:cNvPr>
          <p:cNvSpPr txBox="1"/>
          <p:nvPr/>
        </p:nvSpPr>
        <p:spPr>
          <a:xfrm>
            <a:off x="6748073" y="8232197"/>
            <a:ext cx="4266745" cy="724686"/>
          </a:xfrm>
          <a:prstGeom prst="rect">
            <a:avLst/>
          </a:prstGeom>
          <a:noFill/>
        </p:spPr>
        <p:txBody>
          <a:bodyPr wrap="none" rtlCol="0">
            <a:spAutoFit/>
          </a:bodyPr>
          <a:lstStyle/>
          <a:p>
            <a:r>
              <a:rPr lang="en-US" sz="4109" dirty="0"/>
              <a:t>Many - Some - Few</a:t>
            </a:r>
          </a:p>
        </p:txBody>
      </p:sp>
      <p:sp>
        <p:nvSpPr>
          <p:cNvPr id="17" name="TextBox 16">
            <a:extLst>
              <a:ext uri="{FF2B5EF4-FFF2-40B4-BE49-F238E27FC236}">
                <a16:creationId xmlns:a16="http://schemas.microsoft.com/office/drawing/2014/main" id="{96968B21-86B4-E246-96DB-3578AE40DF55}"/>
              </a:ext>
            </a:extLst>
          </p:cNvPr>
          <p:cNvSpPr txBox="1"/>
          <p:nvPr/>
        </p:nvSpPr>
        <p:spPr>
          <a:xfrm>
            <a:off x="12951978" y="8184404"/>
            <a:ext cx="3934282" cy="724686"/>
          </a:xfrm>
          <a:prstGeom prst="rect">
            <a:avLst/>
          </a:prstGeom>
          <a:noFill/>
        </p:spPr>
        <p:txBody>
          <a:bodyPr wrap="none" rtlCol="0">
            <a:spAutoFit/>
          </a:bodyPr>
          <a:lstStyle/>
          <a:p>
            <a:r>
              <a:rPr lang="en-US" sz="4109" dirty="0"/>
              <a:t>Few - Many - Few</a:t>
            </a:r>
          </a:p>
        </p:txBody>
      </p:sp>
      <p:pic>
        <p:nvPicPr>
          <p:cNvPr id="18" name="Picture 17">
            <a:extLst>
              <a:ext uri="{FF2B5EF4-FFF2-40B4-BE49-F238E27FC236}">
                <a16:creationId xmlns:a16="http://schemas.microsoft.com/office/drawing/2014/main" id="{E1E22664-C062-A540-B247-8107FC3F1D2A}"/>
              </a:ext>
            </a:extLst>
          </p:cNvPr>
          <p:cNvPicPr>
            <a:picLocks noChangeAspect="1"/>
          </p:cNvPicPr>
          <p:nvPr/>
        </p:nvPicPr>
        <p:blipFill>
          <a:blip r:embed="rId2"/>
          <a:stretch>
            <a:fillRect/>
          </a:stretch>
        </p:blipFill>
        <p:spPr>
          <a:xfrm>
            <a:off x="12076827" y="2151052"/>
            <a:ext cx="5684587" cy="5675144"/>
          </a:xfrm>
          <a:prstGeom prst="rect">
            <a:avLst/>
          </a:prstGeom>
        </p:spPr>
      </p:pic>
      <p:pic>
        <p:nvPicPr>
          <p:cNvPr id="19" name="Picture 18">
            <a:extLst>
              <a:ext uri="{FF2B5EF4-FFF2-40B4-BE49-F238E27FC236}">
                <a16:creationId xmlns:a16="http://schemas.microsoft.com/office/drawing/2014/main" id="{3909D331-3304-8347-8BF8-F7762277185F}"/>
              </a:ext>
            </a:extLst>
          </p:cNvPr>
          <p:cNvPicPr>
            <a:picLocks noChangeAspect="1"/>
          </p:cNvPicPr>
          <p:nvPr/>
        </p:nvPicPr>
        <p:blipFill>
          <a:blip r:embed="rId3"/>
          <a:stretch>
            <a:fillRect/>
          </a:stretch>
        </p:blipFill>
        <p:spPr>
          <a:xfrm>
            <a:off x="6154753" y="2151052"/>
            <a:ext cx="5453387" cy="5576896"/>
          </a:xfrm>
          <a:prstGeom prst="rect">
            <a:avLst/>
          </a:prstGeom>
        </p:spPr>
      </p:pic>
      <p:pic>
        <p:nvPicPr>
          <p:cNvPr id="20" name="Picture 19">
            <a:extLst>
              <a:ext uri="{FF2B5EF4-FFF2-40B4-BE49-F238E27FC236}">
                <a16:creationId xmlns:a16="http://schemas.microsoft.com/office/drawing/2014/main" id="{F11F72C3-53B8-4C42-9183-6E8F52AAEA69}"/>
              </a:ext>
            </a:extLst>
          </p:cNvPr>
          <p:cNvPicPr>
            <a:picLocks noChangeAspect="1"/>
          </p:cNvPicPr>
          <p:nvPr/>
        </p:nvPicPr>
        <p:blipFill>
          <a:blip r:embed="rId4"/>
          <a:stretch>
            <a:fillRect/>
          </a:stretch>
        </p:blipFill>
        <p:spPr>
          <a:xfrm>
            <a:off x="326275" y="2067817"/>
            <a:ext cx="5168021" cy="5567435"/>
          </a:xfrm>
          <a:prstGeom prst="rect">
            <a:avLst/>
          </a:prstGeom>
        </p:spPr>
      </p:pic>
    </p:spTree>
    <p:extLst>
      <p:ext uri="{BB962C8B-B14F-4D97-AF65-F5344CB8AC3E}">
        <p14:creationId xmlns:p14="http://schemas.microsoft.com/office/powerpoint/2010/main" val="198712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reveal.js">
            <a:extLst>
              <a:ext uri="{FF2B5EF4-FFF2-40B4-BE49-F238E27FC236}">
                <a16:creationId xmlns:a16="http://schemas.microsoft.com/office/drawing/2014/main" id="{A05D2B8D-69C0-AA48-AF13-6C6665C6A1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31853"/>
          <a:stretch/>
        </p:blipFill>
        <p:spPr bwMode="auto">
          <a:xfrm>
            <a:off x="2754598" y="1620830"/>
            <a:ext cx="14276102" cy="6021992"/>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0F331EF1-CD9E-C541-A976-F21DB9FC0B18}"/>
              </a:ext>
            </a:extLst>
          </p:cNvPr>
          <p:cNvSpPr>
            <a:spLocks noGrp="1"/>
          </p:cNvSpPr>
          <p:nvPr>
            <p:ph type="title"/>
          </p:nvPr>
        </p:nvSpPr>
        <p:spPr/>
        <p:txBody>
          <a:bodyPr>
            <a:noAutofit/>
          </a:bodyPr>
          <a:lstStyle/>
          <a:p>
            <a:r>
              <a:rPr lang="en-US" sz="5400" dirty="0"/>
              <a:t>Different measures of “Network Centrality” used in model.  </a:t>
            </a:r>
            <a:endParaRPr lang="en-US" sz="3600" dirty="0"/>
          </a:p>
        </p:txBody>
      </p:sp>
      <p:sp>
        <p:nvSpPr>
          <p:cNvPr id="13" name="TextBox 12">
            <a:extLst>
              <a:ext uri="{FF2B5EF4-FFF2-40B4-BE49-F238E27FC236}">
                <a16:creationId xmlns:a16="http://schemas.microsoft.com/office/drawing/2014/main" id="{BE1CBFED-4EA0-0A42-8DB0-2975A2544309}"/>
              </a:ext>
            </a:extLst>
          </p:cNvPr>
          <p:cNvSpPr txBox="1"/>
          <p:nvPr/>
        </p:nvSpPr>
        <p:spPr>
          <a:xfrm>
            <a:off x="913244" y="9836196"/>
            <a:ext cx="17374756" cy="584775"/>
          </a:xfrm>
          <a:prstGeom prst="rect">
            <a:avLst/>
          </a:prstGeom>
          <a:noFill/>
        </p:spPr>
        <p:txBody>
          <a:bodyPr wrap="none" rtlCol="0">
            <a:spAutoFit/>
          </a:bodyPr>
          <a:lstStyle/>
          <a:p>
            <a:r>
              <a:rPr lang="en-US" sz="3200" dirty="0">
                <a:highlight>
                  <a:srgbClr val="FFFF00"/>
                </a:highlight>
              </a:rPr>
              <a:t>All else being equal, which centrality measure for seeding would have the greatest impact on diffusion?</a:t>
            </a:r>
          </a:p>
        </p:txBody>
      </p:sp>
      <p:sp>
        <p:nvSpPr>
          <p:cNvPr id="2" name="TextBox 1">
            <a:extLst>
              <a:ext uri="{FF2B5EF4-FFF2-40B4-BE49-F238E27FC236}">
                <a16:creationId xmlns:a16="http://schemas.microsoft.com/office/drawing/2014/main" id="{CE9FEF47-8801-5D46-B71C-CD859BCCD81E}"/>
              </a:ext>
            </a:extLst>
          </p:cNvPr>
          <p:cNvSpPr txBox="1"/>
          <p:nvPr/>
        </p:nvSpPr>
        <p:spPr>
          <a:xfrm>
            <a:off x="1531620" y="7716110"/>
            <a:ext cx="16756380" cy="1754326"/>
          </a:xfrm>
          <a:prstGeom prst="rect">
            <a:avLst/>
          </a:prstGeom>
          <a:noFill/>
        </p:spPr>
        <p:txBody>
          <a:bodyPr wrap="square" rtlCol="0">
            <a:spAutoFit/>
          </a:bodyPr>
          <a:lstStyle/>
          <a:p>
            <a:r>
              <a:rPr lang="en-US" sz="5400" dirty="0">
                <a:latin typeface="+mj-lt"/>
              </a:rPr>
              <a:t>“Descending” seeding order seeds nodes from highest value to lowest, “ascending” does opposite</a:t>
            </a:r>
          </a:p>
        </p:txBody>
      </p:sp>
    </p:spTree>
    <p:extLst>
      <p:ext uri="{BB962C8B-B14F-4D97-AF65-F5344CB8AC3E}">
        <p14:creationId xmlns:p14="http://schemas.microsoft.com/office/powerpoint/2010/main" val="619621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24E-C949-0844-9C0F-5A17D6E1862D}"/>
              </a:ext>
            </a:extLst>
          </p:cNvPr>
          <p:cNvSpPr>
            <a:spLocks noGrp="1"/>
          </p:cNvSpPr>
          <p:nvPr>
            <p:ph type="title"/>
          </p:nvPr>
        </p:nvSpPr>
        <p:spPr/>
        <p:txBody>
          <a:bodyPr/>
          <a:lstStyle/>
          <a:p>
            <a:r>
              <a:rPr lang="en-US" dirty="0"/>
              <a:t>Determining Adoption</a:t>
            </a:r>
          </a:p>
        </p:txBody>
      </p:sp>
      <p:sp>
        <p:nvSpPr>
          <p:cNvPr id="4" name="Rectangle 3">
            <a:extLst>
              <a:ext uri="{FF2B5EF4-FFF2-40B4-BE49-F238E27FC236}">
                <a16:creationId xmlns:a16="http://schemas.microsoft.com/office/drawing/2014/main" id="{56E05EF2-4939-0149-ABB4-87A33739F25D}"/>
              </a:ext>
            </a:extLst>
          </p:cNvPr>
          <p:cNvSpPr/>
          <p:nvPr/>
        </p:nvSpPr>
        <p:spPr>
          <a:xfrm rot="2822864">
            <a:off x="3949814" y="3394660"/>
            <a:ext cx="2280752" cy="2390591"/>
          </a:xfrm>
          <a:prstGeom prst="rect">
            <a:avLst/>
          </a:prstGeom>
          <a:solidFill>
            <a:schemeClr val="accent1">
              <a:alpha val="208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9" dirty="0"/>
          </a:p>
        </p:txBody>
      </p:sp>
      <p:sp>
        <p:nvSpPr>
          <p:cNvPr id="5" name="TextBox 4">
            <a:extLst>
              <a:ext uri="{FF2B5EF4-FFF2-40B4-BE49-F238E27FC236}">
                <a16:creationId xmlns:a16="http://schemas.microsoft.com/office/drawing/2014/main" id="{90FFB288-07A8-6F4A-AB23-8E5FC0E9DC4A}"/>
              </a:ext>
            </a:extLst>
          </p:cNvPr>
          <p:cNvSpPr txBox="1"/>
          <p:nvPr/>
        </p:nvSpPr>
        <p:spPr>
          <a:xfrm>
            <a:off x="3693700" y="4312953"/>
            <a:ext cx="2792752" cy="523220"/>
          </a:xfrm>
          <a:prstGeom prst="rect">
            <a:avLst/>
          </a:prstGeom>
          <a:noFill/>
        </p:spPr>
        <p:txBody>
          <a:bodyPr wrap="none" rtlCol="0">
            <a:spAutoFit/>
          </a:bodyPr>
          <a:lstStyle/>
          <a:p>
            <a:r>
              <a:rPr lang="en-US" sz="2800" dirty="0"/>
              <a:t>Randomly Adopt?</a:t>
            </a:r>
          </a:p>
        </p:txBody>
      </p:sp>
      <p:sp>
        <p:nvSpPr>
          <p:cNvPr id="6" name="Rectangle 5">
            <a:extLst>
              <a:ext uri="{FF2B5EF4-FFF2-40B4-BE49-F238E27FC236}">
                <a16:creationId xmlns:a16="http://schemas.microsoft.com/office/drawing/2014/main" id="{86ACC0CD-2A7D-7D4F-997D-047200860275}"/>
              </a:ext>
            </a:extLst>
          </p:cNvPr>
          <p:cNvSpPr/>
          <p:nvPr/>
        </p:nvSpPr>
        <p:spPr>
          <a:xfrm rot="2822864">
            <a:off x="3737309" y="7370935"/>
            <a:ext cx="2280752" cy="2390591"/>
          </a:xfrm>
          <a:prstGeom prst="rect">
            <a:avLst/>
          </a:prstGeom>
          <a:solidFill>
            <a:schemeClr val="accent1">
              <a:alpha val="208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9" dirty="0"/>
          </a:p>
        </p:txBody>
      </p:sp>
      <p:sp>
        <p:nvSpPr>
          <p:cNvPr id="7" name="TextBox 6">
            <a:extLst>
              <a:ext uri="{FF2B5EF4-FFF2-40B4-BE49-F238E27FC236}">
                <a16:creationId xmlns:a16="http://schemas.microsoft.com/office/drawing/2014/main" id="{33DBED05-9788-0C44-AA90-B2A975D9A04F}"/>
              </a:ext>
            </a:extLst>
          </p:cNvPr>
          <p:cNvSpPr txBox="1"/>
          <p:nvPr/>
        </p:nvSpPr>
        <p:spPr>
          <a:xfrm>
            <a:off x="3558467" y="8081480"/>
            <a:ext cx="2792979" cy="954107"/>
          </a:xfrm>
          <a:prstGeom prst="rect">
            <a:avLst/>
          </a:prstGeom>
          <a:noFill/>
        </p:spPr>
        <p:txBody>
          <a:bodyPr wrap="square" rtlCol="0">
            <a:spAutoFit/>
          </a:bodyPr>
          <a:lstStyle/>
          <a:p>
            <a:r>
              <a:rPr lang="en-US" sz="2800" dirty="0"/>
              <a:t>Look at neighbors and adopt?</a:t>
            </a:r>
          </a:p>
        </p:txBody>
      </p:sp>
      <p:cxnSp>
        <p:nvCxnSpPr>
          <p:cNvPr id="9" name="Straight Connector 8">
            <a:extLst>
              <a:ext uri="{FF2B5EF4-FFF2-40B4-BE49-F238E27FC236}">
                <a16:creationId xmlns:a16="http://schemas.microsoft.com/office/drawing/2014/main" id="{895F37F8-3B93-D649-B4AB-20509564B1C2}"/>
              </a:ext>
            </a:extLst>
          </p:cNvPr>
          <p:cNvCxnSpPr/>
          <p:nvPr/>
        </p:nvCxnSpPr>
        <p:spPr>
          <a:xfrm>
            <a:off x="4974275" y="6316357"/>
            <a:ext cx="0" cy="407561"/>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97AC3B-5736-AD40-9F85-1764D65A2D11}"/>
              </a:ext>
            </a:extLst>
          </p:cNvPr>
          <p:cNvSpPr txBox="1"/>
          <p:nvPr/>
        </p:nvSpPr>
        <p:spPr>
          <a:xfrm>
            <a:off x="4194320" y="6239079"/>
            <a:ext cx="801823" cy="724686"/>
          </a:xfrm>
          <a:prstGeom prst="rect">
            <a:avLst/>
          </a:prstGeom>
          <a:noFill/>
        </p:spPr>
        <p:txBody>
          <a:bodyPr wrap="none" rtlCol="0">
            <a:spAutoFit/>
          </a:bodyPr>
          <a:lstStyle/>
          <a:p>
            <a:r>
              <a:rPr lang="en-US" sz="4109" dirty="0"/>
              <a:t>No</a:t>
            </a:r>
          </a:p>
        </p:txBody>
      </p:sp>
      <p:cxnSp>
        <p:nvCxnSpPr>
          <p:cNvPr id="11" name="Straight Connector 10">
            <a:extLst>
              <a:ext uri="{FF2B5EF4-FFF2-40B4-BE49-F238E27FC236}">
                <a16:creationId xmlns:a16="http://schemas.microsoft.com/office/drawing/2014/main" id="{74C71265-6011-D149-9920-CB142B3C90DF}"/>
              </a:ext>
            </a:extLst>
          </p:cNvPr>
          <p:cNvCxnSpPr>
            <a:cxnSpLocks/>
          </p:cNvCxnSpPr>
          <p:nvPr/>
        </p:nvCxnSpPr>
        <p:spPr>
          <a:xfrm>
            <a:off x="6742089" y="4589951"/>
            <a:ext cx="2067060" cy="1447377"/>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7983AD-57A5-434B-BA76-31050FB7C5ED}"/>
              </a:ext>
            </a:extLst>
          </p:cNvPr>
          <p:cNvCxnSpPr>
            <a:cxnSpLocks/>
          </p:cNvCxnSpPr>
          <p:nvPr/>
        </p:nvCxnSpPr>
        <p:spPr>
          <a:xfrm flipV="1">
            <a:off x="6486677" y="6793079"/>
            <a:ext cx="2322476" cy="1773149"/>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BD5C19A-0895-7F46-8E63-1A7C9C1CBF97}"/>
              </a:ext>
            </a:extLst>
          </p:cNvPr>
          <p:cNvSpPr txBox="1"/>
          <p:nvPr/>
        </p:nvSpPr>
        <p:spPr>
          <a:xfrm>
            <a:off x="7411482" y="7885667"/>
            <a:ext cx="872996" cy="724686"/>
          </a:xfrm>
          <a:prstGeom prst="rect">
            <a:avLst/>
          </a:prstGeom>
          <a:noFill/>
        </p:spPr>
        <p:txBody>
          <a:bodyPr wrap="none" rtlCol="0">
            <a:spAutoFit/>
          </a:bodyPr>
          <a:lstStyle/>
          <a:p>
            <a:r>
              <a:rPr lang="en-US" sz="4109" dirty="0"/>
              <a:t>Yes</a:t>
            </a:r>
          </a:p>
        </p:txBody>
      </p:sp>
      <p:sp>
        <p:nvSpPr>
          <p:cNvPr id="17" name="TextBox 16">
            <a:extLst>
              <a:ext uri="{FF2B5EF4-FFF2-40B4-BE49-F238E27FC236}">
                <a16:creationId xmlns:a16="http://schemas.microsoft.com/office/drawing/2014/main" id="{500C4705-3AB8-8D43-8738-532D8777F4F4}"/>
              </a:ext>
            </a:extLst>
          </p:cNvPr>
          <p:cNvSpPr txBox="1"/>
          <p:nvPr/>
        </p:nvSpPr>
        <p:spPr>
          <a:xfrm>
            <a:off x="7595526" y="4490346"/>
            <a:ext cx="872996" cy="724686"/>
          </a:xfrm>
          <a:prstGeom prst="rect">
            <a:avLst/>
          </a:prstGeom>
          <a:noFill/>
        </p:spPr>
        <p:txBody>
          <a:bodyPr wrap="none" rtlCol="0">
            <a:spAutoFit/>
          </a:bodyPr>
          <a:lstStyle/>
          <a:p>
            <a:r>
              <a:rPr lang="en-US" sz="4109" dirty="0"/>
              <a:t>Yes</a:t>
            </a:r>
          </a:p>
        </p:txBody>
      </p:sp>
      <p:sp>
        <p:nvSpPr>
          <p:cNvPr id="18" name="Rectangle 17">
            <a:extLst>
              <a:ext uri="{FF2B5EF4-FFF2-40B4-BE49-F238E27FC236}">
                <a16:creationId xmlns:a16="http://schemas.microsoft.com/office/drawing/2014/main" id="{A4458D4E-3054-B04F-82AF-31C813C6D38D}"/>
              </a:ext>
            </a:extLst>
          </p:cNvPr>
          <p:cNvSpPr/>
          <p:nvPr/>
        </p:nvSpPr>
        <p:spPr>
          <a:xfrm>
            <a:off x="9304778" y="5764075"/>
            <a:ext cx="4089635" cy="1504010"/>
          </a:xfrm>
          <a:prstGeom prst="rect">
            <a:avLst/>
          </a:prstGeom>
          <a:solidFill>
            <a:schemeClr val="accent1">
              <a:alpha val="2083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9" dirty="0"/>
          </a:p>
        </p:txBody>
      </p:sp>
      <p:sp>
        <p:nvSpPr>
          <p:cNvPr id="20" name="TextBox 19">
            <a:extLst>
              <a:ext uri="{FF2B5EF4-FFF2-40B4-BE49-F238E27FC236}">
                <a16:creationId xmlns:a16="http://schemas.microsoft.com/office/drawing/2014/main" id="{8DB3651D-30D5-3F4A-9B9E-361F4A75FBF5}"/>
              </a:ext>
            </a:extLst>
          </p:cNvPr>
          <p:cNvSpPr txBox="1"/>
          <p:nvPr/>
        </p:nvSpPr>
        <p:spPr>
          <a:xfrm>
            <a:off x="10327524" y="6269108"/>
            <a:ext cx="2159694" cy="523220"/>
          </a:xfrm>
          <a:prstGeom prst="rect">
            <a:avLst/>
          </a:prstGeom>
          <a:noFill/>
        </p:spPr>
        <p:txBody>
          <a:bodyPr wrap="none" rtlCol="0">
            <a:spAutoFit/>
          </a:bodyPr>
          <a:lstStyle/>
          <a:p>
            <a:r>
              <a:rPr lang="en-US" sz="2800" dirty="0"/>
              <a:t>Agent Adopts</a:t>
            </a:r>
          </a:p>
        </p:txBody>
      </p:sp>
      <p:sp>
        <p:nvSpPr>
          <p:cNvPr id="21" name="TextBox 20">
            <a:extLst>
              <a:ext uri="{FF2B5EF4-FFF2-40B4-BE49-F238E27FC236}">
                <a16:creationId xmlns:a16="http://schemas.microsoft.com/office/drawing/2014/main" id="{2B1340A6-9149-2D4A-88DE-2F9F94D56110}"/>
              </a:ext>
            </a:extLst>
          </p:cNvPr>
          <p:cNvSpPr txBox="1"/>
          <p:nvPr/>
        </p:nvSpPr>
        <p:spPr>
          <a:xfrm>
            <a:off x="5917787" y="3123254"/>
            <a:ext cx="12299970" cy="1357038"/>
          </a:xfrm>
          <a:prstGeom prst="rect">
            <a:avLst/>
          </a:prstGeom>
          <a:noFill/>
        </p:spPr>
        <p:txBody>
          <a:bodyPr wrap="none" rtlCol="0">
            <a:spAutoFit/>
          </a:bodyPr>
          <a:lstStyle/>
          <a:p>
            <a:r>
              <a:rPr lang="en-US" sz="4109" dirty="0"/>
              <a:t> “p” (Innovation Coefficient) Parameters: 0.01, 0.02, 0.03</a:t>
            </a:r>
          </a:p>
          <a:p>
            <a:r>
              <a:rPr lang="en-US" sz="4109" dirty="0"/>
              <a:t>			      Allow Heterogeneity: 0, 0.6 </a:t>
            </a:r>
          </a:p>
        </p:txBody>
      </p:sp>
      <p:sp>
        <p:nvSpPr>
          <p:cNvPr id="22" name="TextBox 21">
            <a:extLst>
              <a:ext uri="{FF2B5EF4-FFF2-40B4-BE49-F238E27FC236}">
                <a16:creationId xmlns:a16="http://schemas.microsoft.com/office/drawing/2014/main" id="{D2C7EEF2-9013-324C-9D2B-8306AF60F05E}"/>
              </a:ext>
            </a:extLst>
          </p:cNvPr>
          <p:cNvSpPr txBox="1"/>
          <p:nvPr/>
        </p:nvSpPr>
        <p:spPr>
          <a:xfrm>
            <a:off x="6219092" y="9174068"/>
            <a:ext cx="11125482" cy="1357038"/>
          </a:xfrm>
          <a:prstGeom prst="rect">
            <a:avLst/>
          </a:prstGeom>
          <a:noFill/>
        </p:spPr>
        <p:txBody>
          <a:bodyPr wrap="none" rtlCol="0">
            <a:spAutoFit/>
          </a:bodyPr>
          <a:lstStyle/>
          <a:p>
            <a:r>
              <a:rPr lang="en-US" sz="4109" dirty="0"/>
              <a:t> “q” (Imitation Coefficient) Parameters: 0.2, 0.4, 0.6</a:t>
            </a:r>
          </a:p>
          <a:p>
            <a:r>
              <a:rPr lang="en-US" sz="4109" dirty="0"/>
              <a:t>			   Allow Heterogeneity: 0, 0.6 </a:t>
            </a:r>
          </a:p>
        </p:txBody>
      </p:sp>
      <p:cxnSp>
        <p:nvCxnSpPr>
          <p:cNvPr id="30" name="Elbow Connector 29">
            <a:extLst>
              <a:ext uri="{FF2B5EF4-FFF2-40B4-BE49-F238E27FC236}">
                <a16:creationId xmlns:a16="http://schemas.microsoft.com/office/drawing/2014/main" id="{2BAA7F45-6A98-4441-B3BB-DA1707EF5DAD}"/>
              </a:ext>
            </a:extLst>
          </p:cNvPr>
          <p:cNvCxnSpPr>
            <a:cxnSpLocks/>
          </p:cNvCxnSpPr>
          <p:nvPr/>
        </p:nvCxnSpPr>
        <p:spPr>
          <a:xfrm rot="16200000" flipV="1">
            <a:off x="-686405" y="4726681"/>
            <a:ext cx="7596828" cy="3287408"/>
          </a:xfrm>
          <a:prstGeom prst="bentConnector3">
            <a:avLst>
              <a:gd name="adj1" fmla="val -2578"/>
            </a:avLst>
          </a:prstGeom>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1E4A02D-5B0D-0C4E-9A0C-F8FF90FEA204}"/>
              </a:ext>
            </a:extLst>
          </p:cNvPr>
          <p:cNvCxnSpPr>
            <a:cxnSpLocks/>
          </p:cNvCxnSpPr>
          <p:nvPr/>
        </p:nvCxnSpPr>
        <p:spPr>
          <a:xfrm>
            <a:off x="1468305" y="2571968"/>
            <a:ext cx="3746790" cy="291582"/>
          </a:xfrm>
          <a:prstGeom prst="bentConnector3">
            <a:avLst>
              <a:gd name="adj1" fmla="val 100285"/>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BEE9842-6BC5-3440-99D1-9DF5103CBF27}"/>
              </a:ext>
            </a:extLst>
          </p:cNvPr>
          <p:cNvSpPr txBox="1"/>
          <p:nvPr/>
        </p:nvSpPr>
        <p:spPr>
          <a:xfrm>
            <a:off x="512969" y="5816384"/>
            <a:ext cx="1023037" cy="724686"/>
          </a:xfrm>
          <a:prstGeom prst="rect">
            <a:avLst/>
          </a:prstGeom>
          <a:noFill/>
        </p:spPr>
        <p:txBody>
          <a:bodyPr wrap="none" rtlCol="0">
            <a:spAutoFit/>
          </a:bodyPr>
          <a:lstStyle/>
          <a:p>
            <a:r>
              <a:rPr lang="en-US" sz="4109" dirty="0"/>
              <a:t>Tick</a:t>
            </a:r>
          </a:p>
        </p:txBody>
      </p:sp>
      <p:sp>
        <p:nvSpPr>
          <p:cNvPr id="3" name="TextBox 2">
            <a:extLst>
              <a:ext uri="{FF2B5EF4-FFF2-40B4-BE49-F238E27FC236}">
                <a16:creationId xmlns:a16="http://schemas.microsoft.com/office/drawing/2014/main" id="{1A65F6FB-499C-1C4B-A7B1-6235797E01D3}"/>
              </a:ext>
            </a:extLst>
          </p:cNvPr>
          <p:cNvSpPr txBox="1"/>
          <p:nvPr/>
        </p:nvSpPr>
        <p:spPr>
          <a:xfrm>
            <a:off x="14849717" y="4744476"/>
            <a:ext cx="3368040" cy="3631763"/>
          </a:xfrm>
          <a:prstGeom prst="rect">
            <a:avLst/>
          </a:prstGeom>
          <a:noFill/>
        </p:spPr>
        <p:txBody>
          <a:bodyPr wrap="square" rtlCol="0">
            <a:spAutoFit/>
          </a:bodyPr>
          <a:lstStyle/>
          <a:p>
            <a:r>
              <a:rPr lang="en-US" sz="4400" dirty="0">
                <a:highlight>
                  <a:srgbClr val="FFFF00"/>
                </a:highlight>
              </a:rPr>
              <a:t>Which has a bigger impact on adoption (”p” or “q”)?</a:t>
            </a:r>
          </a:p>
          <a:p>
            <a:endParaRPr lang="en-US" sz="4800" dirty="0"/>
          </a:p>
        </p:txBody>
      </p:sp>
    </p:spTree>
    <p:extLst>
      <p:ext uri="{BB962C8B-B14F-4D97-AF65-F5344CB8AC3E}">
        <p14:creationId xmlns:p14="http://schemas.microsoft.com/office/powerpoint/2010/main" val="3034827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8378</TotalTime>
  <Words>1107</Words>
  <Application>Microsoft Macintosh PowerPoint</Application>
  <PresentationFormat>Custom</PresentationFormat>
  <Paragraphs>107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Palatino</vt:lpstr>
      <vt:lpstr>Times New Roman</vt:lpstr>
      <vt:lpstr>Office Theme</vt:lpstr>
      <vt:lpstr>Modeling Innovation Diffusion And  Cognition</vt:lpstr>
      <vt:lpstr>Innovation Diffusion defined by adoption accelerators (e.g., peer effects, network effects) and adoption barriers (e.g., path dependencies, cost)</vt:lpstr>
      <vt:lpstr>“Herd Effects” (not “Utility Effects”) might better explain adoption acceleration in many cases</vt:lpstr>
      <vt:lpstr>Bass Diffusion Model Bass, Frank (1969). "A new product growth model for consumer durables". Management Science 15 (5): p215–227.  (10,129 Citations)</vt:lpstr>
      <vt:lpstr>Determining Adoption in Model</vt:lpstr>
      <vt:lpstr>PowerPoint Presentation</vt:lpstr>
      <vt:lpstr>Sample NetLogo Generated Networks Tick 0 (100 Nodes, 2 Initial Seeds)</vt:lpstr>
      <vt:lpstr>Different measures of “Network Centrality” used in model.  </vt:lpstr>
      <vt:lpstr>Determining Adoption</vt:lpstr>
      <vt:lpstr>Determining Adoption</vt:lpstr>
      <vt:lpstr>PowerPoint Presentation</vt:lpstr>
      <vt:lpstr>But Wait!  There’s More….. Testing Innovation Diffusion on Other Network Structures</vt:lpstr>
      <vt:lpstr>My project “AHA”</vt:lpstr>
      <vt:lpstr>PowerPoint Presentation</vt:lpstr>
      <vt:lpstr>Further (and better) questions to ask</vt:lpstr>
      <vt:lpstr>Modeling Innovation Diffusion And  Cognition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palbert2</dc:creator>
  <cp:lastModifiedBy>palbert2</cp:lastModifiedBy>
  <cp:revision>4</cp:revision>
  <dcterms:created xsi:type="dcterms:W3CDTF">2021-04-28T23:20:53Z</dcterms:created>
  <dcterms:modified xsi:type="dcterms:W3CDTF">2021-05-06T01:20:26Z</dcterms:modified>
</cp:coreProperties>
</file>