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21"/>
  </p:notesMasterIdLst>
  <p:handoutMasterIdLst>
    <p:handoutMasterId r:id="rId22"/>
  </p:handoutMasterIdLst>
  <p:sldIdLst>
    <p:sldId id="375" r:id="rId2"/>
    <p:sldId id="372" r:id="rId3"/>
    <p:sldId id="378" r:id="rId4"/>
    <p:sldId id="377" r:id="rId5"/>
    <p:sldId id="373" r:id="rId6"/>
    <p:sldId id="376" r:id="rId7"/>
    <p:sldId id="379" r:id="rId8"/>
    <p:sldId id="391" r:id="rId9"/>
    <p:sldId id="380" r:id="rId10"/>
    <p:sldId id="381" r:id="rId11"/>
    <p:sldId id="382" r:id="rId12"/>
    <p:sldId id="383" r:id="rId13"/>
    <p:sldId id="384" r:id="rId14"/>
    <p:sldId id="385" r:id="rId15"/>
    <p:sldId id="388" r:id="rId16"/>
    <p:sldId id="386" r:id="rId17"/>
    <p:sldId id="389" r:id="rId18"/>
    <p:sldId id="387" r:id="rId19"/>
    <p:sldId id="390" r:id="rId20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E6E1C4-FB8A-493D-A0CA-EF13005D29E9}">
          <p14:sldIdLst/>
        </p14:section>
        <p14:section name="Untitled Section" id="{F6DBBFA9-1F33-4AE0-9B0B-F42A2EB0CE57}">
          <p14:sldIdLst>
            <p14:sldId id="375"/>
            <p14:sldId id="372"/>
            <p14:sldId id="378"/>
            <p14:sldId id="377"/>
            <p14:sldId id="373"/>
            <p14:sldId id="376"/>
            <p14:sldId id="379"/>
            <p14:sldId id="391"/>
            <p14:sldId id="380"/>
            <p14:sldId id="381"/>
            <p14:sldId id="382"/>
            <p14:sldId id="383"/>
            <p14:sldId id="384"/>
            <p14:sldId id="385"/>
            <p14:sldId id="388"/>
            <p14:sldId id="386"/>
            <p14:sldId id="389"/>
            <p14:sldId id="387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2141" userDrawn="1">
          <p15:clr>
            <a:srgbClr val="A4A3A4"/>
          </p15:clr>
        </p15:guide>
        <p15:guide id="4" pos="2179" userDrawn="1">
          <p15:clr>
            <a:srgbClr val="A4A3A4"/>
          </p15:clr>
        </p15:guide>
        <p15:guide id="5" pos="2208" userDrawn="1">
          <p15:clr>
            <a:srgbClr val="A4A3A4"/>
          </p15:clr>
        </p15:guide>
        <p15:guide id="6" pos="2189" userDrawn="1">
          <p15:clr>
            <a:srgbClr val="A4A3A4"/>
          </p15:clr>
        </p15:guide>
        <p15:guide id="7" pos="22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antha Mazzeo" initials="S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C8"/>
    <a:srgbClr val="F0AB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2" autoAdjust="0"/>
    <p:restoredTop sz="92220" autoAdjust="0"/>
  </p:normalViewPr>
  <p:slideViewPr>
    <p:cSldViewPr snapToGrid="0" snapToObjects="1" showGuides="1">
      <p:cViewPr varScale="1">
        <p:scale>
          <a:sx n="90" d="100"/>
          <a:sy n="90" d="100"/>
        </p:scale>
        <p:origin x="72" y="4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3072"/>
    </p:cViewPr>
  </p:sorterViewPr>
  <p:notesViewPr>
    <p:cSldViewPr snapToGrid="0" snapToObjects="1">
      <p:cViewPr varScale="1">
        <p:scale>
          <a:sx n="89" d="100"/>
          <a:sy n="89" d="100"/>
        </p:scale>
        <p:origin x="-3720" y="-102"/>
      </p:cViewPr>
      <p:guideLst>
        <p:guide orient="horz" pos="2909"/>
        <p:guide pos="2160"/>
        <p:guide pos="2141"/>
        <p:guide pos="2179"/>
        <p:guide pos="2208"/>
        <p:guide pos="2189"/>
        <p:guide pos="22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r>
              <a:rPr lang="en-US"/>
              <a:t>DRAFT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1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6554B203-ADE4-4F6A-854A-8C3F81E52D92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1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40E7F5FF-7A00-42DE-94C8-3F3FF29EE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254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r>
              <a:rPr lang="en-US"/>
              <a:t>DRAFT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1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7A5570F-A850-4E88-965C-C95DB052BDB1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1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9FF0CFCD-5EB6-44F4-B37C-0831010E8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538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0434" y="1140903"/>
            <a:ext cx="8703126" cy="514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4pPr marL="1600200" indent="-2286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315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6939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477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"/>
          <a:stretch/>
        </p:blipFill>
        <p:spPr>
          <a:xfrm>
            <a:off x="0" y="-264543"/>
            <a:ext cx="9143999" cy="7122543"/>
          </a:xfrm>
          <a:prstGeom prst="rect">
            <a:avLst/>
          </a:prstGeom>
        </p:spPr>
      </p:pic>
      <p:sp>
        <p:nvSpPr>
          <p:cNvPr id="4" name="Footer Placeholder 1"/>
          <p:cNvSpPr txBox="1">
            <a:spLocks/>
          </p:cNvSpPr>
          <p:nvPr userDrawn="1"/>
        </p:nvSpPr>
        <p:spPr>
          <a:xfrm>
            <a:off x="-1" y="5890661"/>
            <a:ext cx="91440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Kroll Bond Rating Agency, Inc. is not affiliated with Kroll Inc., Kroll Associates, Inc., Kroll OnTrack, Inc. or their affiliated businesses.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TEXT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20434" y="1140903"/>
            <a:ext cx="8703126" cy="51455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7091361" y="6430502"/>
            <a:ext cx="1832199" cy="427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54052F-69B8-4D78-811B-8C3AAF41775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rPr>
              <a:t> |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rPr>
              <a:t>www.kbra.com</a:t>
            </a:r>
          </a:p>
        </p:txBody>
      </p:sp>
    </p:spTree>
    <p:extLst>
      <p:ext uri="{BB962C8B-B14F-4D97-AF65-F5344CB8AC3E}">
        <p14:creationId xmlns:p14="http://schemas.microsoft.com/office/powerpoint/2010/main" val="410955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  <p:sldLayoutId id="2147483676" r:id="rId3"/>
    <p:sldLayoutId id="21474836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1"/>
          </a:solidFill>
          <a:latin typeface="Century Gothic" panose="020B050202020202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F0AB00"/>
        </a:buClr>
        <a:buFont typeface="Wingdings" panose="05000000000000000000" pitchFamily="2" charset="2"/>
        <a:buNone/>
        <a:defRPr sz="24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0AB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0AB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0AB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0AB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ACA7-F3D6-487A-9205-66CDD72D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B0F1A-5928-4A0E-BC4C-84849FB69289}"/>
              </a:ext>
            </a:extLst>
          </p:cNvPr>
          <p:cNvSpPr txBox="1"/>
          <p:nvPr/>
        </p:nvSpPr>
        <p:spPr>
          <a:xfrm>
            <a:off x="822080" y="2766799"/>
            <a:ext cx="7715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The Sprint Retrospective</a:t>
            </a:r>
          </a:p>
          <a:p>
            <a:pPr algn="ctr"/>
            <a:r>
              <a:rPr lang="en-US" sz="2400" dirty="0">
                <a:latin typeface="+mj-lt"/>
              </a:rPr>
              <a:t>Derek Parker</a:t>
            </a:r>
          </a:p>
          <a:p>
            <a:pPr algn="ctr"/>
            <a:r>
              <a:rPr lang="en-US" sz="2400" dirty="0">
                <a:latin typeface="+mj-lt"/>
              </a:rPr>
              <a:t>Agile Coach and Trainer</a:t>
            </a:r>
          </a:p>
        </p:txBody>
      </p:sp>
    </p:spTree>
    <p:extLst>
      <p:ext uri="{BB962C8B-B14F-4D97-AF65-F5344CB8AC3E}">
        <p14:creationId xmlns:p14="http://schemas.microsoft.com/office/powerpoint/2010/main" val="399917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 Data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9A7B6-D6F9-4109-B8B7-080C75375C5F}"/>
              </a:ext>
            </a:extLst>
          </p:cNvPr>
          <p:cNvSpPr txBox="1"/>
          <p:nvPr/>
        </p:nvSpPr>
        <p:spPr>
          <a:xfrm>
            <a:off x="866775" y="1171575"/>
            <a:ext cx="79319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shared picture of what happened during the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Begin the problem-solving process by collecting and integrating the pieces of the puzzle we are trying to solve.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 of team-based facilitation techniques used to gather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Timeline: the team members create a timeline to track the progress of the 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Triple Nickels: the team is divided into groups that spend five minutes gathering or building on five ideas, five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 Code Dots: the team members identify where their energy was high and low during the course of the 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Satisfaction Histogram: The team members create a graph that shows how satisfied they feel about a particular area or issue.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Radar: The team assesses how they have performed against their previous process improvement 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Like to Like: the team compares their reactions to events that occurred over the course of the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find other examples in LinkedIn groups for Agile SMs and Coaches and at the Agile Uprising Coalition (https://coalition.agileuprising.com/).</a:t>
            </a:r>
          </a:p>
        </p:txBody>
      </p:sp>
    </p:spTree>
    <p:extLst>
      <p:ext uri="{BB962C8B-B14F-4D97-AF65-F5344CB8AC3E}">
        <p14:creationId xmlns:p14="http://schemas.microsoft.com/office/powerpoint/2010/main" val="171271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Insights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ED3D-BB92-489B-AB8E-2201A5BC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538287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8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Insights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9A7B6-D6F9-4109-B8B7-080C75375C5F}"/>
              </a:ext>
            </a:extLst>
          </p:cNvPr>
          <p:cNvSpPr txBox="1"/>
          <p:nvPr/>
        </p:nvSpPr>
        <p:spPr>
          <a:xfrm>
            <a:off x="866775" y="1171575"/>
            <a:ext cx="7931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 to evaluate the data we gathered in the previous step and derive meaningful insights  from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several team-based activities that we can use to generate insights,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Brainstorming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Root Cause Analysis (The Five Whys)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Root Cause Analysis (Fishbone Diagraming - below)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Themes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BCDB3-61FE-43D2-9130-8FEC1AD0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42" y="3479899"/>
            <a:ext cx="4124325" cy="25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6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What to Do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15AFC-51FB-485C-928A-C1156A354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05" y="1481422"/>
            <a:ext cx="6076190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9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What to Do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9A7B6-D6F9-4109-B8B7-080C75375C5F}"/>
              </a:ext>
            </a:extLst>
          </p:cNvPr>
          <p:cNvSpPr txBox="1"/>
          <p:nvPr/>
        </p:nvSpPr>
        <p:spPr>
          <a:xfrm>
            <a:off x="866775" y="1171575"/>
            <a:ext cx="7931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last of the three problem solving steps. This moves from thinking about the last iteration and thinking about the next one and what we will improve.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several activities we can use to help decide on a plan of action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Subjects/Starfish – Do more of, do less of, keep doing, start doing, stop doing.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E451D-505E-4A5D-9F2E-1352BA17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805" y="2860366"/>
            <a:ext cx="3850945" cy="35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9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What to Do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9A7B6-D6F9-4109-B8B7-080C75375C5F}"/>
              </a:ext>
            </a:extLst>
          </p:cNvPr>
          <p:cNvSpPr txBox="1"/>
          <p:nvPr/>
        </p:nvSpPr>
        <p:spPr>
          <a:xfrm>
            <a:off x="866775" y="1171575"/>
            <a:ext cx="793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SMART Goals: the participants transform their list of action items into goals that are SMART.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94450-6E7B-41DE-B911-B5397283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96" y="1703606"/>
            <a:ext cx="6305550" cy="47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0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What to Do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5E7FA-D204-44E4-9FA6-AB4439851190}"/>
              </a:ext>
            </a:extLst>
          </p:cNvPr>
          <p:cNvSpPr txBox="1"/>
          <p:nvPr/>
        </p:nvSpPr>
        <p:spPr>
          <a:xfrm>
            <a:off x="952500" y="1321472"/>
            <a:ext cx="7931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Circle of Questions – Each participant asks a question about how to improve one of the issues that has been identified, to be addressed by the next person in the circle.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1C992-11BB-4C0F-84D0-DA4D425E4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28" y="2277782"/>
            <a:ext cx="3662744" cy="2696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35D6AA-3713-48CB-88E8-87E3A109B68E}"/>
              </a:ext>
            </a:extLst>
          </p:cNvPr>
          <p:cNvSpPr txBox="1"/>
          <p:nvPr/>
        </p:nvSpPr>
        <p:spPr>
          <a:xfrm>
            <a:off x="866775" y="5217197"/>
            <a:ext cx="7931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with data gathering games, you can find other examples in LinkedIn groups for Agile SMs and Coaches and at the Agile Uprising Coalition (https://coalition.agileuprising.com/).</a:t>
            </a:r>
          </a:p>
        </p:txBody>
      </p:sp>
    </p:spTree>
    <p:extLst>
      <p:ext uri="{BB962C8B-B14F-4D97-AF65-F5344CB8AC3E}">
        <p14:creationId xmlns:p14="http://schemas.microsoft.com/office/powerpoint/2010/main" val="421566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the Retrospective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9B345-36EE-44FE-9FFC-7B446B29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4906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0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the Retrospective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9A7B6-D6F9-4109-B8B7-080C75375C5F}"/>
              </a:ext>
            </a:extLst>
          </p:cNvPr>
          <p:cNvSpPr txBox="1"/>
          <p:nvPr/>
        </p:nvSpPr>
        <p:spPr>
          <a:xfrm>
            <a:off x="866775" y="1171575"/>
            <a:ext cx="79319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Reflect on what happened during the retrospective and express our appreciation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 provides feedback for the retrospective itself,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Helped, Hindered, Hypothesis: What helped, what hindered, any ideas they came up with (hypothesis) for improving future retrospectives.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 on Time Invested (ROTI): participants discuss the benefits of retrospectives, and then grade the meeting on a five-point scale to show whether the time was well spent.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Appreciations: team members have an opportunity to express their appreciation to each other for specific efforts during the iteration (Central Chair exercise, Appreciation Post Cards,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3387B-A757-4823-9093-CE5F1C31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77" y="4310896"/>
            <a:ext cx="3005245" cy="18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95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the Sprint Retrospective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26A33-B7E1-4CE0-AACE-28129BA1F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41" y="1385887"/>
            <a:ext cx="6117528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0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8694EA3-9574-4B45-991E-C9E29BD6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73" y="1381322"/>
            <a:ext cx="6341054" cy="47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8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Retrospective?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36754-B03E-407B-B38C-984895E73982}"/>
              </a:ext>
            </a:extLst>
          </p:cNvPr>
          <p:cNvSpPr txBox="1"/>
          <p:nvPr/>
        </p:nvSpPr>
        <p:spPr>
          <a:xfrm>
            <a:off x="926855" y="3526098"/>
            <a:ext cx="7505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Retrospective is performed at time-boxed iteration intervals and to a specific cadence to allow the sprint team to look back at the last iteration and determine: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going well?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Areas could use improvement?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should the team be doing differently?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problems are identified and their value determined, and the solutions are discussed and acted upon.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solution that did not help is considered a learning opportunity.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C5F39-C0A4-434D-B24F-52585ACD979A}"/>
              </a:ext>
            </a:extLst>
          </p:cNvPr>
          <p:cNvSpPr txBox="1"/>
          <p:nvPr/>
        </p:nvSpPr>
        <p:spPr>
          <a:xfrm>
            <a:off x="926855" y="1219200"/>
            <a:ext cx="750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12</a:t>
            </a:r>
            <a:r>
              <a:rPr lang="en-US" baseline="30000"/>
              <a:t>th</a:t>
            </a:r>
            <a:r>
              <a:rPr lang="en-US"/>
              <a:t> principle of Agile states, “At regular intervals, the team reflects on how to become more effective, then tunes and adjusts its behavior accordingly.”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16439-D2DC-4AEC-AFF4-FD4EE8CB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8" y="2037880"/>
            <a:ext cx="4052888" cy="17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0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6CE25-1D84-48E5-AD58-7CC9D66D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058582"/>
            <a:ext cx="4514850" cy="231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52BF67-F8A2-4DBE-874E-37D2A5B9B629}"/>
              </a:ext>
            </a:extLst>
          </p:cNvPr>
          <p:cNvSpPr txBox="1"/>
          <p:nvPr/>
        </p:nvSpPr>
        <p:spPr>
          <a:xfrm>
            <a:off x="828675" y="3676650"/>
            <a:ext cx="8086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Kaizen is  continuous improvement through incremental change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matter how good your team is today, the philosophy of Kaizen says it can be better. Continuous improvement never stops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generate a Kaizen, everyone involved must begin thinking about their work in a new way – in terms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Now: Present condition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Next: Desired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New: How to reach that state</a:t>
            </a:r>
          </a:p>
        </p:txBody>
      </p:sp>
    </p:spTree>
    <p:extLst>
      <p:ext uri="{BB962C8B-B14F-4D97-AF65-F5344CB8AC3E}">
        <p14:creationId xmlns:p14="http://schemas.microsoft.com/office/powerpoint/2010/main" val="314342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Steps of the Sprint Retrospective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B141AF-DE3A-48CD-BD0C-EA8FA058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30" y="16049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Stage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CE06D-7A4A-42B0-B963-FAA60FD9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30" y="1633537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2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Stage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0AB50-A649-425D-B241-8DE19578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028041"/>
            <a:ext cx="2790825" cy="2093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A59272-643B-4CD7-BEE9-B2AD1BF3641A}"/>
              </a:ext>
            </a:extLst>
          </p:cNvPr>
          <p:cNvSpPr txBox="1"/>
          <p:nvPr/>
        </p:nvSpPr>
        <p:spPr>
          <a:xfrm>
            <a:off x="864443" y="3280522"/>
            <a:ext cx="7934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facilitator gets all participants talking from the beginning.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Check-ins. Participants answer a series of check-in questions with one or two word answers.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Facilitator goes over what the team should focus on and what they should focus off.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Inquiry rather than Advocacy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Dialog rather than debate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Conversations rather than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rather than defending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agreements- the team brainstorms and then defines the working agreements they would like to put in place for the retrospective.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Stage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D0430-509B-4D67-B6EA-2EE11425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5" y="922789"/>
            <a:ext cx="7390615" cy="55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7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 Data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5411" y="0"/>
            <a:ext cx="8928589" cy="922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343" y="2306357"/>
            <a:ext cx="1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Next Sprint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DDF30-3B07-4545-B8C0-DB388D3A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54781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920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26975</TotalTime>
  <Words>859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Verdana</vt:lpstr>
      <vt:lpstr>Wingdings</vt:lpstr>
      <vt:lpstr>Custom Design</vt:lpstr>
      <vt:lpstr>PowerPoint Presentation</vt:lpstr>
      <vt:lpstr>PowerPoint Presentation</vt:lpstr>
      <vt:lpstr>What is a Retrospective?</vt:lpstr>
      <vt:lpstr>PowerPoint Presentation</vt:lpstr>
      <vt:lpstr>The Steps of the Sprint Retrospective</vt:lpstr>
      <vt:lpstr>Set the Stage</vt:lpstr>
      <vt:lpstr>Set the Stage</vt:lpstr>
      <vt:lpstr>Set the Stage</vt:lpstr>
      <vt:lpstr>Gather Data</vt:lpstr>
      <vt:lpstr>Gather Data</vt:lpstr>
      <vt:lpstr>Generate Insights</vt:lpstr>
      <vt:lpstr>Generate Insights</vt:lpstr>
      <vt:lpstr>Deciding What to Do</vt:lpstr>
      <vt:lpstr>Deciding What to Do</vt:lpstr>
      <vt:lpstr>Deciding What to Do</vt:lpstr>
      <vt:lpstr>Deciding What to Do</vt:lpstr>
      <vt:lpstr>Close the Retrospective</vt:lpstr>
      <vt:lpstr>Close the Retrospective</vt:lpstr>
      <vt:lpstr>Questions on the 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Kennedy</dc:creator>
  <cp:lastModifiedBy>Pete Ostergren</cp:lastModifiedBy>
  <cp:revision>1081</cp:revision>
  <cp:lastPrinted>2018-01-23T14:44:03Z</cp:lastPrinted>
  <dcterms:created xsi:type="dcterms:W3CDTF">2014-02-10T00:22:15Z</dcterms:created>
  <dcterms:modified xsi:type="dcterms:W3CDTF">2018-02-07T15:39:19Z</dcterms:modified>
</cp:coreProperties>
</file>