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9" r:id="rId8"/>
    <p:sldId id="262" r:id="rId9"/>
    <p:sldId id="283" r:id="rId10"/>
    <p:sldId id="261" r:id="rId11"/>
    <p:sldId id="266" r:id="rId12"/>
    <p:sldId id="284" r:id="rId13"/>
    <p:sldId id="264" r:id="rId14"/>
    <p:sldId id="268" r:id="rId15"/>
    <p:sldId id="285" r:id="rId16"/>
    <p:sldId id="287"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7/18/2021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Build for Covid</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a:bodyPr>
          <a:lstStyle/>
          <a:p>
            <a:pPr marL="0" indent="0">
              <a:buNone/>
            </a:pPr>
            <a:r>
              <a:rPr lang="en-US" sz="2400" b="1"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Active Covid Tracker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IN" b="1" i="0" u="none" strike="noStrike" baseline="0" dirty="0">
                <a:latin typeface="Calibri" panose="020F0502020204030204" pitchFamily="34" charset="0"/>
              </a:rPr>
              <a:t>SOCIETAL AND MARKET IMPACT</a:t>
            </a:r>
            <a:endParaRPr lang="en-US" sz="4800"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249130" y="1718834"/>
            <a:ext cx="11409469" cy="4886152"/>
          </a:xfrm>
        </p:spPr>
        <p:txBody>
          <a:bodyPr/>
          <a:lstStyle/>
          <a:p>
            <a:r>
              <a:rPr lang="en-US" sz="1800" dirty="0"/>
              <a:t>In this corona time daily thousands of people were being quarantined and hundreds were being discharged from hospital. But monitoring these many people at a time is bit difficult task. Here’s where solution makes the task easy. By bringing this into market the government itself can equip this arrangement to the discharged patients and can monitor them. Whenever there’s a change in conditions of body trigger will be sent and government can take necessary actions. The proposed solution can be used as daily wear and it can be carried with the user easily.</a:t>
            </a:r>
          </a:p>
          <a:p>
            <a:endParaRPr lang="en-US" sz="1000" dirty="0"/>
          </a:p>
          <a:p>
            <a:pPr marL="285750" indent="-285750">
              <a:buFont typeface="Wingdings" panose="05000000000000000000" pitchFamily="2" charset="2"/>
              <a:buChar char="ü"/>
            </a:pPr>
            <a:r>
              <a:rPr lang="en-US" sz="1800" dirty="0"/>
              <a:t>Innovative items production with multipurpose use</a:t>
            </a:r>
          </a:p>
          <a:p>
            <a:pPr marL="285750" indent="-285750">
              <a:buFont typeface="Wingdings" panose="05000000000000000000" pitchFamily="2" charset="2"/>
              <a:buChar char="ü"/>
            </a:pPr>
            <a:r>
              <a:rPr lang="en-US" sz="1800" dirty="0"/>
              <a:t>Low cost and simple technology</a:t>
            </a:r>
          </a:p>
          <a:p>
            <a:pPr marL="285750" indent="-285750">
              <a:buFont typeface="Wingdings" panose="05000000000000000000" pitchFamily="2" charset="2"/>
              <a:buChar char="ü"/>
            </a:pPr>
            <a:r>
              <a:rPr lang="en-US" sz="1800" dirty="0"/>
              <a:t>Fast tracking and quarantining is possible</a:t>
            </a:r>
          </a:p>
          <a:p>
            <a:pPr marL="285750" indent="-285750">
              <a:buFont typeface="Wingdings" panose="05000000000000000000" pitchFamily="2" charset="2"/>
              <a:buChar char="ü"/>
            </a:pPr>
            <a:r>
              <a:rPr lang="en-US" sz="1800" dirty="0"/>
              <a:t>Pollution free solution (device)</a:t>
            </a:r>
          </a:p>
          <a:p>
            <a:pPr marL="285750" indent="-285750">
              <a:buFont typeface="Wingdings" panose="05000000000000000000" pitchFamily="2" charset="2"/>
              <a:buChar char="ü"/>
            </a:pPr>
            <a:r>
              <a:rPr lang="en-US" sz="1800" dirty="0"/>
              <a:t>Gives protection to all age groups</a:t>
            </a:r>
          </a:p>
          <a:p>
            <a:pPr marL="285750" indent="-285750">
              <a:buFont typeface="Wingdings" panose="05000000000000000000" pitchFamily="2" charset="2"/>
              <a:buChar char="ü"/>
            </a:pPr>
            <a:r>
              <a:rPr lang="en-US" sz="1800" dirty="0"/>
              <a:t>Very useful at this stage of covid-19 situations where large number of patients were being discharged daily</a:t>
            </a: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81740" y="863353"/>
            <a:ext cx="8717872" cy="1243584"/>
          </a:xfrm>
        </p:spPr>
        <p:txBody>
          <a:bodyPr/>
          <a:lstStyle/>
          <a:p>
            <a:r>
              <a:rPr lang="en-US" dirty="0"/>
              <a:t>INTELLECTUAL </a:t>
            </a:r>
            <a:br>
              <a:rPr lang="en-US" dirty="0"/>
            </a:br>
            <a:r>
              <a:rPr lang="en-US" dirty="0"/>
              <a:t>		PROPERTY</a:t>
            </a:r>
            <a:endParaRPr lang="en-GB" dirty="0"/>
          </a:p>
        </p:txBody>
      </p:sp>
      <p:sp>
        <p:nvSpPr>
          <p:cNvPr id="3" name="TextBox 2">
            <a:extLst>
              <a:ext uri="{FF2B5EF4-FFF2-40B4-BE49-F238E27FC236}">
                <a16:creationId xmlns:a16="http://schemas.microsoft.com/office/drawing/2014/main" id="{67E1E2CD-8976-42C2-81F6-D5DDCFCE7C45}"/>
              </a:ext>
            </a:extLst>
          </p:cNvPr>
          <p:cNvSpPr txBox="1"/>
          <p:nvPr/>
        </p:nvSpPr>
        <p:spPr>
          <a:xfrm>
            <a:off x="5539665" y="3227570"/>
            <a:ext cx="6652335" cy="3046988"/>
          </a:xfrm>
          <a:prstGeom prst="rect">
            <a:avLst/>
          </a:prstGeom>
          <a:noFill/>
        </p:spPr>
        <p:txBody>
          <a:bodyPr wrap="square" rtlCol="0">
            <a:spAutoFit/>
          </a:bodyPr>
          <a:lstStyle/>
          <a:p>
            <a:r>
              <a:rPr lang="en-US" sz="2400" b="1" dirty="0">
                <a:solidFill>
                  <a:schemeClr val="bg1"/>
                </a:solidFill>
              </a:rPr>
              <a:t>Main thing which differs in the ACTIVE COVID TRACKER from other bands is that we have connected the device using IOT concepts with the control room where the condition of the patients is monitored. Temperature sensor , MAX30100, OLED, </a:t>
            </a:r>
          </a:p>
          <a:p>
            <a:r>
              <a:rPr lang="en-US" sz="2400" b="1" dirty="0">
                <a:solidFill>
                  <a:schemeClr val="bg1"/>
                </a:solidFill>
              </a:rPr>
              <a:t>GPS for their location to monitoring various conditions of the patients.</a:t>
            </a:r>
            <a:endParaRPr lang="en-IN" sz="2400" b="1" dirty="0">
              <a:solidFill>
                <a:schemeClr val="bg1"/>
              </a:solidFill>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24904" y="720478"/>
            <a:ext cx="11214100" cy="535531"/>
          </a:xfrm>
        </p:spPr>
        <p:txBody>
          <a:bodyPr/>
          <a:lstStyle/>
          <a:p>
            <a:r>
              <a:rPr lang="en-US" dirty="0"/>
              <a:t>FUTURE PLANS FOR COMMERCIALIZATION</a:t>
            </a:r>
          </a:p>
        </p:txBody>
      </p:sp>
      <p:sp>
        <p:nvSpPr>
          <p:cNvPr id="5" name="TextBox 4">
            <a:extLst>
              <a:ext uri="{FF2B5EF4-FFF2-40B4-BE49-F238E27FC236}">
                <a16:creationId xmlns:a16="http://schemas.microsoft.com/office/drawing/2014/main" id="{B6C502E6-8B0C-4F72-85B2-0D2569AF9CF1}"/>
              </a:ext>
            </a:extLst>
          </p:cNvPr>
          <p:cNvSpPr txBox="1"/>
          <p:nvPr/>
        </p:nvSpPr>
        <p:spPr>
          <a:xfrm>
            <a:off x="417250" y="1686757"/>
            <a:ext cx="10701854" cy="3477875"/>
          </a:xfrm>
          <a:prstGeom prst="rect">
            <a:avLst/>
          </a:prstGeom>
          <a:noFill/>
        </p:spPr>
        <p:txBody>
          <a:bodyPr wrap="square" rtlCol="0">
            <a:spAutoFit/>
          </a:bodyPr>
          <a:lstStyle/>
          <a:p>
            <a:pPr>
              <a:spcBef>
                <a:spcPts val="600"/>
              </a:spcBef>
              <a:spcAft>
                <a:spcPts val="600"/>
              </a:spcAft>
            </a:pPr>
            <a:r>
              <a:rPr lang="en-US" dirty="0">
                <a:solidFill>
                  <a:schemeClr val="bg1"/>
                </a:solidFill>
              </a:rPr>
              <a:t>Our solution is economically feasible and of affordable cost as the sensors are the things which make up the things. for now, we have designed in the way we could do but as a part of our future plans, we could develop this in much economical way with proper support. </a:t>
            </a:r>
          </a:p>
          <a:p>
            <a:pPr>
              <a:spcBef>
                <a:spcPts val="600"/>
              </a:spcBef>
              <a:spcAft>
                <a:spcPts val="600"/>
              </a:spcAft>
            </a:pPr>
            <a:r>
              <a:rPr lang="en-US" dirty="0">
                <a:solidFill>
                  <a:schemeClr val="bg1"/>
                </a:solidFill>
              </a:rPr>
              <a:t>PCB’s can be designed which reduces the cost of a kit as low as possible. Generally printing around 10 PCB’S take 700 rupees by this way we can get each one at very less cost. And also watch type of design can be made using 3d-modelling and 3d-printing so that this can be enclosed in a good way and this design can be used as daily wear and can be carried easily everywhere.</a:t>
            </a:r>
          </a:p>
          <a:p>
            <a:pPr>
              <a:spcBef>
                <a:spcPts val="600"/>
              </a:spcBef>
              <a:spcAft>
                <a:spcPts val="600"/>
              </a:spcAft>
            </a:pPr>
            <a:endParaRPr lang="en-US" dirty="0">
              <a:solidFill>
                <a:schemeClr val="bg1"/>
              </a:solidFill>
            </a:endParaRPr>
          </a:p>
          <a:p>
            <a:pPr>
              <a:spcBef>
                <a:spcPts val="600"/>
              </a:spcBef>
              <a:spcAft>
                <a:spcPts val="600"/>
              </a:spcAft>
            </a:pPr>
            <a:r>
              <a:rPr lang="en-US" dirty="0">
                <a:solidFill>
                  <a:schemeClr val="bg1"/>
                </a:solidFill>
              </a:rPr>
              <a:t>Estimated Price : ₹ 1500 /- only</a:t>
            </a:r>
          </a:p>
          <a:p>
            <a:pPr>
              <a:spcBef>
                <a:spcPts val="600"/>
              </a:spcBef>
              <a:spcAft>
                <a:spcPts val="600"/>
              </a:spcAft>
            </a:pP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FF9E30-8F65-47B6-A39A-F904A1872607}"/>
              </a:ext>
            </a:extLst>
          </p:cNvPr>
          <p:cNvPicPr>
            <a:picLocks noChangeAspect="1"/>
          </p:cNvPicPr>
          <p:nvPr/>
        </p:nvPicPr>
        <p:blipFill>
          <a:blip r:embed="rId2"/>
          <a:stretch>
            <a:fillRect/>
          </a:stretch>
        </p:blipFill>
        <p:spPr>
          <a:xfrm>
            <a:off x="475001" y="488272"/>
            <a:ext cx="11241998" cy="5930283"/>
          </a:xfrm>
          <a:prstGeom prst="rect">
            <a:avLst/>
          </a:prstGeom>
        </p:spPr>
      </p:pic>
    </p:spTree>
    <p:extLst>
      <p:ext uri="{BB962C8B-B14F-4D97-AF65-F5344CB8AC3E}">
        <p14:creationId xmlns:p14="http://schemas.microsoft.com/office/powerpoint/2010/main" val="196733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7191650" y="918840"/>
            <a:ext cx="4384831" cy="1398232"/>
          </a:xfrm>
        </p:spPr>
        <p:txBody>
          <a:bodyPr>
            <a:normAutofit/>
          </a:bodyPr>
          <a:lstStyle/>
          <a:p>
            <a:r>
              <a:rPr lang="en-US" sz="5400" b="1" dirty="0"/>
              <a:t>THANK YOU</a:t>
            </a:r>
          </a:p>
        </p:txBody>
      </p:sp>
      <p:sp>
        <p:nvSpPr>
          <p:cNvPr id="3" name="TextBox 2">
            <a:extLst>
              <a:ext uri="{FF2B5EF4-FFF2-40B4-BE49-F238E27FC236}">
                <a16:creationId xmlns:a16="http://schemas.microsoft.com/office/drawing/2014/main" id="{2649FCE2-65B6-49B5-9748-F7BEC91A8BA3}"/>
              </a:ext>
            </a:extLst>
          </p:cNvPr>
          <p:cNvSpPr txBox="1"/>
          <p:nvPr/>
        </p:nvSpPr>
        <p:spPr>
          <a:xfrm>
            <a:off x="621437" y="3790765"/>
            <a:ext cx="7052893" cy="1305165"/>
          </a:xfrm>
          <a:prstGeom prst="rect">
            <a:avLst/>
          </a:prstGeom>
          <a:noFill/>
        </p:spPr>
        <p:txBody>
          <a:bodyPr wrap="none" rtlCol="0">
            <a:spAutoFit/>
          </a:bodyPr>
          <a:lstStyle/>
          <a:p>
            <a:pPr>
              <a:lnSpc>
                <a:spcPct val="150000"/>
              </a:lnSpc>
            </a:pPr>
            <a:r>
              <a:rPr lang="en-US" sz="2800" dirty="0">
                <a:solidFill>
                  <a:schemeClr val="bg1"/>
                </a:solidFill>
              </a:rPr>
              <a:t>IT’s NOT ABOUT IDEAS</a:t>
            </a:r>
          </a:p>
          <a:p>
            <a:pPr>
              <a:lnSpc>
                <a:spcPct val="150000"/>
              </a:lnSpc>
            </a:pPr>
            <a:r>
              <a:rPr lang="en-US" sz="2800" dirty="0">
                <a:solidFill>
                  <a:schemeClr val="bg1"/>
                </a:solidFill>
              </a:rPr>
              <a:t>IT’s ABOUT MAKING IDEAS HAPPEN …..</a:t>
            </a:r>
            <a:endParaRPr lang="en-IN" sz="2800" dirty="0">
              <a:solidFill>
                <a:schemeClr val="bg1"/>
              </a:solidFill>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57401" y="1056690"/>
            <a:ext cx="7781544" cy="859055"/>
          </a:xfrm>
        </p:spPr>
        <p:txBody>
          <a:bodyPr/>
          <a:lstStyle/>
          <a:p>
            <a:r>
              <a:rPr lang="en-US" dirty="0"/>
              <a:t>Contents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135809" y="2100455"/>
            <a:ext cx="6803136" cy="4286781"/>
          </a:xfrm>
        </p:spPr>
        <p:txBody>
          <a:bodyPr>
            <a:noAutofit/>
          </a:bodyPr>
          <a:lstStyle/>
          <a:p>
            <a:pPr marL="971550" lvl="1" indent="-285750">
              <a:lnSpc>
                <a:spcPct val="100000"/>
              </a:lnSpc>
              <a:spcBef>
                <a:spcPts val="1200"/>
              </a:spcBef>
              <a:buFont typeface="Wingdings" panose="05000000000000000000" pitchFamily="2" charset="2"/>
              <a:buChar char="Ø"/>
            </a:pPr>
            <a:r>
              <a:rPr lang="en-US" sz="2000" kern="1200" spc="-70" baseline="0" dirty="0">
                <a:solidFill>
                  <a:srgbClr val="FFFFFF"/>
                </a:solidFill>
                <a:effectLst/>
                <a:latin typeface="+mj-lt"/>
                <a:ea typeface="+mj-ea"/>
                <a:cs typeface="+mj-cs"/>
              </a:rPr>
              <a:t>Problem Statement</a:t>
            </a:r>
          </a:p>
          <a:p>
            <a:pPr marL="971550" lvl="1" indent="-285750">
              <a:lnSpc>
                <a:spcPct val="100000"/>
              </a:lnSpc>
              <a:spcBef>
                <a:spcPts val="1200"/>
              </a:spcBef>
              <a:buFont typeface="Wingdings" panose="05000000000000000000" pitchFamily="2" charset="2"/>
              <a:buChar char="Ø"/>
            </a:pPr>
            <a:r>
              <a:rPr lang="en-US" sz="2000" kern="1200" dirty="0">
                <a:solidFill>
                  <a:srgbClr val="FFFFFF"/>
                </a:solidFill>
                <a:effectLst/>
                <a:latin typeface="+mj-lt"/>
                <a:ea typeface="Tahoma" panose="020B0604030504040204" pitchFamily="34" charset="0"/>
                <a:cs typeface="Tahoma" panose="020B0604030504040204" pitchFamily="34" charset="0"/>
              </a:rPr>
              <a:t>Proposal Summary</a:t>
            </a:r>
            <a:endParaRPr lang="en-US" sz="2000" spc="-70" dirty="0">
              <a:solidFill>
                <a:srgbClr val="FFFFFF"/>
              </a:solidFill>
              <a:latin typeface="+mj-lt"/>
              <a:ea typeface="+mj-ea"/>
              <a:cs typeface="+mj-cs"/>
            </a:endParaRPr>
          </a:p>
          <a:p>
            <a:pPr marL="971550" lvl="1" indent="-285750">
              <a:lnSpc>
                <a:spcPct val="100000"/>
              </a:lnSpc>
              <a:spcBef>
                <a:spcPts val="1200"/>
              </a:spcBef>
              <a:buFont typeface="Wingdings" panose="05000000000000000000" pitchFamily="2" charset="2"/>
              <a:buChar char="Ø"/>
            </a:pPr>
            <a:r>
              <a:rPr lang="en-US" sz="2000" kern="1200" spc="-70" baseline="0" dirty="0">
                <a:solidFill>
                  <a:srgbClr val="FFFFFF"/>
                </a:solidFill>
                <a:effectLst/>
                <a:latin typeface="+mj-lt"/>
                <a:ea typeface="+mj-ea"/>
                <a:cs typeface="+mj-cs"/>
              </a:rPr>
              <a:t>Symptoms Of Covid -19</a:t>
            </a:r>
          </a:p>
          <a:p>
            <a:pPr marL="971550" lvl="1" indent="-285750">
              <a:lnSpc>
                <a:spcPct val="100000"/>
              </a:lnSpc>
              <a:spcBef>
                <a:spcPts val="1200"/>
              </a:spcBef>
              <a:buFont typeface="Wingdings" panose="05000000000000000000" pitchFamily="2" charset="2"/>
              <a:buChar char="Ø"/>
            </a:pPr>
            <a:r>
              <a:rPr lang="en-US" sz="2000" kern="1200" spc="-70" baseline="0" dirty="0">
                <a:solidFill>
                  <a:srgbClr val="FFFFFF"/>
                </a:solidFill>
                <a:effectLst/>
                <a:latin typeface="+mj-lt"/>
                <a:ea typeface="+mj-ea"/>
                <a:cs typeface="+mj-cs"/>
              </a:rPr>
              <a:t>Objectives</a:t>
            </a:r>
          </a:p>
          <a:p>
            <a:pPr marL="971550" lvl="1" indent="-285750">
              <a:lnSpc>
                <a:spcPct val="100000"/>
              </a:lnSpc>
              <a:spcBef>
                <a:spcPts val="1200"/>
              </a:spcBef>
              <a:buFont typeface="Wingdings" panose="05000000000000000000" pitchFamily="2" charset="2"/>
              <a:buChar char="Ø"/>
            </a:pPr>
            <a:r>
              <a:rPr lang="en-US" sz="2000" kern="1200" spc="-70" baseline="0" dirty="0">
                <a:solidFill>
                  <a:srgbClr val="FFFFFF"/>
                </a:solidFill>
                <a:effectLst/>
                <a:latin typeface="+mj-lt"/>
                <a:ea typeface="+mj-ea"/>
                <a:cs typeface="+mj-cs"/>
              </a:rPr>
              <a:t>Origin Of The Proposal</a:t>
            </a:r>
          </a:p>
          <a:p>
            <a:pPr marL="971550" lvl="1" indent="-285750">
              <a:lnSpc>
                <a:spcPct val="100000"/>
              </a:lnSpc>
              <a:spcBef>
                <a:spcPts val="1200"/>
              </a:spcBef>
              <a:buFont typeface="Wingdings" panose="05000000000000000000" pitchFamily="2" charset="2"/>
              <a:buChar char="Ø"/>
            </a:pPr>
            <a:r>
              <a:rPr lang="en-US" sz="2000" kern="1200" spc="-70" baseline="0" dirty="0">
                <a:solidFill>
                  <a:srgbClr val="FFFFFF"/>
                </a:solidFill>
                <a:effectLst/>
                <a:latin typeface="+mj-lt"/>
                <a:ea typeface="+mj-ea"/>
                <a:cs typeface="+mj-cs"/>
              </a:rPr>
              <a:t>Proposed Methodology</a:t>
            </a:r>
            <a:endParaRPr lang="en-US" sz="2000" spc="-70" dirty="0">
              <a:solidFill>
                <a:srgbClr val="FFFFFF"/>
              </a:solidFill>
              <a:latin typeface="+mj-lt"/>
              <a:ea typeface="+mj-ea"/>
              <a:cs typeface="+mj-cs"/>
            </a:endParaRPr>
          </a:p>
          <a:p>
            <a:pPr marL="971550" lvl="1" indent="-285750">
              <a:lnSpc>
                <a:spcPct val="100000"/>
              </a:lnSpc>
              <a:spcBef>
                <a:spcPts val="1200"/>
              </a:spcBef>
              <a:buFont typeface="Wingdings" panose="05000000000000000000" pitchFamily="2" charset="2"/>
              <a:buChar char="Ø"/>
            </a:pPr>
            <a:r>
              <a:rPr lang="en-IN" sz="2000" kern="1200" spc="-70" baseline="0" dirty="0">
                <a:solidFill>
                  <a:srgbClr val="FFFFFF"/>
                </a:solidFill>
                <a:effectLst/>
                <a:latin typeface="+mj-lt"/>
                <a:ea typeface="+mj-ea"/>
                <a:cs typeface="+mj-cs"/>
              </a:rPr>
              <a:t>Societal And Market Impact</a:t>
            </a:r>
            <a:endParaRPr lang="en-US" sz="2000" kern="1200" spc="-70" baseline="0" dirty="0">
              <a:solidFill>
                <a:srgbClr val="FFFFFF"/>
              </a:solidFill>
              <a:effectLst/>
              <a:latin typeface="+mj-lt"/>
              <a:ea typeface="+mj-ea"/>
              <a:cs typeface="+mj-cs"/>
            </a:endParaRPr>
          </a:p>
          <a:p>
            <a:pPr marL="971550" lvl="1" indent="-285750">
              <a:lnSpc>
                <a:spcPct val="100000"/>
              </a:lnSpc>
              <a:spcBef>
                <a:spcPts val="1200"/>
              </a:spcBef>
              <a:buFont typeface="Wingdings" panose="05000000000000000000" pitchFamily="2" charset="2"/>
              <a:buChar char="Ø"/>
            </a:pPr>
            <a:r>
              <a:rPr lang="en-US" sz="2000" kern="1200" dirty="0">
                <a:solidFill>
                  <a:srgbClr val="FFFFFF"/>
                </a:solidFill>
                <a:effectLst/>
                <a:latin typeface="+mj-lt"/>
                <a:ea typeface="Tahoma" panose="020B0604030504040204" pitchFamily="34" charset="0"/>
                <a:cs typeface="Tahoma" panose="020B0604030504040204" pitchFamily="34" charset="0"/>
              </a:rPr>
              <a:t>Intellectual Property</a:t>
            </a:r>
          </a:p>
          <a:p>
            <a:pPr marL="971550" lvl="1" indent="-285750">
              <a:lnSpc>
                <a:spcPct val="100000"/>
              </a:lnSpc>
              <a:spcBef>
                <a:spcPts val="1200"/>
              </a:spcBef>
              <a:buFont typeface="Wingdings" panose="05000000000000000000" pitchFamily="2" charset="2"/>
              <a:buChar char="Ø"/>
            </a:pPr>
            <a:r>
              <a:rPr lang="en-US" sz="2000" kern="1200" spc="-70" baseline="0" dirty="0">
                <a:solidFill>
                  <a:srgbClr val="FFFFFF"/>
                </a:solidFill>
                <a:effectLst/>
                <a:latin typeface="+mj-lt"/>
                <a:ea typeface="+mj-ea"/>
                <a:cs typeface="+mj-cs"/>
              </a:rPr>
              <a:t>Future Plans For Commercialization</a:t>
            </a:r>
          </a:p>
          <a:p>
            <a:pPr marL="971550" lvl="1" indent="-285750">
              <a:lnSpc>
                <a:spcPct val="100000"/>
              </a:lnSpc>
              <a:spcBef>
                <a:spcPts val="1200"/>
              </a:spcBef>
              <a:buFont typeface="Wingdings" panose="05000000000000000000" pitchFamily="2" charset="2"/>
              <a:buChar char="Ø"/>
            </a:pPr>
            <a:r>
              <a:rPr lang="en-US" sz="2000" spc="-70" dirty="0">
                <a:solidFill>
                  <a:srgbClr val="FFFFFF"/>
                </a:solidFill>
                <a:latin typeface="+mj-lt"/>
                <a:ea typeface="+mj-ea"/>
                <a:cs typeface="+mj-cs"/>
              </a:rPr>
              <a:t>Flowchart</a:t>
            </a:r>
            <a:endParaRPr lang="en-US" sz="2000" dirty="0">
              <a:latin typeface="+mj-lt"/>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Problem Statement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60414" y="1412321"/>
            <a:ext cx="7962654" cy="4562351"/>
          </a:xfrm>
        </p:spPr>
        <p:txBody>
          <a:bodyPr/>
          <a:lstStyle/>
          <a:p>
            <a:pPr>
              <a:lnSpc>
                <a:spcPct val="150000"/>
              </a:lnSpc>
              <a:buFont typeface="Wingdings" panose="05000000000000000000" pitchFamily="2" charset="2"/>
              <a:buChar char="ü"/>
            </a:pPr>
            <a:r>
              <a:rPr lang="en-US" sz="1800" dirty="0"/>
              <a:t>To help the doctors in tracking the post covid patients after quarantine period, by tracking their temperature, heart rate and oxygen level in blood of the patient and tracking their GPS location through IOT Technologies.</a:t>
            </a:r>
          </a:p>
          <a:p>
            <a:pPr>
              <a:lnSpc>
                <a:spcPct val="150000"/>
              </a:lnSpc>
              <a:buFont typeface="Wingdings" panose="05000000000000000000" pitchFamily="2" charset="2"/>
              <a:buChar char="ü"/>
            </a:pPr>
            <a:r>
              <a:rPr lang="en-US" sz="1800" b="0" i="0" dirty="0">
                <a:effectLst/>
                <a:latin typeface="Segoe UI" panose="020B0502040204020203" pitchFamily="34" charset="0"/>
              </a:rPr>
              <a:t>To provide an affordable device to the unaffected population in order to help them to keep a track of their health.</a:t>
            </a:r>
          </a:p>
          <a:p>
            <a:pPr>
              <a:lnSpc>
                <a:spcPct val="150000"/>
              </a:lnSpc>
              <a:buFont typeface="Wingdings" panose="05000000000000000000" pitchFamily="2" charset="2"/>
              <a:buChar char="ü"/>
            </a:pPr>
            <a:r>
              <a:rPr lang="en-US" sz="1800" b="0" i="0" dirty="0">
                <a:solidFill>
                  <a:srgbClr val="FFFFFF"/>
                </a:solidFill>
                <a:effectLst/>
                <a:latin typeface="Segoe UI" panose="020B0502040204020203" pitchFamily="34" charset="0"/>
              </a:rPr>
              <a:t>To provide the free rental services of our product in public places for the people who cannot afford it.</a:t>
            </a:r>
          </a:p>
          <a:p>
            <a:pPr>
              <a:lnSpc>
                <a:spcPct val="150000"/>
              </a:lnSpc>
              <a:buFont typeface="Wingdings" panose="05000000000000000000" pitchFamily="2" charset="2"/>
              <a:buChar char="ü"/>
            </a:pPr>
            <a:r>
              <a:rPr lang="en-US" sz="1800" b="0" i="0" dirty="0">
                <a:solidFill>
                  <a:srgbClr val="FFFFFF"/>
                </a:solidFill>
                <a:effectLst/>
                <a:latin typeface="Segoe UI" panose="020B0502040204020203" pitchFamily="34" charset="0"/>
              </a:rPr>
              <a:t>To provide an alert to the user when he/she comes in close contact (8meters) with our peer customer who is experiencing covid symptoms.</a:t>
            </a:r>
          </a:p>
          <a:p>
            <a:pPr marL="0" indent="0">
              <a:buNone/>
            </a:pPr>
            <a:endParaRPr lang="en-US" sz="1800" b="0" i="0" dirty="0">
              <a:effectLst/>
              <a:latin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67688" y="303705"/>
            <a:ext cx="4945598" cy="1243584"/>
          </a:xfrm>
        </p:spPr>
        <p:txBody>
          <a:bodyPr/>
          <a:lstStyle/>
          <a:p>
            <a:r>
              <a:rPr lang="en-US" dirty="0"/>
              <a:t>PROPOSAL SUMMARY</a:t>
            </a:r>
            <a:endParaRPr lang="en-GB" dirty="0"/>
          </a:p>
        </p:txBody>
      </p:sp>
      <p:sp>
        <p:nvSpPr>
          <p:cNvPr id="3" name="TextBox 2">
            <a:extLst>
              <a:ext uri="{FF2B5EF4-FFF2-40B4-BE49-F238E27FC236}">
                <a16:creationId xmlns:a16="http://schemas.microsoft.com/office/drawing/2014/main" id="{A4F2EC3D-C14E-4797-AAE5-8862289CB74B}"/>
              </a:ext>
            </a:extLst>
          </p:cNvPr>
          <p:cNvSpPr txBox="1"/>
          <p:nvPr/>
        </p:nvSpPr>
        <p:spPr>
          <a:xfrm>
            <a:off x="982461" y="1005041"/>
            <a:ext cx="11073415" cy="5026954"/>
          </a:xfrm>
          <a:prstGeom prst="rect">
            <a:avLst/>
          </a:prstGeom>
          <a:noFill/>
        </p:spPr>
        <p:txBody>
          <a:bodyPr wrap="square" rtlCol="0">
            <a:spAutoFit/>
          </a:bodyPr>
          <a:lstStyle/>
          <a:p>
            <a:pPr>
              <a:lnSpc>
                <a:spcPct val="150000"/>
              </a:lnSpc>
            </a:pPr>
            <a:r>
              <a:rPr lang="en-US" dirty="0">
                <a:solidFill>
                  <a:schemeClr val="bg1"/>
                </a:solidFill>
              </a:rPr>
              <a:t>			                 	  An IoT based wrist band is proposed to track the patients 		                          	          whether there is a possibility of getting affected or reappearing             			      	    corona to the cured patients or for the people who were released 			             from several days of quarantined by monitoring their body temperature, 		  	     the oxygen level in blood &amp; pulse rate through the internet itself.</a:t>
            </a:r>
          </a:p>
          <a:p>
            <a:pPr>
              <a:lnSpc>
                <a:spcPct val="150000"/>
              </a:lnSpc>
            </a:pPr>
            <a:endParaRPr lang="en-US" dirty="0">
              <a:solidFill>
                <a:schemeClr val="bg1"/>
              </a:solidFill>
            </a:endParaRPr>
          </a:p>
          <a:p>
            <a:pPr>
              <a:lnSpc>
                <a:spcPct val="150000"/>
              </a:lnSpc>
            </a:pPr>
            <a:r>
              <a:rPr lang="en-US" dirty="0">
                <a:solidFill>
                  <a:schemeClr val="bg1"/>
                </a:solidFill>
              </a:rPr>
              <a:t>	       	      Corona or COVID-19 is a pandemic disease according to World Health Organization.   	                </a:t>
            </a:r>
            <a:r>
              <a:rPr lang="en-US" b="0" i="0" dirty="0">
                <a:solidFill>
                  <a:srgbClr val="FFFFFF"/>
                </a:solidFill>
                <a:effectLst/>
                <a:latin typeface="Segoe UI" panose="020B0502040204020203" pitchFamily="34" charset="0"/>
              </a:rPr>
              <a:t>The common symptoms of Covid-19 include Lack of oxygen supply in blood vessels, 	        Increase in heart rate , Rise in Body temperature. Many patients who are discharged after 	quarantine are re-affected by Covid. Therefore, we are designing this Tracker to help these </a:t>
            </a:r>
          </a:p>
          <a:p>
            <a:pPr>
              <a:lnSpc>
                <a:spcPct val="150000"/>
              </a:lnSpc>
            </a:pPr>
            <a:r>
              <a:rPr lang="en-US" sz="100" b="0" i="0" dirty="0">
                <a:solidFill>
                  <a:srgbClr val="FFFFFF"/>
                </a:solidFill>
                <a:effectLst/>
                <a:latin typeface="Segoe UI" panose="020B0502040204020203" pitchFamily="34" charset="0"/>
              </a:rPr>
              <a:t>.</a:t>
            </a:r>
            <a:r>
              <a:rPr lang="en-US" b="0" i="0" dirty="0">
                <a:solidFill>
                  <a:srgbClr val="FFFFFF"/>
                </a:solidFill>
                <a:effectLst/>
                <a:latin typeface="Segoe UI" panose="020B0502040204020203" pitchFamily="34" charset="0"/>
              </a:rPr>
              <a:t>        discharged people keep a track of their health. Our tracker can also be extended to be used by the </a:t>
            </a:r>
          </a:p>
          <a:p>
            <a:pPr>
              <a:lnSpc>
                <a:spcPct val="150000"/>
              </a:lnSpc>
            </a:pPr>
            <a:r>
              <a:rPr lang="en-US" sz="100" b="0" i="0" dirty="0">
                <a:solidFill>
                  <a:srgbClr val="FFFFFF"/>
                </a:solidFill>
                <a:effectLst/>
                <a:latin typeface="Segoe UI" panose="020B0502040204020203" pitchFamily="34" charset="0"/>
              </a:rPr>
              <a:t>.</a:t>
            </a:r>
            <a:r>
              <a:rPr lang="en-US" b="0" i="0" dirty="0">
                <a:solidFill>
                  <a:srgbClr val="FFFFFF"/>
                </a:solidFill>
                <a:effectLst/>
                <a:latin typeface="Segoe UI" panose="020B0502040204020203" pitchFamily="34" charset="0"/>
              </a:rPr>
              <a:t>  Unaffected population</a:t>
            </a:r>
            <a:endParaRPr lang="en-IN" dirty="0">
              <a:solidFill>
                <a:schemeClr val="bg1"/>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Symptoms of Covid -19</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719893" y="3982641"/>
            <a:ext cx="1776140" cy="240240"/>
          </a:xfrm>
        </p:spPr>
        <p:txBody>
          <a:bodyPr/>
          <a:lstStyle/>
          <a:p>
            <a:r>
              <a:rPr lang="en-US" sz="1800" dirty="0"/>
              <a:t>Fever</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a:xfrm>
            <a:off x="2963910" y="3982641"/>
            <a:ext cx="1776140" cy="615992"/>
          </a:xfrm>
        </p:spPr>
        <p:txBody>
          <a:bodyPr/>
          <a:lstStyle/>
          <a:p>
            <a:r>
              <a:rPr lang="en-US" sz="1800" dirty="0"/>
              <a:t>Lack of oxygen level in blood</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5207931" y="3982641"/>
            <a:ext cx="1776140" cy="402928"/>
          </a:xfrm>
        </p:spPr>
        <p:txBody>
          <a:bodyPr/>
          <a:lstStyle/>
          <a:p>
            <a:r>
              <a:rPr lang="en-IN" sz="1800" b="0" i="0" dirty="0">
                <a:solidFill>
                  <a:srgbClr val="FFFFFF"/>
                </a:solidFill>
                <a:effectLst/>
                <a:latin typeface="Segoe UI" panose="020B0502040204020203" pitchFamily="34" charset="0"/>
              </a:rPr>
              <a:t>Dry cough</a:t>
            </a:r>
            <a:endParaRPr lang="en-US" sz="1800" dirty="0"/>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7480654" y="4035761"/>
            <a:ext cx="1776140" cy="535531"/>
          </a:xfrm>
        </p:spPr>
        <p:txBody>
          <a:bodyPr/>
          <a:lstStyle/>
          <a:p>
            <a:r>
              <a:rPr lang="en-US" sz="1800" dirty="0"/>
              <a:t>Rise in heart rate</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a:xfrm>
            <a:off x="9695965" y="4057095"/>
            <a:ext cx="1776140" cy="365125"/>
          </a:xfrm>
        </p:spPr>
        <p:txBody>
          <a:bodyPr/>
          <a:lstStyle/>
          <a:p>
            <a:r>
              <a:rPr lang="en-IN" sz="1800" b="0" i="0" dirty="0">
                <a:solidFill>
                  <a:srgbClr val="FFFFFF"/>
                </a:solidFill>
                <a:effectLst/>
                <a:latin typeface="Segoe UI" panose="020B0502040204020203" pitchFamily="34" charset="0"/>
              </a:rPr>
              <a:t>Tiredness</a:t>
            </a:r>
            <a:endParaRPr lang="en-US" sz="1800" dirty="0"/>
          </a:p>
        </p:txBody>
      </p:sp>
      <p:pic>
        <p:nvPicPr>
          <p:cNvPr id="7" name="Picture 6">
            <a:extLst>
              <a:ext uri="{FF2B5EF4-FFF2-40B4-BE49-F238E27FC236}">
                <a16:creationId xmlns:a16="http://schemas.microsoft.com/office/drawing/2014/main" id="{413CC82D-5242-4BB5-90B3-F3DE0D5C57ED}"/>
              </a:ext>
            </a:extLst>
          </p:cNvPr>
          <p:cNvPicPr>
            <a:picLocks noChangeAspect="1"/>
          </p:cNvPicPr>
          <p:nvPr/>
        </p:nvPicPr>
        <p:blipFill>
          <a:blip r:embed="rId6"/>
          <a:stretch>
            <a:fillRect/>
          </a:stretch>
        </p:blipFill>
        <p:spPr>
          <a:xfrm>
            <a:off x="925450" y="2043954"/>
            <a:ext cx="1365027" cy="1365027"/>
          </a:xfrm>
          <a:prstGeom prst="rect">
            <a:avLst/>
          </a:prstGeom>
        </p:spPr>
      </p:pic>
      <p:pic>
        <p:nvPicPr>
          <p:cNvPr id="9" name="Picture 8">
            <a:extLst>
              <a:ext uri="{FF2B5EF4-FFF2-40B4-BE49-F238E27FC236}">
                <a16:creationId xmlns:a16="http://schemas.microsoft.com/office/drawing/2014/main" id="{B85C547E-C54F-42AF-9C50-3502D089F2A7}"/>
              </a:ext>
            </a:extLst>
          </p:cNvPr>
          <p:cNvPicPr>
            <a:picLocks noChangeAspect="1"/>
          </p:cNvPicPr>
          <p:nvPr/>
        </p:nvPicPr>
        <p:blipFill>
          <a:blip r:embed="rId7"/>
          <a:stretch>
            <a:fillRect/>
          </a:stretch>
        </p:blipFill>
        <p:spPr>
          <a:xfrm>
            <a:off x="3222229" y="2087485"/>
            <a:ext cx="1365027" cy="1365027"/>
          </a:xfrm>
          <a:prstGeom prst="rect">
            <a:avLst/>
          </a:prstGeom>
        </p:spPr>
      </p:pic>
      <p:pic>
        <p:nvPicPr>
          <p:cNvPr id="13" name="Picture 12">
            <a:extLst>
              <a:ext uri="{FF2B5EF4-FFF2-40B4-BE49-F238E27FC236}">
                <a16:creationId xmlns:a16="http://schemas.microsoft.com/office/drawing/2014/main" id="{EC92D304-4504-4742-8E74-C4883476242A}"/>
              </a:ext>
            </a:extLst>
          </p:cNvPr>
          <p:cNvPicPr>
            <a:picLocks noChangeAspect="1"/>
          </p:cNvPicPr>
          <p:nvPr/>
        </p:nvPicPr>
        <p:blipFill>
          <a:blip r:embed="rId8"/>
          <a:stretch>
            <a:fillRect/>
          </a:stretch>
        </p:blipFill>
        <p:spPr>
          <a:xfrm>
            <a:off x="5084314" y="1690972"/>
            <a:ext cx="2002140" cy="2002140"/>
          </a:xfrm>
          <a:prstGeom prst="rect">
            <a:avLst/>
          </a:prstGeom>
        </p:spPr>
      </p:pic>
      <p:pic>
        <p:nvPicPr>
          <p:cNvPr id="17" name="Picture 16">
            <a:extLst>
              <a:ext uri="{FF2B5EF4-FFF2-40B4-BE49-F238E27FC236}">
                <a16:creationId xmlns:a16="http://schemas.microsoft.com/office/drawing/2014/main" id="{65B6F813-796F-46F3-9734-C7214E5B09B2}"/>
              </a:ext>
            </a:extLst>
          </p:cNvPr>
          <p:cNvPicPr>
            <a:picLocks noChangeAspect="1"/>
          </p:cNvPicPr>
          <p:nvPr/>
        </p:nvPicPr>
        <p:blipFill>
          <a:blip r:embed="rId9"/>
          <a:stretch>
            <a:fillRect/>
          </a:stretch>
        </p:blipFill>
        <p:spPr>
          <a:xfrm>
            <a:off x="7086454" y="2116735"/>
            <a:ext cx="2042678" cy="1312265"/>
          </a:xfrm>
          <a:prstGeom prst="rect">
            <a:avLst/>
          </a:prstGeom>
        </p:spPr>
      </p:pic>
      <p:pic>
        <p:nvPicPr>
          <p:cNvPr id="28" name="Picture 27">
            <a:extLst>
              <a:ext uri="{FF2B5EF4-FFF2-40B4-BE49-F238E27FC236}">
                <a16:creationId xmlns:a16="http://schemas.microsoft.com/office/drawing/2014/main" id="{1C6BF1F2-8D12-4456-B222-E77EB44BB34C}"/>
              </a:ext>
            </a:extLst>
          </p:cNvPr>
          <p:cNvPicPr>
            <a:picLocks noChangeAspect="1"/>
          </p:cNvPicPr>
          <p:nvPr/>
        </p:nvPicPr>
        <p:blipFill>
          <a:blip r:embed="rId10"/>
          <a:stretch>
            <a:fillRect/>
          </a:stretch>
        </p:blipFill>
        <p:spPr>
          <a:xfrm>
            <a:off x="9359177" y="1690398"/>
            <a:ext cx="2406698" cy="2532483"/>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877502"/>
          </a:xfrm>
        </p:spPr>
        <p:txBody>
          <a:bodyPr/>
          <a:lstStyle/>
          <a:p>
            <a:r>
              <a:rPr lang="en-US" dirty="0"/>
              <a:t>OBJECTIVES</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a:xfrm>
            <a:off x="0" y="1332809"/>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62698" y="3907949"/>
            <a:ext cx="7909449" cy="2950051"/>
          </a:xfrm>
        </p:spPr>
        <p:txBody>
          <a:bodyPr/>
          <a:lstStyle/>
          <a:p>
            <a:pPr marL="285750" indent="-285750" algn="l">
              <a:spcBef>
                <a:spcPts val="0"/>
              </a:spcBef>
              <a:spcAft>
                <a:spcPts val="0"/>
              </a:spcAft>
              <a:buFont typeface="Wingdings" panose="05000000000000000000" pitchFamily="2" charset="2"/>
              <a:buChar char="ü"/>
            </a:pPr>
            <a:r>
              <a:rPr lang="en-US" sz="2000" b="0" i="0" dirty="0">
                <a:effectLst/>
                <a:latin typeface="Segoe UI" panose="020B0502040204020203" pitchFamily="34" charset="0"/>
              </a:rPr>
              <a:t>Minimizes the spread of virus from that patient to others by</a:t>
            </a:r>
          </a:p>
          <a:p>
            <a:pPr algn="l">
              <a:spcBef>
                <a:spcPts val="0"/>
              </a:spcBef>
              <a:spcAft>
                <a:spcPts val="0"/>
              </a:spcAft>
            </a:pPr>
            <a:r>
              <a:rPr lang="en-US" sz="2000" dirty="0">
                <a:latin typeface="Segoe UI" panose="020B0502040204020203" pitchFamily="34" charset="0"/>
              </a:rPr>
              <a:t>     </a:t>
            </a:r>
            <a:r>
              <a:rPr lang="en-US" sz="2000" b="0" i="0" dirty="0">
                <a:effectLst/>
                <a:latin typeface="Segoe UI" panose="020B0502040204020203" pitchFamily="34" charset="0"/>
              </a:rPr>
              <a:t>early monitoring the conditions of the person.</a:t>
            </a:r>
          </a:p>
          <a:p>
            <a:pPr marL="285750" indent="-285750" algn="l">
              <a:lnSpc>
                <a:spcPct val="200000"/>
              </a:lnSpc>
              <a:spcBef>
                <a:spcPts val="0"/>
              </a:spcBef>
              <a:spcAft>
                <a:spcPts val="0"/>
              </a:spcAft>
              <a:buFont typeface="Wingdings" panose="05000000000000000000" pitchFamily="2" charset="2"/>
              <a:buChar char="ü"/>
            </a:pPr>
            <a:r>
              <a:rPr lang="en-IN" sz="2000" b="0" i="0" dirty="0">
                <a:effectLst/>
                <a:latin typeface="Segoe UI" panose="020B0502040204020203" pitchFamily="34" charset="0"/>
              </a:rPr>
              <a:t>Portable</a:t>
            </a:r>
            <a:r>
              <a:rPr lang="en-US" sz="2000" dirty="0">
                <a:latin typeface="Segoe UI" panose="020B0502040204020203" pitchFamily="34" charset="0"/>
              </a:rPr>
              <a:t> and </a:t>
            </a:r>
            <a:r>
              <a:rPr lang="en-IN" sz="2000" b="0" i="0" dirty="0">
                <a:effectLst/>
                <a:latin typeface="Segoe UI" panose="020B0502040204020203" pitchFamily="34" charset="0"/>
              </a:rPr>
              <a:t>Light weight</a:t>
            </a:r>
            <a:r>
              <a:rPr lang="en-US" sz="2000" dirty="0">
                <a:latin typeface="Segoe UI" panose="020B0502040204020203" pitchFamily="34" charset="0"/>
              </a:rPr>
              <a:t>.</a:t>
            </a:r>
          </a:p>
          <a:p>
            <a:pPr marL="285750" indent="-285750" algn="l">
              <a:lnSpc>
                <a:spcPct val="200000"/>
              </a:lnSpc>
              <a:spcBef>
                <a:spcPts val="0"/>
              </a:spcBef>
              <a:spcAft>
                <a:spcPts val="0"/>
              </a:spcAft>
              <a:buFont typeface="Wingdings" panose="05000000000000000000" pitchFamily="2" charset="2"/>
              <a:buChar char="ü"/>
            </a:pPr>
            <a:r>
              <a:rPr lang="en-US" sz="2000" b="0" i="0" dirty="0">
                <a:effectLst/>
                <a:latin typeface="Segoe UI" panose="020B0502040204020203" pitchFamily="34" charset="0"/>
              </a:rPr>
              <a:t>Triggers automatically in case of abnormal changes in the</a:t>
            </a:r>
          </a:p>
          <a:p>
            <a:pPr algn="l">
              <a:spcBef>
                <a:spcPts val="0"/>
              </a:spcBef>
              <a:spcAft>
                <a:spcPts val="0"/>
              </a:spcAft>
            </a:pPr>
            <a:r>
              <a:rPr lang="en-US" sz="2000" dirty="0">
                <a:latin typeface="Segoe UI" panose="020B0502040204020203" pitchFamily="34" charset="0"/>
              </a:rPr>
              <a:t>     </a:t>
            </a:r>
            <a:r>
              <a:rPr lang="en-US" sz="2000" b="0" i="0" dirty="0">
                <a:effectLst/>
                <a:latin typeface="Segoe UI" panose="020B0502040204020203" pitchFamily="34" charset="0"/>
              </a:rPr>
              <a:t>human body.</a:t>
            </a:r>
          </a:p>
          <a:p>
            <a:pPr algn="l">
              <a:spcBef>
                <a:spcPts val="0"/>
              </a:spcBef>
              <a:spcAft>
                <a:spcPts val="0"/>
              </a:spcAft>
            </a:pPr>
            <a:endParaRPr lang="en-US" sz="2000" dirty="0">
              <a:latin typeface="Segoe UI" panose="020B0502040204020203" pitchFamily="34" charset="0"/>
            </a:endParaRPr>
          </a:p>
          <a:p>
            <a:pPr marL="342900" indent="-342900" algn="l">
              <a:spcBef>
                <a:spcPts val="0"/>
              </a:spcBef>
              <a:spcAft>
                <a:spcPts val="0"/>
              </a:spcAft>
              <a:buFont typeface="Wingdings" panose="05000000000000000000" pitchFamily="2" charset="2"/>
              <a:buChar char="ü"/>
            </a:pPr>
            <a:r>
              <a:rPr lang="en-US" sz="2000" b="0" i="0" dirty="0">
                <a:effectLst/>
                <a:latin typeface="Segoe UI" panose="020B0502040204020203" pitchFamily="34" charset="0"/>
              </a:rPr>
              <a:t>Cost Efficient.</a:t>
            </a:r>
          </a:p>
          <a:p>
            <a:pPr marL="285750" indent="-285750" algn="l">
              <a:spcBef>
                <a:spcPts val="0"/>
              </a:spcBef>
              <a:buFont typeface="Wingdings" panose="05000000000000000000" pitchFamily="2" charset="2"/>
              <a:buChar char="ü"/>
            </a:pPr>
            <a:endParaRPr lang="en-US" b="0" i="0" dirty="0">
              <a:solidFill>
                <a:srgbClr val="FFFFFF"/>
              </a:solidFill>
              <a:effectLst/>
              <a:latin typeface="Segoe UI" panose="020B0502040204020203" pitchFamily="34" charset="0"/>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ORIGIN OF THE PROPOSAL</a:t>
            </a: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1" y="1376040"/>
            <a:ext cx="11451578" cy="4829452"/>
          </a:xfrm>
        </p:spPr>
        <p:txBody>
          <a:bodyPr>
            <a:normAutofit/>
          </a:bodyPr>
          <a:lstStyle/>
          <a:p>
            <a:pPr>
              <a:lnSpc>
                <a:spcPct val="100000"/>
              </a:lnSpc>
            </a:pPr>
            <a:r>
              <a:rPr lang="en-US" sz="1800" dirty="0"/>
              <a:t>The main inspiration of this project came while we are searching and analyzing the pre-corona and post-corona situations of the patients. One day we came across a information in which people were being tested positive after they were sent home from quarantine and treatment </a:t>
            </a:r>
            <a:r>
              <a:rPr lang="en-US" sz="1800" dirty="0" err="1"/>
              <a:t>centres</a:t>
            </a:r>
            <a:r>
              <a:rPr lang="en-US" sz="1800" dirty="0"/>
              <a:t> and because of that people around him were also being affected thereby increasing the number of virus cases. </a:t>
            </a:r>
          </a:p>
          <a:p>
            <a:pPr>
              <a:lnSpc>
                <a:spcPct val="100000"/>
              </a:lnSpc>
            </a:pPr>
            <a:endParaRPr lang="en-US" sz="1800" dirty="0"/>
          </a:p>
          <a:p>
            <a:pPr algn="l">
              <a:lnSpc>
                <a:spcPct val="100000"/>
              </a:lnSpc>
            </a:pPr>
            <a:r>
              <a:rPr lang="en-US" sz="1800" dirty="0"/>
              <a:t>	We would like to share the links in which information regarding this kind of virus spread is mentioned and cases were recorded.</a:t>
            </a:r>
            <a:endParaRPr lang="en-US" dirty="0"/>
          </a:p>
          <a:p>
            <a:endParaRPr lang="en-US" dirty="0"/>
          </a:p>
          <a:p>
            <a:pPr algn="l"/>
            <a:r>
              <a:rPr lang="en-US" dirty="0"/>
              <a:t>References :</a:t>
            </a:r>
          </a:p>
          <a:p>
            <a:r>
              <a:rPr lang="en-US" dirty="0"/>
              <a:t>https://economictimes.indiatimes.com/news/international/world-news/coronavirus-reappears-in-discharged-patients-raising-questions-in-containment-fight/articleshow/74385565.cms</a:t>
            </a:r>
          </a:p>
          <a:p>
            <a:r>
              <a:rPr lang="en-US" dirty="0"/>
              <a:t>https://www.indiatoday.in/coronavirus-outbreak/story/is-a-covid-19-patient-really-coronavirus-free-after-being-discharged-from-hospital-1666409-2020-04-13</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PROPOSED METHODOLOGY</a:t>
            </a:r>
          </a:p>
        </p:txBody>
      </p:sp>
      <p:sp>
        <p:nvSpPr>
          <p:cNvPr id="3" name="TextBox 2">
            <a:extLst>
              <a:ext uri="{FF2B5EF4-FFF2-40B4-BE49-F238E27FC236}">
                <a16:creationId xmlns:a16="http://schemas.microsoft.com/office/drawing/2014/main" id="{D221112F-698E-41DF-9AD9-00ACD0C14B82}"/>
              </a:ext>
            </a:extLst>
          </p:cNvPr>
          <p:cNvSpPr txBox="1"/>
          <p:nvPr/>
        </p:nvSpPr>
        <p:spPr>
          <a:xfrm>
            <a:off x="168675" y="1419324"/>
            <a:ext cx="11647503" cy="4801314"/>
          </a:xfrm>
          <a:prstGeom prst="rect">
            <a:avLst/>
          </a:prstGeom>
          <a:noFill/>
        </p:spPr>
        <p:txBody>
          <a:bodyPr wrap="square" rtlCol="0">
            <a:spAutoFit/>
          </a:bodyPr>
          <a:lstStyle/>
          <a:p>
            <a:r>
              <a:rPr lang="en-US" dirty="0">
                <a:solidFill>
                  <a:schemeClr val="bg1"/>
                </a:solidFill>
              </a:rPr>
              <a:t>The proposed solution is an IOT based which contains ESP8266 12E micro controller and temperature sensor for measuring temperature, max30100 for measuring pulse rate and oxygen level in blood, OLED for display of all the details. </a:t>
            </a:r>
          </a:p>
          <a:p>
            <a:endParaRPr lang="en-US" dirty="0">
              <a:solidFill>
                <a:schemeClr val="bg1"/>
              </a:solidFill>
            </a:endParaRPr>
          </a:p>
          <a:p>
            <a:r>
              <a:rPr lang="en-US" dirty="0">
                <a:solidFill>
                  <a:schemeClr val="bg1"/>
                </a:solidFill>
              </a:rPr>
              <a:t>The major symptoms of covid-19 are:</a:t>
            </a:r>
          </a:p>
          <a:p>
            <a:pPr marL="285750" indent="-285750">
              <a:buFont typeface="Wingdings" panose="05000000000000000000" pitchFamily="2" charset="2"/>
              <a:buChar char="ü"/>
            </a:pPr>
            <a:r>
              <a:rPr lang="en-US" dirty="0">
                <a:solidFill>
                  <a:schemeClr val="bg1"/>
                </a:solidFill>
              </a:rPr>
              <a:t>Fever (increase in temperature of body)</a:t>
            </a:r>
          </a:p>
          <a:p>
            <a:pPr marL="285750" indent="-285750">
              <a:buFont typeface="Wingdings" panose="05000000000000000000" pitchFamily="2" charset="2"/>
              <a:buChar char="ü"/>
            </a:pPr>
            <a:r>
              <a:rPr lang="en-US" dirty="0">
                <a:solidFill>
                  <a:schemeClr val="bg1"/>
                </a:solidFill>
              </a:rPr>
              <a:t>Respiration problems( oxygen level in blood, pulse rate)</a:t>
            </a:r>
          </a:p>
          <a:p>
            <a:endParaRPr lang="en-US" dirty="0">
              <a:solidFill>
                <a:schemeClr val="bg1"/>
              </a:solidFill>
            </a:endParaRPr>
          </a:p>
          <a:p>
            <a:endParaRPr lang="en-US" dirty="0">
              <a:solidFill>
                <a:schemeClr val="bg1"/>
              </a:solidFill>
            </a:endParaRPr>
          </a:p>
          <a:p>
            <a:r>
              <a:rPr lang="en-US" dirty="0">
                <a:solidFill>
                  <a:schemeClr val="bg1"/>
                </a:solidFill>
              </a:rPr>
              <a:t>Fever or increase in temperature of body can be identified using temperature sensor a limit of 103.1 degrees Fahrenheit can be set as a safety limit.</a:t>
            </a:r>
          </a:p>
          <a:p>
            <a:r>
              <a:rPr lang="en-US" dirty="0">
                <a:solidFill>
                  <a:schemeClr val="bg1"/>
                </a:solidFill>
              </a:rPr>
              <a:t>Major respiratory problems include changes in oxygen level of blood and also pulse rate. So safety limits for oxygen level is set as 92%-100% and person with lung based issues records 88%-92% level of</a:t>
            </a:r>
          </a:p>
          <a:p>
            <a:r>
              <a:rPr lang="en-US" dirty="0">
                <a:solidFill>
                  <a:schemeClr val="bg1"/>
                </a:solidFill>
              </a:rPr>
              <a:t>oxygen in blood. </a:t>
            </a:r>
          </a:p>
          <a:p>
            <a:r>
              <a:rPr lang="en-US" dirty="0">
                <a:solidFill>
                  <a:schemeClr val="bg1"/>
                </a:solidFill>
              </a:rPr>
              <a:t>A limit of 105 beats per minute can be set as limit for pulse rate.</a:t>
            </a: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41300" y="1572735"/>
            <a:ext cx="11214100" cy="1938992"/>
          </a:xfrm>
        </p:spPr>
        <p:txBody>
          <a:bodyPr/>
          <a:lstStyle/>
          <a:p>
            <a:pPr>
              <a:lnSpc>
                <a:spcPct val="100000"/>
              </a:lnSpc>
              <a:spcBef>
                <a:spcPts val="600"/>
              </a:spcBef>
              <a:spcAft>
                <a:spcPts val="400"/>
              </a:spcAft>
            </a:pPr>
            <a:r>
              <a:rPr lang="en-US" sz="2000" b="0" dirty="0">
                <a:solidFill>
                  <a:schemeClr val="bg1"/>
                </a:solidFill>
              </a:rPr>
              <a:t>When there is a change with these values a trigger will be sent from device to the control room where the doctors or people for monitor the changes in the person. The ESP826612E works on WI-FI or Bluetooth tethering. Whenever a patient is being discharged from hospital or quarantine </a:t>
            </a:r>
            <a:r>
              <a:rPr lang="en-US" sz="2000" b="0" dirty="0" err="1">
                <a:solidFill>
                  <a:schemeClr val="bg1"/>
                </a:solidFill>
              </a:rPr>
              <a:t>centre</a:t>
            </a:r>
            <a:r>
              <a:rPr lang="en-US" sz="2000" b="0" dirty="0">
                <a:solidFill>
                  <a:schemeClr val="bg1"/>
                </a:solidFill>
              </a:rPr>
              <a:t> the staff need to equip him using this. So after going home if there is any change in conditions of the person a trigger will be sent and then the control room people can evacuate him by tracking him thereby reducing the spread of virus</a:t>
            </a:r>
            <a:endParaRPr lang="en-US" sz="2000" b="0" dirty="0"/>
          </a:p>
        </p:txBody>
      </p:sp>
      <p:sp>
        <p:nvSpPr>
          <p:cNvPr id="3" name="TextBox 2">
            <a:extLst>
              <a:ext uri="{FF2B5EF4-FFF2-40B4-BE49-F238E27FC236}">
                <a16:creationId xmlns:a16="http://schemas.microsoft.com/office/drawing/2014/main" id="{2634F34D-A8B9-4448-8368-C416593ACBDA}"/>
              </a:ext>
            </a:extLst>
          </p:cNvPr>
          <p:cNvSpPr txBox="1"/>
          <p:nvPr/>
        </p:nvSpPr>
        <p:spPr>
          <a:xfrm>
            <a:off x="425391" y="3746377"/>
            <a:ext cx="10845918" cy="923330"/>
          </a:xfrm>
          <a:prstGeom prst="rect">
            <a:avLst/>
          </a:prstGeom>
          <a:noFill/>
        </p:spPr>
        <p:txBody>
          <a:bodyPr wrap="none" rtlCol="0">
            <a:spAutoFit/>
          </a:bodyPr>
          <a:lstStyle/>
          <a:p>
            <a:r>
              <a:rPr lang="en-US" dirty="0">
                <a:solidFill>
                  <a:schemeClr val="bg1"/>
                </a:solidFill>
              </a:rPr>
              <a:t>When our customer comes in close contact with our peer customer who is experiencing covid symptoms</a:t>
            </a:r>
          </a:p>
          <a:p>
            <a:r>
              <a:rPr lang="en-US" dirty="0">
                <a:solidFill>
                  <a:schemeClr val="bg1"/>
                </a:solidFill>
              </a:rPr>
              <a:t>We alert the unaffected customer by an emergency prompt message in our band. (Their GPS location is </a:t>
            </a:r>
          </a:p>
          <a:p>
            <a:r>
              <a:rPr lang="en-US" dirty="0">
                <a:solidFill>
                  <a:schemeClr val="bg1"/>
                </a:solidFill>
              </a:rPr>
              <a:t>received using our app installed in our customers phone)</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223</TotalTime>
  <Words>1172</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Segoe UI</vt:lpstr>
      <vt:lpstr>Trade Gothic LT Pro</vt:lpstr>
      <vt:lpstr>Trebuchet MS</vt:lpstr>
      <vt:lpstr>Wingdings</vt:lpstr>
      <vt:lpstr>Office Theme</vt:lpstr>
      <vt:lpstr>Build for Covid</vt:lpstr>
      <vt:lpstr>Contents</vt:lpstr>
      <vt:lpstr>Problem Statement</vt:lpstr>
      <vt:lpstr>PROPOSAL SUMMARY</vt:lpstr>
      <vt:lpstr>Symptoms of Covid -19</vt:lpstr>
      <vt:lpstr>OBJECTIVES</vt:lpstr>
      <vt:lpstr>ORIGIN OF THE PROPOSAL</vt:lpstr>
      <vt:lpstr>PROPOSED METHODOLOGY</vt:lpstr>
      <vt:lpstr>When there is a change with these values a trigger will be sent from device to the control room where the doctors or people for monitor the changes in the person. The ESP826612E works on WI-FI or Bluetooth tethering. Whenever a patient is being discharged from hospital or quarantine centre the staff need to equip him using this. So after going home if there is any change in conditions of the person a trigger will be sent and then the control room people can evacuate him by tracking him thereby reducing the spread of virus</vt:lpstr>
      <vt:lpstr>SOCIETAL AND MARKET IMPACT</vt:lpstr>
      <vt:lpstr>INTELLECTUAL    PROPERTY</vt:lpstr>
      <vt:lpstr>FUTURE PLANS FOR COMMERCIALIZATION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for Covid</dc:title>
  <dc:creator>Mr. Pk</dc:creator>
  <cp:lastModifiedBy>Mr. Pk</cp:lastModifiedBy>
  <cp:revision>6</cp:revision>
  <dcterms:created xsi:type="dcterms:W3CDTF">2021-07-18T04:16:50Z</dcterms:created>
  <dcterms:modified xsi:type="dcterms:W3CDTF">2021-07-18T09:41:19Z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