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33772-1874-4E67-8A36-3BFB17094FCA}" type="doc">
      <dgm:prSet loTypeId="urn:microsoft.com/office/officeart/2008/layout/VerticalCurvedList" loCatId="list" qsTypeId="urn:microsoft.com/office/officeart/2005/8/quickstyle/simple3" qsCatId="simple" csTypeId="urn:microsoft.com/office/officeart/2005/8/colors/accent0_3" csCatId="mainScheme" phldr="1"/>
      <dgm:spPr/>
      <dgm:t>
        <a:bodyPr/>
        <a:lstStyle/>
        <a:p>
          <a:endParaRPr lang="en-US"/>
        </a:p>
      </dgm:t>
    </dgm:pt>
    <dgm:pt modelId="{EF98FF36-4076-4A4F-A957-3C5E9AB65337}">
      <dgm:prSet phldrT="[Text]"/>
      <dgm:spPr/>
      <dgm:t>
        <a:bodyPr/>
        <a:lstStyle/>
        <a:p>
          <a:r>
            <a:rPr lang="en-US" dirty="0"/>
            <a:t>Continuous Integration</a:t>
          </a:r>
        </a:p>
      </dgm:t>
    </dgm:pt>
    <dgm:pt modelId="{63395E94-5B05-496D-AEA6-81018CC6AAD5}" type="parTrans" cxnId="{8CB5F725-6BC8-43AB-9F8F-9B8A16E7D666}">
      <dgm:prSet/>
      <dgm:spPr/>
      <dgm:t>
        <a:bodyPr/>
        <a:lstStyle/>
        <a:p>
          <a:endParaRPr lang="en-US"/>
        </a:p>
      </dgm:t>
    </dgm:pt>
    <dgm:pt modelId="{1B9F6D27-9AB5-4700-BECE-D93CA9A86656}" type="sibTrans" cxnId="{8CB5F725-6BC8-43AB-9F8F-9B8A16E7D666}">
      <dgm:prSet/>
      <dgm:spPr/>
      <dgm:t>
        <a:bodyPr/>
        <a:lstStyle/>
        <a:p>
          <a:endParaRPr lang="en-US"/>
        </a:p>
      </dgm:t>
    </dgm:pt>
    <dgm:pt modelId="{A014B5ED-5FE2-4CC0-BBE9-EB1F4EB5403B}">
      <dgm:prSet phldrT="[Text]"/>
      <dgm:spPr/>
      <dgm:t>
        <a:bodyPr/>
        <a:lstStyle/>
        <a:p>
          <a:r>
            <a:rPr lang="en-US" dirty="0"/>
            <a:t>Continuous Delivery</a:t>
          </a:r>
        </a:p>
      </dgm:t>
    </dgm:pt>
    <dgm:pt modelId="{D704BBCD-34FD-4E73-B3ED-53AD50F44FCC}" type="parTrans" cxnId="{C4439683-AADB-4E2D-BD26-E3D68BE502B7}">
      <dgm:prSet/>
      <dgm:spPr/>
      <dgm:t>
        <a:bodyPr/>
        <a:lstStyle/>
        <a:p>
          <a:endParaRPr lang="en-US"/>
        </a:p>
      </dgm:t>
    </dgm:pt>
    <dgm:pt modelId="{4C4EE0CC-434C-4F2E-B55F-1FDCD253A307}" type="sibTrans" cxnId="{C4439683-AADB-4E2D-BD26-E3D68BE502B7}">
      <dgm:prSet/>
      <dgm:spPr/>
      <dgm:t>
        <a:bodyPr/>
        <a:lstStyle/>
        <a:p>
          <a:endParaRPr lang="en-US"/>
        </a:p>
      </dgm:t>
    </dgm:pt>
    <dgm:pt modelId="{26901873-EA37-4E6C-8660-0B1003418E08}">
      <dgm:prSet phldrT="[Text]"/>
      <dgm:spPr/>
      <dgm:t>
        <a:bodyPr/>
        <a:lstStyle/>
        <a:p>
          <a:r>
            <a:rPr lang="en-US" dirty="0"/>
            <a:t>Continuous Deployment</a:t>
          </a:r>
        </a:p>
      </dgm:t>
    </dgm:pt>
    <dgm:pt modelId="{1855BE19-C463-4EB0-B64D-7AFC87C36081}" type="parTrans" cxnId="{67175ACC-13D8-4D34-A6BF-C23937C444F6}">
      <dgm:prSet/>
      <dgm:spPr/>
      <dgm:t>
        <a:bodyPr/>
        <a:lstStyle/>
        <a:p>
          <a:endParaRPr lang="en-US"/>
        </a:p>
      </dgm:t>
    </dgm:pt>
    <dgm:pt modelId="{A7FD373E-C9F1-4C02-8583-740C3060CA74}" type="sibTrans" cxnId="{67175ACC-13D8-4D34-A6BF-C23937C444F6}">
      <dgm:prSet/>
      <dgm:spPr/>
      <dgm:t>
        <a:bodyPr/>
        <a:lstStyle/>
        <a:p>
          <a:endParaRPr lang="en-US"/>
        </a:p>
      </dgm:t>
    </dgm:pt>
    <dgm:pt modelId="{DDE2CD83-8548-4ACD-9150-858F429E1115}" type="pres">
      <dgm:prSet presAssocID="{C7033772-1874-4E67-8A36-3BFB17094FCA}" presName="Name0" presStyleCnt="0">
        <dgm:presLayoutVars>
          <dgm:chMax val="7"/>
          <dgm:chPref val="7"/>
          <dgm:dir/>
        </dgm:presLayoutVars>
      </dgm:prSet>
      <dgm:spPr/>
    </dgm:pt>
    <dgm:pt modelId="{929F2BC6-4307-41E2-84B8-055AC611EFCC}" type="pres">
      <dgm:prSet presAssocID="{C7033772-1874-4E67-8A36-3BFB17094FCA}" presName="Name1" presStyleCnt="0"/>
      <dgm:spPr/>
    </dgm:pt>
    <dgm:pt modelId="{A37FEDA6-693A-42E1-A2AE-3DD054DD947E}" type="pres">
      <dgm:prSet presAssocID="{C7033772-1874-4E67-8A36-3BFB17094FCA}" presName="cycle" presStyleCnt="0"/>
      <dgm:spPr/>
    </dgm:pt>
    <dgm:pt modelId="{2CBCADD9-EFBA-4A92-AB22-B013E2BFC2AD}" type="pres">
      <dgm:prSet presAssocID="{C7033772-1874-4E67-8A36-3BFB17094FCA}" presName="srcNode" presStyleLbl="node1" presStyleIdx="0" presStyleCnt="3"/>
      <dgm:spPr/>
    </dgm:pt>
    <dgm:pt modelId="{A7C1C686-3A6E-40C9-912F-2842113EF187}" type="pres">
      <dgm:prSet presAssocID="{C7033772-1874-4E67-8A36-3BFB17094FCA}" presName="conn" presStyleLbl="parChTrans1D2" presStyleIdx="0" presStyleCnt="1"/>
      <dgm:spPr/>
    </dgm:pt>
    <dgm:pt modelId="{17358FA5-988A-4D64-A79E-FECD3391A7B0}" type="pres">
      <dgm:prSet presAssocID="{C7033772-1874-4E67-8A36-3BFB17094FCA}" presName="extraNode" presStyleLbl="node1" presStyleIdx="0" presStyleCnt="3"/>
      <dgm:spPr/>
    </dgm:pt>
    <dgm:pt modelId="{265C4CD4-C904-4690-9A44-ADD9FE5EED67}" type="pres">
      <dgm:prSet presAssocID="{C7033772-1874-4E67-8A36-3BFB17094FCA}" presName="dstNode" presStyleLbl="node1" presStyleIdx="0" presStyleCnt="3"/>
      <dgm:spPr/>
    </dgm:pt>
    <dgm:pt modelId="{26E5F608-6A79-461C-9D45-D723FA3566F5}" type="pres">
      <dgm:prSet presAssocID="{EF98FF36-4076-4A4F-A957-3C5E9AB65337}" presName="text_1" presStyleLbl="node1" presStyleIdx="0" presStyleCnt="3">
        <dgm:presLayoutVars>
          <dgm:bulletEnabled val="1"/>
        </dgm:presLayoutVars>
      </dgm:prSet>
      <dgm:spPr/>
    </dgm:pt>
    <dgm:pt modelId="{ACE64403-D60B-496C-A170-4688C0BE1D51}" type="pres">
      <dgm:prSet presAssocID="{EF98FF36-4076-4A4F-A957-3C5E9AB65337}" presName="accent_1" presStyleCnt="0"/>
      <dgm:spPr/>
    </dgm:pt>
    <dgm:pt modelId="{E52D84AA-92D6-4C90-A382-4508D11DC496}" type="pres">
      <dgm:prSet presAssocID="{EF98FF36-4076-4A4F-A957-3C5E9AB65337}" presName="accentRepeatNode" presStyleLbl="solidFgAcc1" presStyleIdx="0" presStyleCnt="3"/>
      <dgm:spPr/>
    </dgm:pt>
    <dgm:pt modelId="{A2A33BC4-CAA3-4BA0-AEEA-D4AA86A207F7}" type="pres">
      <dgm:prSet presAssocID="{A014B5ED-5FE2-4CC0-BBE9-EB1F4EB5403B}" presName="text_2" presStyleLbl="node1" presStyleIdx="1" presStyleCnt="3">
        <dgm:presLayoutVars>
          <dgm:bulletEnabled val="1"/>
        </dgm:presLayoutVars>
      </dgm:prSet>
      <dgm:spPr/>
    </dgm:pt>
    <dgm:pt modelId="{A0D913B6-A787-4955-9C20-5AB399878C84}" type="pres">
      <dgm:prSet presAssocID="{A014B5ED-5FE2-4CC0-BBE9-EB1F4EB5403B}" presName="accent_2" presStyleCnt="0"/>
      <dgm:spPr/>
    </dgm:pt>
    <dgm:pt modelId="{EB742C8E-5823-4902-8485-A6B8BC742D8C}" type="pres">
      <dgm:prSet presAssocID="{A014B5ED-5FE2-4CC0-BBE9-EB1F4EB5403B}" presName="accentRepeatNode" presStyleLbl="solidFgAcc1" presStyleIdx="1" presStyleCnt="3"/>
      <dgm:spPr/>
    </dgm:pt>
    <dgm:pt modelId="{87A9AB93-0737-4C7E-B4F0-F3C74DCFA46D}" type="pres">
      <dgm:prSet presAssocID="{26901873-EA37-4E6C-8660-0B1003418E08}" presName="text_3" presStyleLbl="node1" presStyleIdx="2" presStyleCnt="3">
        <dgm:presLayoutVars>
          <dgm:bulletEnabled val="1"/>
        </dgm:presLayoutVars>
      </dgm:prSet>
      <dgm:spPr/>
    </dgm:pt>
    <dgm:pt modelId="{5E90179D-1DCF-4E27-ABD9-3CB222EA5B72}" type="pres">
      <dgm:prSet presAssocID="{26901873-EA37-4E6C-8660-0B1003418E08}" presName="accent_3" presStyleCnt="0"/>
      <dgm:spPr/>
    </dgm:pt>
    <dgm:pt modelId="{B8A4863B-C5DE-41F9-95DD-B606371FD4FA}" type="pres">
      <dgm:prSet presAssocID="{26901873-EA37-4E6C-8660-0B1003418E08}" presName="accentRepeatNode" presStyleLbl="solidFgAcc1" presStyleIdx="2" presStyleCnt="3"/>
      <dgm:spPr/>
    </dgm:pt>
  </dgm:ptLst>
  <dgm:cxnLst>
    <dgm:cxn modelId="{1FD0EF13-43ED-4671-AE58-7B0A41F56707}" type="presOf" srcId="{26901873-EA37-4E6C-8660-0B1003418E08}" destId="{87A9AB93-0737-4C7E-B4F0-F3C74DCFA46D}" srcOrd="0" destOrd="0" presId="urn:microsoft.com/office/officeart/2008/layout/VerticalCurvedList"/>
    <dgm:cxn modelId="{CF10D424-AEEA-4DBB-B30B-A3E92C25BA9C}" type="presOf" srcId="{1B9F6D27-9AB5-4700-BECE-D93CA9A86656}" destId="{A7C1C686-3A6E-40C9-912F-2842113EF187}" srcOrd="0" destOrd="0" presId="urn:microsoft.com/office/officeart/2008/layout/VerticalCurvedList"/>
    <dgm:cxn modelId="{8CB5F725-6BC8-43AB-9F8F-9B8A16E7D666}" srcId="{C7033772-1874-4E67-8A36-3BFB17094FCA}" destId="{EF98FF36-4076-4A4F-A957-3C5E9AB65337}" srcOrd="0" destOrd="0" parTransId="{63395E94-5B05-496D-AEA6-81018CC6AAD5}" sibTransId="{1B9F6D27-9AB5-4700-BECE-D93CA9A86656}"/>
    <dgm:cxn modelId="{C4439683-AADB-4E2D-BD26-E3D68BE502B7}" srcId="{C7033772-1874-4E67-8A36-3BFB17094FCA}" destId="{A014B5ED-5FE2-4CC0-BBE9-EB1F4EB5403B}" srcOrd="1" destOrd="0" parTransId="{D704BBCD-34FD-4E73-B3ED-53AD50F44FCC}" sibTransId="{4C4EE0CC-434C-4F2E-B55F-1FDCD253A307}"/>
    <dgm:cxn modelId="{F09BF1AA-D7D0-4C9A-BC3F-E3AB3303C2FE}" type="presOf" srcId="{EF98FF36-4076-4A4F-A957-3C5E9AB65337}" destId="{26E5F608-6A79-461C-9D45-D723FA3566F5}" srcOrd="0" destOrd="0" presId="urn:microsoft.com/office/officeart/2008/layout/VerticalCurvedList"/>
    <dgm:cxn modelId="{67175ACC-13D8-4D34-A6BF-C23937C444F6}" srcId="{C7033772-1874-4E67-8A36-3BFB17094FCA}" destId="{26901873-EA37-4E6C-8660-0B1003418E08}" srcOrd="2" destOrd="0" parTransId="{1855BE19-C463-4EB0-B64D-7AFC87C36081}" sibTransId="{A7FD373E-C9F1-4C02-8583-740C3060CA74}"/>
    <dgm:cxn modelId="{96C822E0-833E-41D4-8C26-7E13C737E637}" type="presOf" srcId="{C7033772-1874-4E67-8A36-3BFB17094FCA}" destId="{DDE2CD83-8548-4ACD-9150-858F429E1115}" srcOrd="0" destOrd="0" presId="urn:microsoft.com/office/officeart/2008/layout/VerticalCurvedList"/>
    <dgm:cxn modelId="{F86AAEEC-1958-4C1E-8243-D8F813E99782}" type="presOf" srcId="{A014B5ED-5FE2-4CC0-BBE9-EB1F4EB5403B}" destId="{A2A33BC4-CAA3-4BA0-AEEA-D4AA86A207F7}" srcOrd="0" destOrd="0" presId="urn:microsoft.com/office/officeart/2008/layout/VerticalCurvedList"/>
    <dgm:cxn modelId="{4E5A7579-32CA-4CD1-901C-D58E56FD9CC3}" type="presParOf" srcId="{DDE2CD83-8548-4ACD-9150-858F429E1115}" destId="{929F2BC6-4307-41E2-84B8-055AC611EFCC}" srcOrd="0" destOrd="0" presId="urn:microsoft.com/office/officeart/2008/layout/VerticalCurvedList"/>
    <dgm:cxn modelId="{2884363B-64B8-430F-9192-570968010613}" type="presParOf" srcId="{929F2BC6-4307-41E2-84B8-055AC611EFCC}" destId="{A37FEDA6-693A-42E1-A2AE-3DD054DD947E}" srcOrd="0" destOrd="0" presId="urn:microsoft.com/office/officeart/2008/layout/VerticalCurvedList"/>
    <dgm:cxn modelId="{C9A99E01-A9A0-47D0-A1DF-FD3CCD8803F8}" type="presParOf" srcId="{A37FEDA6-693A-42E1-A2AE-3DD054DD947E}" destId="{2CBCADD9-EFBA-4A92-AB22-B013E2BFC2AD}" srcOrd="0" destOrd="0" presId="urn:microsoft.com/office/officeart/2008/layout/VerticalCurvedList"/>
    <dgm:cxn modelId="{B68AA918-3C0D-419D-9B6E-2BACFAA4300F}" type="presParOf" srcId="{A37FEDA6-693A-42E1-A2AE-3DD054DD947E}" destId="{A7C1C686-3A6E-40C9-912F-2842113EF187}" srcOrd="1" destOrd="0" presId="urn:microsoft.com/office/officeart/2008/layout/VerticalCurvedList"/>
    <dgm:cxn modelId="{A56A312A-7199-48F7-96FE-DB72F85876B1}" type="presParOf" srcId="{A37FEDA6-693A-42E1-A2AE-3DD054DD947E}" destId="{17358FA5-988A-4D64-A79E-FECD3391A7B0}" srcOrd="2" destOrd="0" presId="urn:microsoft.com/office/officeart/2008/layout/VerticalCurvedList"/>
    <dgm:cxn modelId="{3C47B6F9-7788-4CEC-B870-FDB0B0DF9927}" type="presParOf" srcId="{A37FEDA6-693A-42E1-A2AE-3DD054DD947E}" destId="{265C4CD4-C904-4690-9A44-ADD9FE5EED67}" srcOrd="3" destOrd="0" presId="urn:microsoft.com/office/officeart/2008/layout/VerticalCurvedList"/>
    <dgm:cxn modelId="{92462115-ED2F-4884-ACAC-6C1D40A7EB1F}" type="presParOf" srcId="{929F2BC6-4307-41E2-84B8-055AC611EFCC}" destId="{26E5F608-6A79-461C-9D45-D723FA3566F5}" srcOrd="1" destOrd="0" presId="urn:microsoft.com/office/officeart/2008/layout/VerticalCurvedList"/>
    <dgm:cxn modelId="{471153FF-7657-4ACE-9A74-77C112C4B6F9}" type="presParOf" srcId="{929F2BC6-4307-41E2-84B8-055AC611EFCC}" destId="{ACE64403-D60B-496C-A170-4688C0BE1D51}" srcOrd="2" destOrd="0" presId="urn:microsoft.com/office/officeart/2008/layout/VerticalCurvedList"/>
    <dgm:cxn modelId="{2AF04250-AC46-4556-B9EE-F8542FA38202}" type="presParOf" srcId="{ACE64403-D60B-496C-A170-4688C0BE1D51}" destId="{E52D84AA-92D6-4C90-A382-4508D11DC496}" srcOrd="0" destOrd="0" presId="urn:microsoft.com/office/officeart/2008/layout/VerticalCurvedList"/>
    <dgm:cxn modelId="{80C5AF2D-785A-406D-B771-511135E65C16}" type="presParOf" srcId="{929F2BC6-4307-41E2-84B8-055AC611EFCC}" destId="{A2A33BC4-CAA3-4BA0-AEEA-D4AA86A207F7}" srcOrd="3" destOrd="0" presId="urn:microsoft.com/office/officeart/2008/layout/VerticalCurvedList"/>
    <dgm:cxn modelId="{0D055A55-D728-4D6E-96C6-6D72A7023B6D}" type="presParOf" srcId="{929F2BC6-4307-41E2-84B8-055AC611EFCC}" destId="{A0D913B6-A787-4955-9C20-5AB399878C84}" srcOrd="4" destOrd="0" presId="urn:microsoft.com/office/officeart/2008/layout/VerticalCurvedList"/>
    <dgm:cxn modelId="{D801183C-8308-47AE-8424-0880E0D83E9E}" type="presParOf" srcId="{A0D913B6-A787-4955-9C20-5AB399878C84}" destId="{EB742C8E-5823-4902-8485-A6B8BC742D8C}" srcOrd="0" destOrd="0" presId="urn:microsoft.com/office/officeart/2008/layout/VerticalCurvedList"/>
    <dgm:cxn modelId="{2F15F090-013E-4613-B006-77A70F5C6C69}" type="presParOf" srcId="{929F2BC6-4307-41E2-84B8-055AC611EFCC}" destId="{87A9AB93-0737-4C7E-B4F0-F3C74DCFA46D}" srcOrd="5" destOrd="0" presId="urn:microsoft.com/office/officeart/2008/layout/VerticalCurvedList"/>
    <dgm:cxn modelId="{88D5EC14-5E61-472B-875C-20F339EDBDD3}" type="presParOf" srcId="{929F2BC6-4307-41E2-84B8-055AC611EFCC}" destId="{5E90179D-1DCF-4E27-ABD9-3CB222EA5B72}" srcOrd="6" destOrd="0" presId="urn:microsoft.com/office/officeart/2008/layout/VerticalCurvedList"/>
    <dgm:cxn modelId="{E717ADFA-7F61-4266-B604-19A3B544429C}" type="presParOf" srcId="{5E90179D-1DCF-4E27-ABD9-3CB222EA5B72}" destId="{B8A4863B-C5DE-41F9-95DD-B606371FD4F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8420DF-C0A1-4AEF-91A9-62DA6208548D}"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49136588-70EC-4B5C-B26F-3A02388BA2EE}">
      <dgm:prSet phldrT="[Text]" custT="1"/>
      <dgm:spPr/>
      <dgm:t>
        <a:bodyPr/>
        <a:lstStyle/>
        <a:p>
          <a:r>
            <a:rPr lang="en-US" sz="1800" b="1" dirty="0"/>
            <a:t>Performance Issues</a:t>
          </a:r>
          <a:endParaRPr lang="en-US" sz="1800" dirty="0"/>
        </a:p>
      </dgm:t>
    </dgm:pt>
    <dgm:pt modelId="{44D65880-660E-4980-B9D2-586C06CBCB29}" type="sibTrans" cxnId="{185B5E52-EE0D-4DAB-9992-A64BAB631DA9}">
      <dgm:prSet/>
      <dgm:spPr/>
      <dgm:t>
        <a:bodyPr/>
        <a:lstStyle/>
        <a:p>
          <a:endParaRPr lang="en-US"/>
        </a:p>
      </dgm:t>
    </dgm:pt>
    <dgm:pt modelId="{063B5AB1-DC0F-4106-A0D9-0FA5136D1BBF}" type="parTrans" cxnId="{185B5E52-EE0D-4DAB-9992-A64BAB631DA9}">
      <dgm:prSet/>
      <dgm:spPr/>
      <dgm:t>
        <a:bodyPr/>
        <a:lstStyle/>
        <a:p>
          <a:endParaRPr lang="en-US"/>
        </a:p>
      </dgm:t>
    </dgm:pt>
    <dgm:pt modelId="{1AF04F85-72DF-41B6-AC46-8A62827FC172}">
      <dgm:prSet phldrT="[Text]"/>
      <dgm:spPr/>
      <dgm:t>
        <a:bodyPr/>
        <a:lstStyle/>
        <a:p>
          <a:r>
            <a:rPr lang="en-US" dirty="0"/>
            <a:t>Perform load simulation and performance testing to compare build performance.</a:t>
          </a:r>
        </a:p>
      </dgm:t>
    </dgm:pt>
    <dgm:pt modelId="{7210B6E0-CF69-40B0-9BD3-F8D0C311FCFF}" type="sibTrans" cxnId="{5F86014E-80F2-4EDE-BF37-224222E2CEBF}">
      <dgm:prSet/>
      <dgm:spPr/>
      <dgm:t>
        <a:bodyPr/>
        <a:lstStyle/>
        <a:p>
          <a:endParaRPr lang="en-US"/>
        </a:p>
      </dgm:t>
    </dgm:pt>
    <dgm:pt modelId="{FAC45564-70B0-4E5B-B7D8-9CD17CDC326F}" type="parTrans" cxnId="{5F86014E-80F2-4EDE-BF37-224222E2CEBF}">
      <dgm:prSet/>
      <dgm:spPr/>
      <dgm:t>
        <a:bodyPr/>
        <a:lstStyle/>
        <a:p>
          <a:endParaRPr lang="en-US"/>
        </a:p>
      </dgm:t>
    </dgm:pt>
    <dgm:pt modelId="{578985A2-E02D-4BBC-B47E-C244F03CAEC8}">
      <dgm:prSet phldrT="[Text]" custT="1"/>
      <dgm:spPr/>
      <dgm:t>
        <a:bodyPr/>
        <a:lstStyle/>
        <a:p>
          <a:r>
            <a:rPr lang="en-US" sz="1400" b="1" dirty="0"/>
            <a:t>Team Communication </a:t>
          </a:r>
          <a:endParaRPr lang="en-US" sz="1400" dirty="0"/>
        </a:p>
      </dgm:t>
    </dgm:pt>
    <dgm:pt modelId="{2249E8B0-6AA0-4F8A-932A-A2AF554FACB6}" type="sibTrans" cxnId="{3C7B2983-1CD0-4402-9840-92206212E89D}">
      <dgm:prSet/>
      <dgm:spPr/>
      <dgm:t>
        <a:bodyPr/>
        <a:lstStyle/>
        <a:p>
          <a:endParaRPr lang="en-US"/>
        </a:p>
      </dgm:t>
    </dgm:pt>
    <dgm:pt modelId="{D1B63F43-84BA-49F0-886D-66C2052DB234}" type="parTrans" cxnId="{3C7B2983-1CD0-4402-9840-92206212E89D}">
      <dgm:prSet/>
      <dgm:spPr/>
      <dgm:t>
        <a:bodyPr/>
        <a:lstStyle/>
        <a:p>
          <a:endParaRPr lang="en-US"/>
        </a:p>
      </dgm:t>
    </dgm:pt>
    <dgm:pt modelId="{17381C91-9136-426B-91B0-54AD8D1E7833}">
      <dgm:prSet phldrT="[Text]"/>
      <dgm:spPr/>
      <dgm:t>
        <a:bodyPr/>
        <a:lstStyle/>
        <a:p>
          <a:r>
            <a:rPr lang="en-US" dirty="0"/>
            <a:t>Transparency and cooperation in your team smoothen the CI/CD pipeline workflow. </a:t>
          </a:r>
        </a:p>
      </dgm:t>
    </dgm:pt>
    <dgm:pt modelId="{E62C7BB0-3690-437D-A406-5686E84CA45B}" type="sibTrans" cxnId="{AFC6E200-8E8A-454F-8FA5-D3EFBDD3944E}">
      <dgm:prSet/>
      <dgm:spPr/>
      <dgm:t>
        <a:bodyPr/>
        <a:lstStyle/>
        <a:p>
          <a:endParaRPr lang="en-US"/>
        </a:p>
      </dgm:t>
    </dgm:pt>
    <dgm:pt modelId="{904D27B0-46F1-49E4-B810-C3AA6A55F1D0}" type="parTrans" cxnId="{AFC6E200-8E8A-454F-8FA5-D3EFBDD3944E}">
      <dgm:prSet/>
      <dgm:spPr/>
      <dgm:t>
        <a:bodyPr/>
        <a:lstStyle/>
        <a:p>
          <a:endParaRPr lang="en-US"/>
        </a:p>
      </dgm:t>
    </dgm:pt>
    <dgm:pt modelId="{DFD0DEFA-5ADE-45CF-BAD2-F2BAE40EC056}" type="pres">
      <dgm:prSet presAssocID="{458420DF-C0A1-4AEF-91A9-62DA6208548D}" presName="linearFlow" presStyleCnt="0">
        <dgm:presLayoutVars>
          <dgm:dir/>
          <dgm:animLvl val="lvl"/>
          <dgm:resizeHandles val="exact"/>
        </dgm:presLayoutVars>
      </dgm:prSet>
      <dgm:spPr/>
    </dgm:pt>
    <dgm:pt modelId="{D2596915-FB8A-4932-9BFF-5B40FA8FAD0F}" type="pres">
      <dgm:prSet presAssocID="{49136588-70EC-4B5C-B26F-3A02388BA2EE}" presName="composite" presStyleCnt="0"/>
      <dgm:spPr/>
    </dgm:pt>
    <dgm:pt modelId="{8E1DA5A7-8820-40F0-9543-4FCCE7E2497B}" type="pres">
      <dgm:prSet presAssocID="{49136588-70EC-4B5C-B26F-3A02388BA2EE}" presName="parentText" presStyleLbl="alignNode1" presStyleIdx="0" presStyleCnt="2">
        <dgm:presLayoutVars>
          <dgm:chMax val="1"/>
          <dgm:bulletEnabled val="1"/>
        </dgm:presLayoutVars>
      </dgm:prSet>
      <dgm:spPr/>
    </dgm:pt>
    <dgm:pt modelId="{85BE8D3B-FCD8-49A3-A6B4-46937155F5FE}" type="pres">
      <dgm:prSet presAssocID="{49136588-70EC-4B5C-B26F-3A02388BA2EE}" presName="descendantText" presStyleLbl="alignAcc1" presStyleIdx="0" presStyleCnt="2">
        <dgm:presLayoutVars>
          <dgm:bulletEnabled val="1"/>
        </dgm:presLayoutVars>
      </dgm:prSet>
      <dgm:spPr/>
    </dgm:pt>
    <dgm:pt modelId="{A9634624-F00E-43AA-B04C-2EF2A8A9E716}" type="pres">
      <dgm:prSet presAssocID="{44D65880-660E-4980-B9D2-586C06CBCB29}" presName="sp" presStyleCnt="0"/>
      <dgm:spPr/>
    </dgm:pt>
    <dgm:pt modelId="{1287A33E-DA42-4FB0-B47D-A06772C094C0}" type="pres">
      <dgm:prSet presAssocID="{578985A2-E02D-4BBC-B47E-C244F03CAEC8}" presName="composite" presStyleCnt="0"/>
      <dgm:spPr/>
    </dgm:pt>
    <dgm:pt modelId="{F6DA62E6-A865-4344-93EF-89CD564944C1}" type="pres">
      <dgm:prSet presAssocID="{578985A2-E02D-4BBC-B47E-C244F03CAEC8}" presName="parentText" presStyleLbl="alignNode1" presStyleIdx="1" presStyleCnt="2">
        <dgm:presLayoutVars>
          <dgm:chMax val="1"/>
          <dgm:bulletEnabled val="1"/>
        </dgm:presLayoutVars>
      </dgm:prSet>
      <dgm:spPr/>
    </dgm:pt>
    <dgm:pt modelId="{13EAAF94-E3A6-47AA-B319-0F9D5ABB7ACF}" type="pres">
      <dgm:prSet presAssocID="{578985A2-E02D-4BBC-B47E-C244F03CAEC8}" presName="descendantText" presStyleLbl="alignAcc1" presStyleIdx="1" presStyleCnt="2">
        <dgm:presLayoutVars>
          <dgm:bulletEnabled val="1"/>
        </dgm:presLayoutVars>
      </dgm:prSet>
      <dgm:spPr/>
    </dgm:pt>
  </dgm:ptLst>
  <dgm:cxnLst>
    <dgm:cxn modelId="{AFC6E200-8E8A-454F-8FA5-D3EFBDD3944E}" srcId="{578985A2-E02D-4BBC-B47E-C244F03CAEC8}" destId="{17381C91-9136-426B-91B0-54AD8D1E7833}" srcOrd="0" destOrd="0" parTransId="{904D27B0-46F1-49E4-B810-C3AA6A55F1D0}" sibTransId="{E62C7BB0-3690-437D-A406-5686E84CA45B}"/>
    <dgm:cxn modelId="{F778EC41-03A3-43C3-B70A-95999043D037}" type="presOf" srcId="{49136588-70EC-4B5C-B26F-3A02388BA2EE}" destId="{8E1DA5A7-8820-40F0-9543-4FCCE7E2497B}" srcOrd="0" destOrd="0" presId="urn:microsoft.com/office/officeart/2005/8/layout/chevron2"/>
    <dgm:cxn modelId="{5F86014E-80F2-4EDE-BF37-224222E2CEBF}" srcId="{49136588-70EC-4B5C-B26F-3A02388BA2EE}" destId="{1AF04F85-72DF-41B6-AC46-8A62827FC172}" srcOrd="0" destOrd="0" parTransId="{FAC45564-70B0-4E5B-B7D8-9CD17CDC326F}" sibTransId="{7210B6E0-CF69-40B0-9BD3-F8D0C311FCFF}"/>
    <dgm:cxn modelId="{185B5E52-EE0D-4DAB-9992-A64BAB631DA9}" srcId="{458420DF-C0A1-4AEF-91A9-62DA6208548D}" destId="{49136588-70EC-4B5C-B26F-3A02388BA2EE}" srcOrd="0" destOrd="0" parTransId="{063B5AB1-DC0F-4106-A0D9-0FA5136D1BBF}" sibTransId="{44D65880-660E-4980-B9D2-586C06CBCB29}"/>
    <dgm:cxn modelId="{2A39A95A-723B-4848-837E-D9DF2DF718F0}" type="presOf" srcId="{458420DF-C0A1-4AEF-91A9-62DA6208548D}" destId="{DFD0DEFA-5ADE-45CF-BAD2-F2BAE40EC056}" srcOrd="0" destOrd="0" presId="urn:microsoft.com/office/officeart/2005/8/layout/chevron2"/>
    <dgm:cxn modelId="{3C7B2983-1CD0-4402-9840-92206212E89D}" srcId="{458420DF-C0A1-4AEF-91A9-62DA6208548D}" destId="{578985A2-E02D-4BBC-B47E-C244F03CAEC8}" srcOrd="1" destOrd="0" parTransId="{D1B63F43-84BA-49F0-886D-66C2052DB234}" sibTransId="{2249E8B0-6AA0-4F8A-932A-A2AF554FACB6}"/>
    <dgm:cxn modelId="{E3EACABA-9267-4CC0-BAD2-AD507CFB6E9E}" type="presOf" srcId="{1AF04F85-72DF-41B6-AC46-8A62827FC172}" destId="{85BE8D3B-FCD8-49A3-A6B4-46937155F5FE}" srcOrd="0" destOrd="0" presId="urn:microsoft.com/office/officeart/2005/8/layout/chevron2"/>
    <dgm:cxn modelId="{3959A7E2-8F63-4D99-8117-7CCA3B104498}" type="presOf" srcId="{17381C91-9136-426B-91B0-54AD8D1E7833}" destId="{13EAAF94-E3A6-47AA-B319-0F9D5ABB7ACF}" srcOrd="0" destOrd="0" presId="urn:microsoft.com/office/officeart/2005/8/layout/chevron2"/>
    <dgm:cxn modelId="{0D5D31E7-7B5E-4A98-AA60-9A0143F56B77}" type="presOf" srcId="{578985A2-E02D-4BBC-B47E-C244F03CAEC8}" destId="{F6DA62E6-A865-4344-93EF-89CD564944C1}" srcOrd="0" destOrd="0" presId="urn:microsoft.com/office/officeart/2005/8/layout/chevron2"/>
    <dgm:cxn modelId="{AC617941-7F83-4B78-A450-FEEA8B6A53EB}" type="presParOf" srcId="{DFD0DEFA-5ADE-45CF-BAD2-F2BAE40EC056}" destId="{D2596915-FB8A-4932-9BFF-5B40FA8FAD0F}" srcOrd="0" destOrd="0" presId="urn:microsoft.com/office/officeart/2005/8/layout/chevron2"/>
    <dgm:cxn modelId="{12402F38-B62C-4370-8D99-8CF28DD4FC01}" type="presParOf" srcId="{D2596915-FB8A-4932-9BFF-5B40FA8FAD0F}" destId="{8E1DA5A7-8820-40F0-9543-4FCCE7E2497B}" srcOrd="0" destOrd="0" presId="urn:microsoft.com/office/officeart/2005/8/layout/chevron2"/>
    <dgm:cxn modelId="{F90C9443-A5D7-4C7D-9910-A2F14104738C}" type="presParOf" srcId="{D2596915-FB8A-4932-9BFF-5B40FA8FAD0F}" destId="{85BE8D3B-FCD8-49A3-A6B4-46937155F5FE}" srcOrd="1" destOrd="0" presId="urn:microsoft.com/office/officeart/2005/8/layout/chevron2"/>
    <dgm:cxn modelId="{4BD669B7-56BC-4854-A44A-63B4FF8142B5}" type="presParOf" srcId="{DFD0DEFA-5ADE-45CF-BAD2-F2BAE40EC056}" destId="{A9634624-F00E-43AA-B04C-2EF2A8A9E716}" srcOrd="1" destOrd="0" presId="urn:microsoft.com/office/officeart/2005/8/layout/chevron2"/>
    <dgm:cxn modelId="{77F05D49-F79D-43D1-8CAE-5D476CBDD0B4}" type="presParOf" srcId="{DFD0DEFA-5ADE-45CF-BAD2-F2BAE40EC056}" destId="{1287A33E-DA42-4FB0-B47D-A06772C094C0}" srcOrd="2" destOrd="0" presId="urn:microsoft.com/office/officeart/2005/8/layout/chevron2"/>
    <dgm:cxn modelId="{624EB74A-C488-4C43-BE02-34E141ACE0B6}" type="presParOf" srcId="{1287A33E-DA42-4FB0-B47D-A06772C094C0}" destId="{F6DA62E6-A865-4344-93EF-89CD564944C1}" srcOrd="0" destOrd="0" presId="urn:microsoft.com/office/officeart/2005/8/layout/chevron2"/>
    <dgm:cxn modelId="{870F9D08-6B33-4281-9A88-9F16CF9991DB}" type="presParOf" srcId="{1287A33E-DA42-4FB0-B47D-A06772C094C0}" destId="{13EAAF94-E3A6-47AA-B319-0F9D5ABB7A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8420DF-C0A1-4AEF-91A9-62DA6208548D}"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49136588-70EC-4B5C-B26F-3A02388BA2EE}">
      <dgm:prSet phldrT="[Text]" custT="1"/>
      <dgm:spPr/>
      <dgm:t>
        <a:bodyPr/>
        <a:lstStyle/>
        <a:p>
          <a:r>
            <a:rPr lang="en-US" sz="2400" b="1"/>
            <a:t>Version Control </a:t>
          </a:r>
          <a:endParaRPr lang="en-US" sz="2400" dirty="0"/>
        </a:p>
      </dgm:t>
    </dgm:pt>
    <dgm:pt modelId="{063B5AB1-DC0F-4106-A0D9-0FA5136D1BBF}" type="parTrans" cxnId="{185B5E52-EE0D-4DAB-9992-A64BAB631DA9}">
      <dgm:prSet/>
      <dgm:spPr/>
      <dgm:t>
        <a:bodyPr/>
        <a:lstStyle/>
        <a:p>
          <a:endParaRPr lang="en-US"/>
        </a:p>
      </dgm:t>
    </dgm:pt>
    <dgm:pt modelId="{44D65880-660E-4980-B9D2-586C06CBCB29}" type="sibTrans" cxnId="{185B5E52-EE0D-4DAB-9992-A64BAB631DA9}">
      <dgm:prSet/>
      <dgm:spPr/>
      <dgm:t>
        <a:bodyPr/>
        <a:lstStyle/>
        <a:p>
          <a:endParaRPr lang="en-US"/>
        </a:p>
      </dgm:t>
    </dgm:pt>
    <dgm:pt modelId="{FD1CA1EB-BD45-4C70-962A-48AE932ED0E6}">
      <dgm:prSet phldrT="[Text]"/>
      <dgm:spPr/>
      <dgm:t>
        <a:bodyPr/>
        <a:lstStyle/>
        <a:p>
          <a:r>
            <a:rPr lang="en-US" dirty="0"/>
            <a:t>Ensure that the new version is stable. Only then should you update it.</a:t>
          </a:r>
        </a:p>
      </dgm:t>
    </dgm:pt>
    <dgm:pt modelId="{A5C0DF58-D25E-43A7-ABCD-055F9FCADAF4}" type="parTrans" cxnId="{5AF3E629-52E5-4B2C-B8E5-EC1C401ADC4B}">
      <dgm:prSet/>
      <dgm:spPr/>
      <dgm:t>
        <a:bodyPr/>
        <a:lstStyle/>
        <a:p>
          <a:endParaRPr lang="en-US"/>
        </a:p>
      </dgm:t>
    </dgm:pt>
    <dgm:pt modelId="{DEC29601-1E0F-47EB-8AAD-019990DE5CFA}" type="sibTrans" cxnId="{5AF3E629-52E5-4B2C-B8E5-EC1C401ADC4B}">
      <dgm:prSet/>
      <dgm:spPr/>
      <dgm:t>
        <a:bodyPr/>
        <a:lstStyle/>
        <a:p>
          <a:endParaRPr lang="en-US"/>
        </a:p>
      </dgm:t>
    </dgm:pt>
    <dgm:pt modelId="{8979A350-2F39-4DB0-B8AB-6AE4D4D7C236}">
      <dgm:prSet phldrT="[Text]" custT="1"/>
      <dgm:spPr/>
      <dgm:t>
        <a:bodyPr/>
        <a:lstStyle/>
        <a:p>
          <a:r>
            <a:rPr lang="en-US" sz="2000" b="1" dirty="0"/>
            <a:t>Flawed Automated Testing</a:t>
          </a:r>
          <a:endParaRPr lang="en-US" sz="2000" dirty="0"/>
        </a:p>
      </dgm:t>
    </dgm:pt>
    <dgm:pt modelId="{D7CED15F-5F29-4C28-A49E-F3E977F477AF}" type="parTrans" cxnId="{CAE618A9-6579-4936-B2F7-896D7DCDFFFE}">
      <dgm:prSet/>
      <dgm:spPr/>
      <dgm:t>
        <a:bodyPr/>
        <a:lstStyle/>
        <a:p>
          <a:endParaRPr lang="en-US"/>
        </a:p>
      </dgm:t>
    </dgm:pt>
    <dgm:pt modelId="{14B28EB6-5BBE-47AB-B5F0-69EE7FB7E495}" type="sibTrans" cxnId="{CAE618A9-6579-4936-B2F7-896D7DCDFFFE}">
      <dgm:prSet/>
      <dgm:spPr/>
      <dgm:t>
        <a:bodyPr/>
        <a:lstStyle/>
        <a:p>
          <a:endParaRPr lang="en-US"/>
        </a:p>
      </dgm:t>
    </dgm:pt>
    <dgm:pt modelId="{2BA6502C-D5AD-4FE9-A798-84A9F55ED9A5}">
      <dgm:prSet phldrT="[Text]"/>
      <dgm:spPr/>
      <dgm:t>
        <a:bodyPr/>
        <a:lstStyle/>
        <a:p>
          <a:r>
            <a:rPr lang="en-US" b="0" i="0" dirty="0"/>
            <a:t>Don’t ignore potential red flags and ignore warnings only when they are genuinely not affecting your build performance.</a:t>
          </a:r>
          <a:endParaRPr lang="en-US" dirty="0"/>
        </a:p>
      </dgm:t>
    </dgm:pt>
    <dgm:pt modelId="{A0B64992-B4EF-4EBB-94A7-466A31CBEF06}" type="parTrans" cxnId="{01C9F24B-743E-48EB-8883-44641538C161}">
      <dgm:prSet/>
      <dgm:spPr/>
      <dgm:t>
        <a:bodyPr/>
        <a:lstStyle/>
        <a:p>
          <a:endParaRPr lang="en-US"/>
        </a:p>
      </dgm:t>
    </dgm:pt>
    <dgm:pt modelId="{80B63189-ED8C-4D52-B55C-5CCB04C52A33}" type="sibTrans" cxnId="{01C9F24B-743E-48EB-8883-44641538C161}">
      <dgm:prSet/>
      <dgm:spPr/>
      <dgm:t>
        <a:bodyPr/>
        <a:lstStyle/>
        <a:p>
          <a:endParaRPr lang="en-US"/>
        </a:p>
      </dgm:t>
    </dgm:pt>
    <dgm:pt modelId="{DFD0DEFA-5ADE-45CF-BAD2-F2BAE40EC056}" type="pres">
      <dgm:prSet presAssocID="{458420DF-C0A1-4AEF-91A9-62DA6208548D}" presName="linearFlow" presStyleCnt="0">
        <dgm:presLayoutVars>
          <dgm:dir/>
          <dgm:animLvl val="lvl"/>
          <dgm:resizeHandles val="exact"/>
        </dgm:presLayoutVars>
      </dgm:prSet>
      <dgm:spPr/>
    </dgm:pt>
    <dgm:pt modelId="{D2596915-FB8A-4932-9BFF-5B40FA8FAD0F}" type="pres">
      <dgm:prSet presAssocID="{49136588-70EC-4B5C-B26F-3A02388BA2EE}" presName="composite" presStyleCnt="0"/>
      <dgm:spPr/>
    </dgm:pt>
    <dgm:pt modelId="{8E1DA5A7-8820-40F0-9543-4FCCE7E2497B}" type="pres">
      <dgm:prSet presAssocID="{49136588-70EC-4B5C-B26F-3A02388BA2EE}" presName="parentText" presStyleLbl="alignNode1" presStyleIdx="0" presStyleCnt="2">
        <dgm:presLayoutVars>
          <dgm:chMax val="1"/>
          <dgm:bulletEnabled val="1"/>
        </dgm:presLayoutVars>
      </dgm:prSet>
      <dgm:spPr/>
    </dgm:pt>
    <dgm:pt modelId="{85BE8D3B-FCD8-49A3-A6B4-46937155F5FE}" type="pres">
      <dgm:prSet presAssocID="{49136588-70EC-4B5C-B26F-3A02388BA2EE}" presName="descendantText" presStyleLbl="alignAcc1" presStyleIdx="0" presStyleCnt="2">
        <dgm:presLayoutVars>
          <dgm:bulletEnabled val="1"/>
        </dgm:presLayoutVars>
      </dgm:prSet>
      <dgm:spPr/>
    </dgm:pt>
    <dgm:pt modelId="{A9634624-F00E-43AA-B04C-2EF2A8A9E716}" type="pres">
      <dgm:prSet presAssocID="{44D65880-660E-4980-B9D2-586C06CBCB29}" presName="sp" presStyleCnt="0"/>
      <dgm:spPr/>
    </dgm:pt>
    <dgm:pt modelId="{62E72184-523F-461E-A3B0-3E79044F2AA5}" type="pres">
      <dgm:prSet presAssocID="{8979A350-2F39-4DB0-B8AB-6AE4D4D7C236}" presName="composite" presStyleCnt="0"/>
      <dgm:spPr/>
    </dgm:pt>
    <dgm:pt modelId="{0E36CCCC-561A-4874-8415-A5C5CF1425E7}" type="pres">
      <dgm:prSet presAssocID="{8979A350-2F39-4DB0-B8AB-6AE4D4D7C236}" presName="parentText" presStyleLbl="alignNode1" presStyleIdx="1" presStyleCnt="2">
        <dgm:presLayoutVars>
          <dgm:chMax val="1"/>
          <dgm:bulletEnabled val="1"/>
        </dgm:presLayoutVars>
      </dgm:prSet>
      <dgm:spPr/>
    </dgm:pt>
    <dgm:pt modelId="{A867BF3C-273E-4186-BD40-7D6CA70684FE}" type="pres">
      <dgm:prSet presAssocID="{8979A350-2F39-4DB0-B8AB-6AE4D4D7C236}" presName="descendantText" presStyleLbl="alignAcc1" presStyleIdx="1" presStyleCnt="2">
        <dgm:presLayoutVars>
          <dgm:bulletEnabled val="1"/>
        </dgm:presLayoutVars>
      </dgm:prSet>
      <dgm:spPr/>
    </dgm:pt>
  </dgm:ptLst>
  <dgm:cxnLst>
    <dgm:cxn modelId="{5AF3E629-52E5-4B2C-B8E5-EC1C401ADC4B}" srcId="{49136588-70EC-4B5C-B26F-3A02388BA2EE}" destId="{FD1CA1EB-BD45-4C70-962A-48AE932ED0E6}" srcOrd="0" destOrd="0" parTransId="{A5C0DF58-D25E-43A7-ABCD-055F9FCADAF4}" sibTransId="{DEC29601-1E0F-47EB-8AAD-019990DE5CFA}"/>
    <dgm:cxn modelId="{F778EC41-03A3-43C3-B70A-95999043D037}" type="presOf" srcId="{49136588-70EC-4B5C-B26F-3A02388BA2EE}" destId="{8E1DA5A7-8820-40F0-9543-4FCCE7E2497B}" srcOrd="0" destOrd="0" presId="urn:microsoft.com/office/officeart/2005/8/layout/chevron2"/>
    <dgm:cxn modelId="{01C9F24B-743E-48EB-8883-44641538C161}" srcId="{8979A350-2F39-4DB0-B8AB-6AE4D4D7C236}" destId="{2BA6502C-D5AD-4FE9-A798-84A9F55ED9A5}" srcOrd="0" destOrd="0" parTransId="{A0B64992-B4EF-4EBB-94A7-466A31CBEF06}" sibTransId="{80B63189-ED8C-4D52-B55C-5CCB04C52A33}"/>
    <dgm:cxn modelId="{D37E1372-8E11-4839-B074-DEA9D8CA05CF}" type="presOf" srcId="{FD1CA1EB-BD45-4C70-962A-48AE932ED0E6}" destId="{85BE8D3B-FCD8-49A3-A6B4-46937155F5FE}" srcOrd="0" destOrd="0" presId="urn:microsoft.com/office/officeart/2005/8/layout/chevron2"/>
    <dgm:cxn modelId="{185B5E52-EE0D-4DAB-9992-A64BAB631DA9}" srcId="{458420DF-C0A1-4AEF-91A9-62DA6208548D}" destId="{49136588-70EC-4B5C-B26F-3A02388BA2EE}" srcOrd="0" destOrd="0" parTransId="{063B5AB1-DC0F-4106-A0D9-0FA5136D1BBF}" sibTransId="{44D65880-660E-4980-B9D2-586C06CBCB29}"/>
    <dgm:cxn modelId="{2A39A95A-723B-4848-837E-D9DF2DF718F0}" type="presOf" srcId="{458420DF-C0A1-4AEF-91A9-62DA6208548D}" destId="{DFD0DEFA-5ADE-45CF-BAD2-F2BAE40EC056}" srcOrd="0" destOrd="0" presId="urn:microsoft.com/office/officeart/2005/8/layout/chevron2"/>
    <dgm:cxn modelId="{A663989A-F5F0-4BA8-B2FA-D0B5285F768E}" type="presOf" srcId="{2BA6502C-D5AD-4FE9-A798-84A9F55ED9A5}" destId="{A867BF3C-273E-4186-BD40-7D6CA70684FE}" srcOrd="0" destOrd="0" presId="urn:microsoft.com/office/officeart/2005/8/layout/chevron2"/>
    <dgm:cxn modelId="{CAE618A9-6579-4936-B2F7-896D7DCDFFFE}" srcId="{458420DF-C0A1-4AEF-91A9-62DA6208548D}" destId="{8979A350-2F39-4DB0-B8AB-6AE4D4D7C236}" srcOrd="1" destOrd="0" parTransId="{D7CED15F-5F29-4C28-A49E-F3E977F477AF}" sibTransId="{14B28EB6-5BBE-47AB-B5F0-69EE7FB7E495}"/>
    <dgm:cxn modelId="{821F41DB-FFB2-4A63-9FB3-491111A3FC9F}" type="presOf" srcId="{8979A350-2F39-4DB0-B8AB-6AE4D4D7C236}" destId="{0E36CCCC-561A-4874-8415-A5C5CF1425E7}" srcOrd="0" destOrd="0" presId="urn:microsoft.com/office/officeart/2005/8/layout/chevron2"/>
    <dgm:cxn modelId="{AC617941-7F83-4B78-A450-FEEA8B6A53EB}" type="presParOf" srcId="{DFD0DEFA-5ADE-45CF-BAD2-F2BAE40EC056}" destId="{D2596915-FB8A-4932-9BFF-5B40FA8FAD0F}" srcOrd="0" destOrd="0" presId="urn:microsoft.com/office/officeart/2005/8/layout/chevron2"/>
    <dgm:cxn modelId="{12402F38-B62C-4370-8D99-8CF28DD4FC01}" type="presParOf" srcId="{D2596915-FB8A-4932-9BFF-5B40FA8FAD0F}" destId="{8E1DA5A7-8820-40F0-9543-4FCCE7E2497B}" srcOrd="0" destOrd="0" presId="urn:microsoft.com/office/officeart/2005/8/layout/chevron2"/>
    <dgm:cxn modelId="{F90C9443-A5D7-4C7D-9910-A2F14104738C}" type="presParOf" srcId="{D2596915-FB8A-4932-9BFF-5B40FA8FAD0F}" destId="{85BE8D3B-FCD8-49A3-A6B4-46937155F5FE}" srcOrd="1" destOrd="0" presId="urn:microsoft.com/office/officeart/2005/8/layout/chevron2"/>
    <dgm:cxn modelId="{4BD669B7-56BC-4854-A44A-63B4FF8142B5}" type="presParOf" srcId="{DFD0DEFA-5ADE-45CF-BAD2-F2BAE40EC056}" destId="{A9634624-F00E-43AA-B04C-2EF2A8A9E716}" srcOrd="1" destOrd="0" presId="urn:microsoft.com/office/officeart/2005/8/layout/chevron2"/>
    <dgm:cxn modelId="{74A26A77-9A1A-447B-AB0E-2397855C3D80}" type="presParOf" srcId="{DFD0DEFA-5ADE-45CF-BAD2-F2BAE40EC056}" destId="{62E72184-523F-461E-A3B0-3E79044F2AA5}" srcOrd="2" destOrd="0" presId="urn:microsoft.com/office/officeart/2005/8/layout/chevron2"/>
    <dgm:cxn modelId="{9C1C4840-8A9D-4CE1-B502-356252F7F289}" type="presParOf" srcId="{62E72184-523F-461E-A3B0-3E79044F2AA5}" destId="{0E36CCCC-561A-4874-8415-A5C5CF1425E7}" srcOrd="0" destOrd="0" presId="urn:microsoft.com/office/officeart/2005/8/layout/chevron2"/>
    <dgm:cxn modelId="{778D0B52-3D59-49E1-8EBB-282A8C29BA62}" type="presParOf" srcId="{62E72184-523F-461E-A3B0-3E79044F2AA5}" destId="{A867BF3C-273E-4186-BD40-7D6CA70684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8420DF-C0A1-4AEF-91A9-62DA6208548D}"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49136588-70EC-4B5C-B26F-3A02388BA2EE}">
      <dgm:prSet phldrT="[Text]" custT="1"/>
      <dgm:spPr/>
      <dgm:t>
        <a:bodyPr/>
        <a:lstStyle/>
        <a:p>
          <a:r>
            <a:rPr lang="en-US" sz="1800" b="1" dirty="0"/>
            <a:t>Security </a:t>
          </a:r>
          <a:r>
            <a:rPr lang="en-US" sz="1600" b="1" dirty="0"/>
            <a:t>Vulnerabilities</a:t>
          </a:r>
          <a:endParaRPr lang="en-US" sz="1800" dirty="0"/>
        </a:p>
      </dgm:t>
    </dgm:pt>
    <dgm:pt modelId="{063B5AB1-DC0F-4106-A0D9-0FA5136D1BBF}" type="parTrans" cxnId="{185B5E52-EE0D-4DAB-9992-A64BAB631DA9}">
      <dgm:prSet/>
      <dgm:spPr/>
      <dgm:t>
        <a:bodyPr/>
        <a:lstStyle/>
        <a:p>
          <a:endParaRPr lang="en-US"/>
        </a:p>
      </dgm:t>
    </dgm:pt>
    <dgm:pt modelId="{44D65880-660E-4980-B9D2-586C06CBCB29}" type="sibTrans" cxnId="{185B5E52-EE0D-4DAB-9992-A64BAB631DA9}">
      <dgm:prSet/>
      <dgm:spPr/>
      <dgm:t>
        <a:bodyPr/>
        <a:lstStyle/>
        <a:p>
          <a:endParaRPr lang="en-US"/>
        </a:p>
      </dgm:t>
    </dgm:pt>
    <dgm:pt modelId="{FD1CA1EB-BD45-4C70-962A-48AE932ED0E6}">
      <dgm:prSet phldrT="[Text]"/>
      <dgm:spPr/>
      <dgm:t>
        <a:bodyPr/>
        <a:lstStyle/>
        <a:p>
          <a:r>
            <a:rPr lang="en-US"/>
            <a:t>With an effective monitoring system, threats can be detected quickly, and you can defend the pipeline effectively.</a:t>
          </a:r>
          <a:endParaRPr lang="en-US" dirty="0"/>
        </a:p>
      </dgm:t>
    </dgm:pt>
    <dgm:pt modelId="{A5C0DF58-D25E-43A7-ABCD-055F9FCADAF4}" type="parTrans" cxnId="{5AF3E629-52E5-4B2C-B8E5-EC1C401ADC4B}">
      <dgm:prSet/>
      <dgm:spPr/>
      <dgm:t>
        <a:bodyPr/>
        <a:lstStyle/>
        <a:p>
          <a:endParaRPr lang="en-US"/>
        </a:p>
      </dgm:t>
    </dgm:pt>
    <dgm:pt modelId="{DEC29601-1E0F-47EB-8AAD-019990DE5CFA}" type="sibTrans" cxnId="{5AF3E629-52E5-4B2C-B8E5-EC1C401ADC4B}">
      <dgm:prSet/>
      <dgm:spPr/>
      <dgm:t>
        <a:bodyPr/>
        <a:lstStyle/>
        <a:p>
          <a:endParaRPr lang="en-US"/>
        </a:p>
      </dgm:t>
    </dgm:pt>
    <dgm:pt modelId="{8979A350-2F39-4DB0-B8AB-6AE4D4D7C236}">
      <dgm:prSet phldrT="[Text]"/>
      <dgm:spPr/>
      <dgm:t>
        <a:bodyPr/>
        <a:lstStyle/>
        <a:p>
          <a:r>
            <a:rPr lang="en-US" b="1" dirty="0"/>
            <a:t>Testing Infrastructure</a:t>
          </a:r>
          <a:endParaRPr lang="en-US" dirty="0"/>
        </a:p>
      </dgm:t>
    </dgm:pt>
    <dgm:pt modelId="{D7CED15F-5F29-4C28-A49E-F3E977F477AF}" type="parTrans" cxnId="{CAE618A9-6579-4936-B2F7-896D7DCDFFFE}">
      <dgm:prSet/>
      <dgm:spPr/>
      <dgm:t>
        <a:bodyPr/>
        <a:lstStyle/>
        <a:p>
          <a:endParaRPr lang="en-US"/>
        </a:p>
      </dgm:t>
    </dgm:pt>
    <dgm:pt modelId="{14B28EB6-5BBE-47AB-B5F0-69EE7FB7E495}" type="sibTrans" cxnId="{CAE618A9-6579-4936-B2F7-896D7DCDFFFE}">
      <dgm:prSet/>
      <dgm:spPr/>
      <dgm:t>
        <a:bodyPr/>
        <a:lstStyle/>
        <a:p>
          <a:endParaRPr lang="en-US"/>
        </a:p>
      </dgm:t>
    </dgm:pt>
    <dgm:pt modelId="{2BA6502C-D5AD-4FE9-A798-84A9F55ED9A5}">
      <dgm:prSet phldrT="[Text]"/>
      <dgm:spPr/>
      <dgm:t>
        <a:bodyPr/>
        <a:lstStyle/>
        <a:p>
          <a:r>
            <a:rPr lang="en-US" b="0" i="0" dirty="0"/>
            <a:t>Choose a testing infrastructure that is flexible enough to handle updating versions, adding devices, and manage data capacity while maintaining stability.</a:t>
          </a:r>
          <a:endParaRPr lang="en-US" dirty="0"/>
        </a:p>
      </dgm:t>
    </dgm:pt>
    <dgm:pt modelId="{A0B64992-B4EF-4EBB-94A7-466A31CBEF06}" type="parTrans" cxnId="{01C9F24B-743E-48EB-8883-44641538C161}">
      <dgm:prSet/>
      <dgm:spPr/>
      <dgm:t>
        <a:bodyPr/>
        <a:lstStyle/>
        <a:p>
          <a:endParaRPr lang="en-US"/>
        </a:p>
      </dgm:t>
    </dgm:pt>
    <dgm:pt modelId="{80B63189-ED8C-4D52-B55C-5CCB04C52A33}" type="sibTrans" cxnId="{01C9F24B-743E-48EB-8883-44641538C161}">
      <dgm:prSet/>
      <dgm:spPr/>
      <dgm:t>
        <a:bodyPr/>
        <a:lstStyle/>
        <a:p>
          <a:endParaRPr lang="en-US"/>
        </a:p>
      </dgm:t>
    </dgm:pt>
    <dgm:pt modelId="{DFD0DEFA-5ADE-45CF-BAD2-F2BAE40EC056}" type="pres">
      <dgm:prSet presAssocID="{458420DF-C0A1-4AEF-91A9-62DA6208548D}" presName="linearFlow" presStyleCnt="0">
        <dgm:presLayoutVars>
          <dgm:dir/>
          <dgm:animLvl val="lvl"/>
          <dgm:resizeHandles val="exact"/>
        </dgm:presLayoutVars>
      </dgm:prSet>
      <dgm:spPr/>
    </dgm:pt>
    <dgm:pt modelId="{D2596915-FB8A-4932-9BFF-5B40FA8FAD0F}" type="pres">
      <dgm:prSet presAssocID="{49136588-70EC-4B5C-B26F-3A02388BA2EE}" presName="composite" presStyleCnt="0"/>
      <dgm:spPr/>
    </dgm:pt>
    <dgm:pt modelId="{8E1DA5A7-8820-40F0-9543-4FCCE7E2497B}" type="pres">
      <dgm:prSet presAssocID="{49136588-70EC-4B5C-B26F-3A02388BA2EE}" presName="parentText" presStyleLbl="alignNode1" presStyleIdx="0" presStyleCnt="2">
        <dgm:presLayoutVars>
          <dgm:chMax val="1"/>
          <dgm:bulletEnabled val="1"/>
        </dgm:presLayoutVars>
      </dgm:prSet>
      <dgm:spPr/>
    </dgm:pt>
    <dgm:pt modelId="{85BE8D3B-FCD8-49A3-A6B4-46937155F5FE}" type="pres">
      <dgm:prSet presAssocID="{49136588-70EC-4B5C-B26F-3A02388BA2EE}" presName="descendantText" presStyleLbl="alignAcc1" presStyleIdx="0" presStyleCnt="2">
        <dgm:presLayoutVars>
          <dgm:bulletEnabled val="1"/>
        </dgm:presLayoutVars>
      </dgm:prSet>
      <dgm:spPr/>
    </dgm:pt>
    <dgm:pt modelId="{A9634624-F00E-43AA-B04C-2EF2A8A9E716}" type="pres">
      <dgm:prSet presAssocID="{44D65880-660E-4980-B9D2-586C06CBCB29}" presName="sp" presStyleCnt="0"/>
      <dgm:spPr/>
    </dgm:pt>
    <dgm:pt modelId="{62E72184-523F-461E-A3B0-3E79044F2AA5}" type="pres">
      <dgm:prSet presAssocID="{8979A350-2F39-4DB0-B8AB-6AE4D4D7C236}" presName="composite" presStyleCnt="0"/>
      <dgm:spPr/>
    </dgm:pt>
    <dgm:pt modelId="{0E36CCCC-561A-4874-8415-A5C5CF1425E7}" type="pres">
      <dgm:prSet presAssocID="{8979A350-2F39-4DB0-B8AB-6AE4D4D7C236}" presName="parentText" presStyleLbl="alignNode1" presStyleIdx="1" presStyleCnt="2">
        <dgm:presLayoutVars>
          <dgm:chMax val="1"/>
          <dgm:bulletEnabled val="1"/>
        </dgm:presLayoutVars>
      </dgm:prSet>
      <dgm:spPr/>
    </dgm:pt>
    <dgm:pt modelId="{A867BF3C-273E-4186-BD40-7D6CA70684FE}" type="pres">
      <dgm:prSet presAssocID="{8979A350-2F39-4DB0-B8AB-6AE4D4D7C236}" presName="descendantText" presStyleLbl="alignAcc1" presStyleIdx="1" presStyleCnt="2">
        <dgm:presLayoutVars>
          <dgm:bulletEnabled val="1"/>
        </dgm:presLayoutVars>
      </dgm:prSet>
      <dgm:spPr/>
    </dgm:pt>
  </dgm:ptLst>
  <dgm:cxnLst>
    <dgm:cxn modelId="{5AF3E629-52E5-4B2C-B8E5-EC1C401ADC4B}" srcId="{49136588-70EC-4B5C-B26F-3A02388BA2EE}" destId="{FD1CA1EB-BD45-4C70-962A-48AE932ED0E6}" srcOrd="0" destOrd="0" parTransId="{A5C0DF58-D25E-43A7-ABCD-055F9FCADAF4}" sibTransId="{DEC29601-1E0F-47EB-8AAD-019990DE5CFA}"/>
    <dgm:cxn modelId="{F778EC41-03A3-43C3-B70A-95999043D037}" type="presOf" srcId="{49136588-70EC-4B5C-B26F-3A02388BA2EE}" destId="{8E1DA5A7-8820-40F0-9543-4FCCE7E2497B}" srcOrd="0" destOrd="0" presId="urn:microsoft.com/office/officeart/2005/8/layout/chevron2"/>
    <dgm:cxn modelId="{01C9F24B-743E-48EB-8883-44641538C161}" srcId="{8979A350-2F39-4DB0-B8AB-6AE4D4D7C236}" destId="{2BA6502C-D5AD-4FE9-A798-84A9F55ED9A5}" srcOrd="0" destOrd="0" parTransId="{A0B64992-B4EF-4EBB-94A7-466A31CBEF06}" sibTransId="{80B63189-ED8C-4D52-B55C-5CCB04C52A33}"/>
    <dgm:cxn modelId="{D37E1372-8E11-4839-B074-DEA9D8CA05CF}" type="presOf" srcId="{FD1CA1EB-BD45-4C70-962A-48AE932ED0E6}" destId="{85BE8D3B-FCD8-49A3-A6B4-46937155F5FE}" srcOrd="0" destOrd="0" presId="urn:microsoft.com/office/officeart/2005/8/layout/chevron2"/>
    <dgm:cxn modelId="{185B5E52-EE0D-4DAB-9992-A64BAB631DA9}" srcId="{458420DF-C0A1-4AEF-91A9-62DA6208548D}" destId="{49136588-70EC-4B5C-B26F-3A02388BA2EE}" srcOrd="0" destOrd="0" parTransId="{063B5AB1-DC0F-4106-A0D9-0FA5136D1BBF}" sibTransId="{44D65880-660E-4980-B9D2-586C06CBCB29}"/>
    <dgm:cxn modelId="{2A39A95A-723B-4848-837E-D9DF2DF718F0}" type="presOf" srcId="{458420DF-C0A1-4AEF-91A9-62DA6208548D}" destId="{DFD0DEFA-5ADE-45CF-BAD2-F2BAE40EC056}" srcOrd="0" destOrd="0" presId="urn:microsoft.com/office/officeart/2005/8/layout/chevron2"/>
    <dgm:cxn modelId="{A663989A-F5F0-4BA8-B2FA-D0B5285F768E}" type="presOf" srcId="{2BA6502C-D5AD-4FE9-A798-84A9F55ED9A5}" destId="{A867BF3C-273E-4186-BD40-7D6CA70684FE}" srcOrd="0" destOrd="0" presId="urn:microsoft.com/office/officeart/2005/8/layout/chevron2"/>
    <dgm:cxn modelId="{CAE618A9-6579-4936-B2F7-896D7DCDFFFE}" srcId="{458420DF-C0A1-4AEF-91A9-62DA6208548D}" destId="{8979A350-2F39-4DB0-B8AB-6AE4D4D7C236}" srcOrd="1" destOrd="0" parTransId="{D7CED15F-5F29-4C28-A49E-F3E977F477AF}" sibTransId="{14B28EB6-5BBE-47AB-B5F0-69EE7FB7E495}"/>
    <dgm:cxn modelId="{821F41DB-FFB2-4A63-9FB3-491111A3FC9F}" type="presOf" srcId="{8979A350-2F39-4DB0-B8AB-6AE4D4D7C236}" destId="{0E36CCCC-561A-4874-8415-A5C5CF1425E7}" srcOrd="0" destOrd="0" presId="urn:microsoft.com/office/officeart/2005/8/layout/chevron2"/>
    <dgm:cxn modelId="{AC617941-7F83-4B78-A450-FEEA8B6A53EB}" type="presParOf" srcId="{DFD0DEFA-5ADE-45CF-BAD2-F2BAE40EC056}" destId="{D2596915-FB8A-4932-9BFF-5B40FA8FAD0F}" srcOrd="0" destOrd="0" presId="urn:microsoft.com/office/officeart/2005/8/layout/chevron2"/>
    <dgm:cxn modelId="{12402F38-B62C-4370-8D99-8CF28DD4FC01}" type="presParOf" srcId="{D2596915-FB8A-4932-9BFF-5B40FA8FAD0F}" destId="{8E1DA5A7-8820-40F0-9543-4FCCE7E2497B}" srcOrd="0" destOrd="0" presId="urn:microsoft.com/office/officeart/2005/8/layout/chevron2"/>
    <dgm:cxn modelId="{F90C9443-A5D7-4C7D-9910-A2F14104738C}" type="presParOf" srcId="{D2596915-FB8A-4932-9BFF-5B40FA8FAD0F}" destId="{85BE8D3B-FCD8-49A3-A6B4-46937155F5FE}" srcOrd="1" destOrd="0" presId="urn:microsoft.com/office/officeart/2005/8/layout/chevron2"/>
    <dgm:cxn modelId="{4BD669B7-56BC-4854-A44A-63B4FF8142B5}" type="presParOf" srcId="{DFD0DEFA-5ADE-45CF-BAD2-F2BAE40EC056}" destId="{A9634624-F00E-43AA-B04C-2EF2A8A9E716}" srcOrd="1" destOrd="0" presId="urn:microsoft.com/office/officeart/2005/8/layout/chevron2"/>
    <dgm:cxn modelId="{74A26A77-9A1A-447B-AB0E-2397855C3D80}" type="presParOf" srcId="{DFD0DEFA-5ADE-45CF-BAD2-F2BAE40EC056}" destId="{62E72184-523F-461E-A3B0-3E79044F2AA5}" srcOrd="2" destOrd="0" presId="urn:microsoft.com/office/officeart/2005/8/layout/chevron2"/>
    <dgm:cxn modelId="{9C1C4840-8A9D-4CE1-B502-356252F7F289}" type="presParOf" srcId="{62E72184-523F-461E-A3B0-3E79044F2AA5}" destId="{0E36CCCC-561A-4874-8415-A5C5CF1425E7}" srcOrd="0" destOrd="0" presId="urn:microsoft.com/office/officeart/2005/8/layout/chevron2"/>
    <dgm:cxn modelId="{778D0B52-3D59-49E1-8EBB-282A8C29BA62}" type="presParOf" srcId="{62E72184-523F-461E-A3B0-3E79044F2AA5}" destId="{A867BF3C-273E-4186-BD40-7D6CA70684F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1C686-3A6E-40C9-912F-2842113EF187}">
      <dsp:nvSpPr>
        <dsp:cNvPr id="0" name=""/>
        <dsp:cNvSpPr/>
      </dsp:nvSpPr>
      <dsp:spPr>
        <a:xfrm>
          <a:off x="-4003428" y="-614574"/>
          <a:ext cx="4770860" cy="4770860"/>
        </a:xfrm>
        <a:prstGeom prst="blockArc">
          <a:avLst>
            <a:gd name="adj1" fmla="val 18900000"/>
            <a:gd name="adj2" fmla="val 2700000"/>
            <a:gd name="adj3" fmla="val 453"/>
          </a:avLst>
        </a:pr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E5F608-6A79-461C-9D45-D723FA3566F5}">
      <dsp:nvSpPr>
        <dsp:cNvPr id="0" name=""/>
        <dsp:cNvSpPr/>
      </dsp:nvSpPr>
      <dsp:spPr>
        <a:xfrm>
          <a:off x="493527" y="354171"/>
          <a:ext cx="9365534" cy="708342"/>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2247"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a:t>Continuous Integration</a:t>
          </a:r>
        </a:p>
      </dsp:txBody>
      <dsp:txXfrm>
        <a:off x="493527" y="354171"/>
        <a:ext cx="9365534" cy="708342"/>
      </dsp:txXfrm>
    </dsp:sp>
    <dsp:sp modelId="{E52D84AA-92D6-4C90-A382-4508D11DC496}">
      <dsp:nvSpPr>
        <dsp:cNvPr id="0" name=""/>
        <dsp:cNvSpPr/>
      </dsp:nvSpPr>
      <dsp:spPr>
        <a:xfrm>
          <a:off x="50813" y="265628"/>
          <a:ext cx="885428" cy="885428"/>
        </a:xfrm>
        <a:prstGeom prst="ellipse">
          <a:avLst/>
        </a:prstGeom>
        <a:gradFill rotWithShape="0">
          <a:gsLst>
            <a:gs pos="0">
              <a:schemeClr val="lt2">
                <a:hueOff val="0"/>
                <a:satOff val="0"/>
                <a:lumOff val="0"/>
                <a:alphaOff val="0"/>
                <a:tint val="58000"/>
                <a:satMod val="108000"/>
                <a:lumMod val="110000"/>
              </a:schemeClr>
            </a:gs>
            <a:gs pos="100000">
              <a:schemeClr val="lt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2A33BC4-CAA3-4BA0-AEEA-D4AA86A207F7}">
      <dsp:nvSpPr>
        <dsp:cNvPr id="0" name=""/>
        <dsp:cNvSpPr/>
      </dsp:nvSpPr>
      <dsp:spPr>
        <a:xfrm>
          <a:off x="751010" y="1416684"/>
          <a:ext cx="9108052" cy="708342"/>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2247"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a:t>Continuous Delivery</a:t>
          </a:r>
        </a:p>
      </dsp:txBody>
      <dsp:txXfrm>
        <a:off x="751010" y="1416684"/>
        <a:ext cx="9108052" cy="708342"/>
      </dsp:txXfrm>
    </dsp:sp>
    <dsp:sp modelId="{EB742C8E-5823-4902-8485-A6B8BC742D8C}">
      <dsp:nvSpPr>
        <dsp:cNvPr id="0" name=""/>
        <dsp:cNvSpPr/>
      </dsp:nvSpPr>
      <dsp:spPr>
        <a:xfrm>
          <a:off x="308296" y="1328142"/>
          <a:ext cx="885428" cy="885428"/>
        </a:xfrm>
        <a:prstGeom prst="ellipse">
          <a:avLst/>
        </a:prstGeom>
        <a:gradFill rotWithShape="0">
          <a:gsLst>
            <a:gs pos="0">
              <a:schemeClr val="lt2">
                <a:hueOff val="0"/>
                <a:satOff val="0"/>
                <a:lumOff val="0"/>
                <a:alphaOff val="0"/>
                <a:tint val="58000"/>
                <a:satMod val="108000"/>
                <a:lumMod val="110000"/>
              </a:schemeClr>
            </a:gs>
            <a:gs pos="100000">
              <a:schemeClr val="lt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7A9AB93-0737-4C7E-B4F0-F3C74DCFA46D}">
      <dsp:nvSpPr>
        <dsp:cNvPr id="0" name=""/>
        <dsp:cNvSpPr/>
      </dsp:nvSpPr>
      <dsp:spPr>
        <a:xfrm>
          <a:off x="493527" y="2479198"/>
          <a:ext cx="9365534" cy="708342"/>
        </a:xfrm>
        <a:prstGeom prst="rect">
          <a:avLst/>
        </a:prstGeom>
        <a:gradFill rotWithShape="0">
          <a:gsLst>
            <a:gs pos="0">
              <a:schemeClr val="dk2">
                <a:hueOff val="0"/>
                <a:satOff val="0"/>
                <a:lumOff val="0"/>
                <a:alphaOff val="0"/>
                <a:tint val="58000"/>
                <a:satMod val="108000"/>
                <a:lumMod val="110000"/>
              </a:schemeClr>
            </a:gs>
            <a:gs pos="100000">
              <a:schemeClr val="dk2">
                <a:hueOff val="0"/>
                <a:satOff val="0"/>
                <a:lumOff val="0"/>
                <a:alphaOff val="0"/>
                <a:tint val="81000"/>
                <a:satMod val="109000"/>
                <a:lumMod val="105000"/>
              </a:schemeClr>
            </a:gs>
          </a:gsLst>
          <a:lin ang="504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2247"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kern="1200" dirty="0"/>
            <a:t>Continuous Deployment</a:t>
          </a:r>
        </a:p>
      </dsp:txBody>
      <dsp:txXfrm>
        <a:off x="493527" y="2479198"/>
        <a:ext cx="9365534" cy="708342"/>
      </dsp:txXfrm>
    </dsp:sp>
    <dsp:sp modelId="{B8A4863B-C5DE-41F9-95DD-B606371FD4FA}">
      <dsp:nvSpPr>
        <dsp:cNvPr id="0" name=""/>
        <dsp:cNvSpPr/>
      </dsp:nvSpPr>
      <dsp:spPr>
        <a:xfrm>
          <a:off x="50813" y="2390655"/>
          <a:ext cx="885428" cy="885428"/>
        </a:xfrm>
        <a:prstGeom prst="ellipse">
          <a:avLst/>
        </a:prstGeom>
        <a:gradFill rotWithShape="0">
          <a:gsLst>
            <a:gs pos="0">
              <a:schemeClr val="lt2">
                <a:hueOff val="0"/>
                <a:satOff val="0"/>
                <a:lumOff val="0"/>
                <a:alphaOff val="0"/>
                <a:tint val="58000"/>
                <a:satMod val="108000"/>
                <a:lumMod val="110000"/>
              </a:schemeClr>
            </a:gs>
            <a:gs pos="100000">
              <a:schemeClr val="lt2">
                <a:hueOff val="0"/>
                <a:satOff val="0"/>
                <a:lumOff val="0"/>
                <a:alphaOff val="0"/>
                <a:tint val="81000"/>
                <a:satMod val="109000"/>
                <a:lumMod val="105000"/>
              </a:schemeClr>
            </a:gs>
          </a:gsLst>
          <a:lin ang="5040000" scaled="0"/>
        </a:gradFill>
        <a:ln w="9525" cap="flat" cmpd="sng" algn="ctr">
          <a:solidFill>
            <a:schemeClr val="dk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A5A7-8820-40F0-9543-4FCCE7E2497B}">
      <dsp:nvSpPr>
        <dsp:cNvPr id="0" name=""/>
        <dsp:cNvSpPr/>
      </dsp:nvSpPr>
      <dsp:spPr>
        <a:xfrm rot="5400000">
          <a:off x="-286899" y="289736"/>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Performance Issues</a:t>
          </a:r>
          <a:endParaRPr lang="en-US" sz="1800" kern="1200" dirty="0"/>
        </a:p>
      </dsp:txBody>
      <dsp:txXfrm rot="-5400000">
        <a:off x="1" y="672269"/>
        <a:ext cx="1338863" cy="573799"/>
      </dsp:txXfrm>
    </dsp:sp>
    <dsp:sp modelId="{85BE8D3B-FCD8-49A3-A6B4-46937155F5FE}">
      <dsp:nvSpPr>
        <dsp:cNvPr id="0" name=""/>
        <dsp:cNvSpPr/>
      </dsp:nvSpPr>
      <dsp:spPr>
        <a:xfrm rot="5400000">
          <a:off x="5000816" y="-3659115"/>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Perform load simulation and performance testing to compare build performance.</a:t>
          </a:r>
        </a:p>
      </dsp:txBody>
      <dsp:txXfrm rot="-5400000">
        <a:off x="1338864" y="63526"/>
        <a:ext cx="8506447" cy="1121852"/>
      </dsp:txXfrm>
    </dsp:sp>
    <dsp:sp modelId="{F6DA62E6-A865-4344-93EF-89CD564944C1}">
      <dsp:nvSpPr>
        <dsp:cNvPr id="0" name=""/>
        <dsp:cNvSpPr/>
      </dsp:nvSpPr>
      <dsp:spPr>
        <a:xfrm rot="5400000">
          <a:off x="-286899" y="1913111"/>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Team Communication </a:t>
          </a:r>
          <a:endParaRPr lang="en-US" sz="1400" kern="1200" dirty="0"/>
        </a:p>
      </dsp:txBody>
      <dsp:txXfrm rot="-5400000">
        <a:off x="1" y="2295644"/>
        <a:ext cx="1338863" cy="573799"/>
      </dsp:txXfrm>
    </dsp:sp>
    <dsp:sp modelId="{13EAAF94-E3A6-47AA-B319-0F9D5ABB7ACF}">
      <dsp:nvSpPr>
        <dsp:cNvPr id="0" name=""/>
        <dsp:cNvSpPr/>
      </dsp:nvSpPr>
      <dsp:spPr>
        <a:xfrm rot="5400000">
          <a:off x="5000816" y="-2035740"/>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Transparency and cooperation in your team smoothen the CI/CD pipeline workflow. </a:t>
          </a:r>
        </a:p>
      </dsp:txBody>
      <dsp:txXfrm rot="-5400000">
        <a:off x="1338864" y="1686901"/>
        <a:ext cx="8506447" cy="1121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A5A7-8820-40F0-9543-4FCCE7E2497B}">
      <dsp:nvSpPr>
        <dsp:cNvPr id="0" name=""/>
        <dsp:cNvSpPr/>
      </dsp:nvSpPr>
      <dsp:spPr>
        <a:xfrm rot="5400000">
          <a:off x="-286619" y="291183"/>
          <a:ext cx="1910794" cy="1337556"/>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a:t>Version Control </a:t>
          </a:r>
          <a:endParaRPr lang="en-US" sz="2400" kern="1200" dirty="0"/>
        </a:p>
      </dsp:txBody>
      <dsp:txXfrm rot="-5400000">
        <a:off x="0" y="673342"/>
        <a:ext cx="1337556" cy="573238"/>
      </dsp:txXfrm>
    </dsp:sp>
    <dsp:sp modelId="{85BE8D3B-FCD8-49A3-A6B4-46937155F5FE}">
      <dsp:nvSpPr>
        <dsp:cNvPr id="0" name=""/>
        <dsp:cNvSpPr/>
      </dsp:nvSpPr>
      <dsp:spPr>
        <a:xfrm rot="5400000">
          <a:off x="5000443" y="-3658323"/>
          <a:ext cx="1242669" cy="8568443"/>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Ensure that the new version is stable. Only then should you update it.</a:t>
          </a:r>
        </a:p>
      </dsp:txBody>
      <dsp:txXfrm rot="-5400000">
        <a:off x="1337556" y="65226"/>
        <a:ext cx="8507781" cy="1121345"/>
      </dsp:txXfrm>
    </dsp:sp>
    <dsp:sp modelId="{0E36CCCC-561A-4874-8415-A5C5CF1425E7}">
      <dsp:nvSpPr>
        <dsp:cNvPr id="0" name=""/>
        <dsp:cNvSpPr/>
      </dsp:nvSpPr>
      <dsp:spPr>
        <a:xfrm rot="5400000">
          <a:off x="-286619" y="1912972"/>
          <a:ext cx="1910794" cy="1337556"/>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Flawed Automated Testing</a:t>
          </a:r>
          <a:endParaRPr lang="en-US" sz="2000" kern="1200" dirty="0"/>
        </a:p>
      </dsp:txBody>
      <dsp:txXfrm rot="-5400000">
        <a:off x="0" y="2295131"/>
        <a:ext cx="1337556" cy="573238"/>
      </dsp:txXfrm>
    </dsp:sp>
    <dsp:sp modelId="{A867BF3C-273E-4186-BD40-7D6CA70684FE}">
      <dsp:nvSpPr>
        <dsp:cNvPr id="0" name=""/>
        <dsp:cNvSpPr/>
      </dsp:nvSpPr>
      <dsp:spPr>
        <a:xfrm rot="5400000">
          <a:off x="5000769" y="-2036860"/>
          <a:ext cx="1242016" cy="8568443"/>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dirty="0"/>
            <a:t>Don’t ignore potential red flags and ignore warnings only when they are genuinely not affecting your build performance.</a:t>
          </a:r>
          <a:endParaRPr lang="en-US" sz="2900" kern="1200" dirty="0"/>
        </a:p>
      </dsp:txBody>
      <dsp:txXfrm rot="-5400000">
        <a:off x="1337556" y="1686983"/>
        <a:ext cx="8507813" cy="1120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DA5A7-8820-40F0-9543-4FCCE7E2497B}">
      <dsp:nvSpPr>
        <dsp:cNvPr id="0" name=""/>
        <dsp:cNvSpPr/>
      </dsp:nvSpPr>
      <dsp:spPr>
        <a:xfrm rot="5400000">
          <a:off x="-286899" y="289736"/>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Security </a:t>
          </a:r>
          <a:r>
            <a:rPr lang="en-US" sz="1600" b="1" kern="1200" dirty="0"/>
            <a:t>Vulnerabilities</a:t>
          </a:r>
          <a:endParaRPr lang="en-US" sz="1800" kern="1200" dirty="0"/>
        </a:p>
      </dsp:txBody>
      <dsp:txXfrm rot="-5400000">
        <a:off x="1" y="672269"/>
        <a:ext cx="1338863" cy="573799"/>
      </dsp:txXfrm>
    </dsp:sp>
    <dsp:sp modelId="{85BE8D3B-FCD8-49A3-A6B4-46937155F5FE}">
      <dsp:nvSpPr>
        <dsp:cNvPr id="0" name=""/>
        <dsp:cNvSpPr/>
      </dsp:nvSpPr>
      <dsp:spPr>
        <a:xfrm rot="5400000">
          <a:off x="5000816" y="-3659115"/>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kern="1200"/>
            <a:t>With an effective monitoring system, threats can be detected quickly, and you can defend the pipeline effectively.</a:t>
          </a:r>
          <a:endParaRPr lang="en-US" sz="2900" kern="1200" dirty="0"/>
        </a:p>
      </dsp:txBody>
      <dsp:txXfrm rot="-5400000">
        <a:off x="1338864" y="63526"/>
        <a:ext cx="8506447" cy="1121852"/>
      </dsp:txXfrm>
    </dsp:sp>
    <dsp:sp modelId="{0E36CCCC-561A-4874-8415-A5C5CF1425E7}">
      <dsp:nvSpPr>
        <dsp:cNvPr id="0" name=""/>
        <dsp:cNvSpPr/>
      </dsp:nvSpPr>
      <dsp:spPr>
        <a:xfrm rot="5400000">
          <a:off x="-286899" y="1913111"/>
          <a:ext cx="1912662" cy="1338863"/>
        </a:xfrm>
        <a:prstGeom prst="chevron">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Testing Infrastructure</a:t>
          </a:r>
          <a:endParaRPr lang="en-US" sz="1800" kern="1200" dirty="0"/>
        </a:p>
      </dsp:txBody>
      <dsp:txXfrm rot="-5400000">
        <a:off x="1" y="2295644"/>
        <a:ext cx="1338863" cy="573799"/>
      </dsp:txXfrm>
    </dsp:sp>
    <dsp:sp modelId="{A867BF3C-273E-4186-BD40-7D6CA70684FE}">
      <dsp:nvSpPr>
        <dsp:cNvPr id="0" name=""/>
        <dsp:cNvSpPr/>
      </dsp:nvSpPr>
      <dsp:spPr>
        <a:xfrm rot="5400000">
          <a:off x="5000816" y="-2035740"/>
          <a:ext cx="1243230" cy="8567136"/>
        </a:xfrm>
        <a:prstGeom prst="round2Same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a:lnSpc>
              <a:spcPct val="90000"/>
            </a:lnSpc>
            <a:spcBef>
              <a:spcPct val="0"/>
            </a:spcBef>
            <a:spcAft>
              <a:spcPct val="15000"/>
            </a:spcAft>
            <a:buChar char="•"/>
          </a:pPr>
          <a:r>
            <a:rPr lang="en-US" sz="2900" b="0" i="0" kern="1200" dirty="0"/>
            <a:t>Choose a testing infrastructure that is flexible enough to handle updating versions, adding devices, and manage data capacity while maintaining stability.</a:t>
          </a:r>
          <a:endParaRPr lang="en-US" sz="2900" kern="1200" dirty="0"/>
        </a:p>
      </dsp:txBody>
      <dsp:txXfrm rot="-5400000">
        <a:off x="1338864" y="1686901"/>
        <a:ext cx="8506447" cy="112185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59D17A9-14A2-4245-9741-B00D4D9325E9}" type="datetimeFigureOut">
              <a:rPr lang="en-US" smtClean="0"/>
              <a:t>11/20/2022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311601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84041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3220402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8758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45502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9D17A9-14A2-4245-9741-B00D4D9325E9}"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1695587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9D17A9-14A2-4245-9741-B00D4D9325E9}"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873143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17A9-14A2-4245-9741-B00D4D9325E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451107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17A9-14A2-4245-9741-B00D4D9325E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129221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9D17A9-14A2-4245-9741-B00D4D9325E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190737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9D17A9-14A2-4245-9741-B00D4D9325E9}" type="datetimeFigureOut">
              <a:rPr lang="en-US" smtClean="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11010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3182518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9D17A9-14A2-4245-9741-B00D4D9325E9}" type="datetimeFigureOut">
              <a:rPr lang="en-US" smtClean="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407970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9D17A9-14A2-4245-9741-B00D4D9325E9}" type="datetimeFigureOut">
              <a:rPr lang="en-US" smtClean="0"/>
              <a:t>11/20/2022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30881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D17A9-14A2-4245-9741-B00D4D9325E9}" type="datetimeFigureOut">
              <a:rPr lang="en-US" smtClean="0"/>
              <a:t>11/20/2022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7444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249589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17A9-14A2-4245-9741-B00D4D9325E9}" type="datetimeFigureOut">
              <a:rPr lang="en-US" smtClean="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42DBD-B389-4FDB-AB17-35DBB8AC0B97}" type="slidenum">
              <a:rPr lang="en-US" smtClean="0"/>
              <a:t>‹#›</a:t>
            </a:fld>
            <a:endParaRPr lang="en-US"/>
          </a:p>
        </p:txBody>
      </p:sp>
    </p:spTree>
    <p:extLst>
      <p:ext uri="{BB962C8B-B14F-4D97-AF65-F5344CB8AC3E}">
        <p14:creationId xmlns:p14="http://schemas.microsoft.com/office/powerpoint/2010/main" val="424131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9D17A9-14A2-4245-9741-B00D4D9325E9}" type="datetimeFigureOut">
              <a:rPr lang="en-US" smtClean="0"/>
              <a:t>11/20/2022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BB42DBD-B389-4FDB-AB17-35DBB8AC0B97}" type="slidenum">
              <a:rPr lang="en-US" smtClean="0"/>
              <a:t>‹#›</a:t>
            </a:fld>
            <a:endParaRPr lang="en-US"/>
          </a:p>
        </p:txBody>
      </p:sp>
    </p:spTree>
    <p:extLst>
      <p:ext uri="{BB962C8B-B14F-4D97-AF65-F5344CB8AC3E}">
        <p14:creationId xmlns:p14="http://schemas.microsoft.com/office/powerpoint/2010/main" val="42226819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8905-0E27-B6EB-C662-2F6CF51759B1}"/>
              </a:ext>
            </a:extLst>
          </p:cNvPr>
          <p:cNvSpPr>
            <a:spLocks noGrp="1"/>
          </p:cNvSpPr>
          <p:nvPr>
            <p:ph type="ctrTitle"/>
          </p:nvPr>
        </p:nvSpPr>
        <p:spPr/>
        <p:txBody>
          <a:bodyPr/>
          <a:lstStyle/>
          <a:p>
            <a:r>
              <a:rPr lang="en-US" dirty="0"/>
              <a:t>Ci/cd </a:t>
            </a:r>
            <a:r>
              <a:rPr lang="en-US" dirty="0" err="1"/>
              <a:t>udacity</a:t>
            </a:r>
            <a:r>
              <a:rPr lang="en-US" dirty="0"/>
              <a:t>-project</a:t>
            </a:r>
          </a:p>
        </p:txBody>
      </p:sp>
      <p:sp>
        <p:nvSpPr>
          <p:cNvPr id="3" name="Subtitle 2">
            <a:extLst>
              <a:ext uri="{FF2B5EF4-FFF2-40B4-BE49-F238E27FC236}">
                <a16:creationId xmlns:a16="http://schemas.microsoft.com/office/drawing/2014/main" id="{9982A04B-E189-4581-761C-36AE781312DB}"/>
              </a:ext>
            </a:extLst>
          </p:cNvPr>
          <p:cNvSpPr>
            <a:spLocks noGrp="1"/>
          </p:cNvSpPr>
          <p:nvPr>
            <p:ph type="subTitle" idx="1"/>
          </p:nvPr>
        </p:nvSpPr>
        <p:spPr>
          <a:xfrm>
            <a:off x="1876424" y="3602038"/>
            <a:ext cx="8791575" cy="1198562"/>
          </a:xfrm>
        </p:spPr>
        <p:txBody>
          <a:bodyPr/>
          <a:lstStyle/>
          <a:p>
            <a:r>
              <a:rPr lang="en-US" dirty="0"/>
              <a:t>Give your application auto-deploy powers</a:t>
            </a:r>
          </a:p>
        </p:txBody>
      </p:sp>
      <p:sp>
        <p:nvSpPr>
          <p:cNvPr id="4" name="TextBox 3">
            <a:extLst>
              <a:ext uri="{FF2B5EF4-FFF2-40B4-BE49-F238E27FC236}">
                <a16:creationId xmlns:a16="http://schemas.microsoft.com/office/drawing/2014/main" id="{AF2C4B9C-B739-8676-1729-EE0F51475D48}"/>
              </a:ext>
            </a:extLst>
          </p:cNvPr>
          <p:cNvSpPr txBox="1"/>
          <p:nvPr/>
        </p:nvSpPr>
        <p:spPr>
          <a:xfrm>
            <a:off x="2786063" y="5243513"/>
            <a:ext cx="6300787" cy="400110"/>
          </a:xfrm>
          <a:prstGeom prst="rect">
            <a:avLst/>
          </a:prstGeom>
          <a:noFill/>
        </p:spPr>
        <p:txBody>
          <a:bodyPr wrap="square" rtlCol="0">
            <a:spAutoFit/>
          </a:bodyPr>
          <a:lstStyle/>
          <a:p>
            <a:pPr algn="ctr"/>
            <a:r>
              <a:rPr lang="en-US" sz="2000" b="1" dirty="0"/>
              <a:t>By Mahmoud Elsayed Aly</a:t>
            </a:r>
          </a:p>
        </p:txBody>
      </p:sp>
    </p:spTree>
    <p:extLst>
      <p:ext uri="{BB962C8B-B14F-4D97-AF65-F5344CB8AC3E}">
        <p14:creationId xmlns:p14="http://schemas.microsoft.com/office/powerpoint/2010/main" val="403021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normAutofit fontScale="90000"/>
          </a:bodyPr>
          <a:lstStyle/>
          <a:p>
            <a:r>
              <a:rPr lang="en-US" dirty="0"/>
              <a:t>Confronted challenges with automation Powers.</a:t>
            </a:r>
          </a:p>
        </p:txBody>
      </p:sp>
      <p:graphicFrame>
        <p:nvGraphicFramePr>
          <p:cNvPr id="4" name="Content Placeholder 3">
            <a:extLst>
              <a:ext uri="{FF2B5EF4-FFF2-40B4-BE49-F238E27FC236}">
                <a16:creationId xmlns:a16="http://schemas.microsoft.com/office/drawing/2014/main" id="{1D5C2694-E958-7F11-66E3-7A0F76FD3BFD}"/>
              </a:ext>
            </a:extLst>
          </p:cNvPr>
          <p:cNvGraphicFramePr>
            <a:graphicFrameLocks noGrp="1"/>
          </p:cNvGraphicFramePr>
          <p:nvPr>
            <p:ph idx="1"/>
            <p:extLst>
              <p:ext uri="{D42A27DB-BD31-4B8C-83A1-F6EECF244321}">
                <p14:modId xmlns:p14="http://schemas.microsoft.com/office/powerpoint/2010/main" val="378149572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8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normAutofit fontScale="90000"/>
          </a:bodyPr>
          <a:lstStyle/>
          <a:p>
            <a:r>
              <a:rPr lang="en-US" dirty="0"/>
              <a:t>Confronted challenges with automation Powers.</a:t>
            </a:r>
          </a:p>
        </p:txBody>
      </p:sp>
      <p:graphicFrame>
        <p:nvGraphicFramePr>
          <p:cNvPr id="4" name="Content Placeholder 3">
            <a:extLst>
              <a:ext uri="{FF2B5EF4-FFF2-40B4-BE49-F238E27FC236}">
                <a16:creationId xmlns:a16="http://schemas.microsoft.com/office/drawing/2014/main" id="{1D5C2694-E958-7F11-66E3-7A0F76FD3BFD}"/>
              </a:ext>
            </a:extLst>
          </p:cNvPr>
          <p:cNvGraphicFramePr>
            <a:graphicFrameLocks noGrp="1"/>
          </p:cNvGraphicFramePr>
          <p:nvPr>
            <p:ph idx="1"/>
            <p:extLst>
              <p:ext uri="{D42A27DB-BD31-4B8C-83A1-F6EECF244321}">
                <p14:modId xmlns:p14="http://schemas.microsoft.com/office/powerpoint/2010/main" val="30826017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759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normAutofit fontScale="90000"/>
          </a:bodyPr>
          <a:lstStyle/>
          <a:p>
            <a:r>
              <a:rPr lang="en-US" dirty="0"/>
              <a:t>Confronted challenges with automation Powers.</a:t>
            </a:r>
          </a:p>
        </p:txBody>
      </p:sp>
      <p:graphicFrame>
        <p:nvGraphicFramePr>
          <p:cNvPr id="4" name="Content Placeholder 3">
            <a:extLst>
              <a:ext uri="{FF2B5EF4-FFF2-40B4-BE49-F238E27FC236}">
                <a16:creationId xmlns:a16="http://schemas.microsoft.com/office/drawing/2014/main" id="{1D5C2694-E958-7F11-66E3-7A0F76FD3BFD}"/>
              </a:ext>
            </a:extLst>
          </p:cNvPr>
          <p:cNvGraphicFramePr>
            <a:graphicFrameLocks noGrp="1"/>
          </p:cNvGraphicFramePr>
          <p:nvPr>
            <p:ph idx="1"/>
            <p:extLst>
              <p:ext uri="{D42A27DB-BD31-4B8C-83A1-F6EECF244321}">
                <p14:modId xmlns:p14="http://schemas.microsoft.com/office/powerpoint/2010/main" val="383530187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6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I/CD pipelines and tooling | TMap">
            <a:extLst>
              <a:ext uri="{FF2B5EF4-FFF2-40B4-BE49-F238E27FC236}">
                <a16:creationId xmlns:a16="http://schemas.microsoft.com/office/drawing/2014/main" id="{9B01B752-FA24-B2FC-C248-874A671611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567" y="908173"/>
            <a:ext cx="10902719" cy="448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02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7364-3B51-8BED-215A-DF125EDDBDEB}"/>
              </a:ext>
            </a:extLst>
          </p:cNvPr>
          <p:cNvSpPr>
            <a:spLocks noGrp="1"/>
          </p:cNvSpPr>
          <p:nvPr>
            <p:ph type="title"/>
          </p:nvPr>
        </p:nvSpPr>
        <p:spPr>
          <a:xfrm>
            <a:off x="5412360" y="2936286"/>
            <a:ext cx="6130066" cy="1478570"/>
          </a:xfrm>
        </p:spPr>
        <p:txBody>
          <a:bodyPr/>
          <a:lstStyle/>
          <a:p>
            <a:r>
              <a:rPr lang="en-US" dirty="0"/>
              <a:t>Thank you</a:t>
            </a:r>
          </a:p>
        </p:txBody>
      </p:sp>
      <p:pic>
        <p:nvPicPr>
          <p:cNvPr id="5" name="Content Placeholder 4" descr="Grain">
            <a:extLst>
              <a:ext uri="{FF2B5EF4-FFF2-40B4-BE49-F238E27FC236}">
                <a16:creationId xmlns:a16="http://schemas.microsoft.com/office/drawing/2014/main" id="{3857E6C8-BE36-BFEB-F31B-45C2F45C14C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97960" y="3218371"/>
            <a:ext cx="914400" cy="914400"/>
          </a:xfrm>
        </p:spPr>
      </p:pic>
    </p:spTree>
    <p:extLst>
      <p:ext uri="{BB962C8B-B14F-4D97-AF65-F5344CB8AC3E}">
        <p14:creationId xmlns:p14="http://schemas.microsoft.com/office/powerpoint/2010/main" val="263077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46B5-9C19-355B-89DF-619C9A84666D}"/>
              </a:ext>
            </a:extLst>
          </p:cNvPr>
          <p:cNvSpPr>
            <a:spLocks noGrp="1"/>
          </p:cNvSpPr>
          <p:nvPr>
            <p:ph type="title"/>
          </p:nvPr>
        </p:nvSpPr>
        <p:spPr/>
        <p:txBody>
          <a:bodyPr/>
          <a:lstStyle/>
          <a:p>
            <a:r>
              <a:rPr lang="en-US" dirty="0"/>
              <a:t>Overview of presentation</a:t>
            </a:r>
          </a:p>
        </p:txBody>
      </p:sp>
      <p:sp>
        <p:nvSpPr>
          <p:cNvPr id="3" name="Content Placeholder 2">
            <a:extLst>
              <a:ext uri="{FF2B5EF4-FFF2-40B4-BE49-F238E27FC236}">
                <a16:creationId xmlns:a16="http://schemas.microsoft.com/office/drawing/2014/main" id="{715B8694-AED9-B943-B023-6F59D985F30A}"/>
              </a:ext>
            </a:extLst>
          </p:cNvPr>
          <p:cNvSpPr>
            <a:spLocks noGrp="1"/>
          </p:cNvSpPr>
          <p:nvPr>
            <p:ph idx="1"/>
          </p:nvPr>
        </p:nvSpPr>
        <p:spPr/>
        <p:txBody>
          <a:bodyPr/>
          <a:lstStyle/>
          <a:p>
            <a:r>
              <a:rPr lang="en-US" dirty="0"/>
              <a:t>The concept of CI/CD.</a:t>
            </a:r>
          </a:p>
          <a:p>
            <a:r>
              <a:rPr lang="en-US" dirty="0"/>
              <a:t>Benefits of CI/CD pipelines.</a:t>
            </a:r>
          </a:p>
          <a:p>
            <a:r>
              <a:rPr lang="en-US" dirty="0"/>
              <a:t>Technical Benefits of CI/CD pipelines.</a:t>
            </a:r>
          </a:p>
          <a:p>
            <a:r>
              <a:rPr lang="en-US" dirty="0"/>
              <a:t>Confronted challenges with automation Powers.</a:t>
            </a:r>
          </a:p>
          <a:p>
            <a:r>
              <a:rPr lang="en-US" dirty="0"/>
              <a:t>CI/CD pipeline</a:t>
            </a:r>
          </a:p>
        </p:txBody>
      </p:sp>
    </p:spTree>
    <p:extLst>
      <p:ext uri="{BB962C8B-B14F-4D97-AF65-F5344CB8AC3E}">
        <p14:creationId xmlns:p14="http://schemas.microsoft.com/office/powerpoint/2010/main" val="27812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8BFA-904A-3290-1A57-660574D9F5E5}"/>
              </a:ext>
            </a:extLst>
          </p:cNvPr>
          <p:cNvSpPr>
            <a:spLocks noGrp="1"/>
          </p:cNvSpPr>
          <p:nvPr>
            <p:ph type="title"/>
          </p:nvPr>
        </p:nvSpPr>
        <p:spPr/>
        <p:txBody>
          <a:bodyPr/>
          <a:lstStyle/>
          <a:p>
            <a:r>
              <a:rPr lang="en-US" dirty="0"/>
              <a:t>The concept of CI/CD</a:t>
            </a:r>
          </a:p>
        </p:txBody>
      </p:sp>
      <p:graphicFrame>
        <p:nvGraphicFramePr>
          <p:cNvPr id="5" name="Content Placeholder 4">
            <a:extLst>
              <a:ext uri="{FF2B5EF4-FFF2-40B4-BE49-F238E27FC236}">
                <a16:creationId xmlns:a16="http://schemas.microsoft.com/office/drawing/2014/main" id="{3544FD57-0AA1-E61D-E4EB-226E27460D19}"/>
              </a:ext>
            </a:extLst>
          </p:cNvPr>
          <p:cNvGraphicFramePr>
            <a:graphicFrameLocks noGrp="1"/>
          </p:cNvGraphicFramePr>
          <p:nvPr>
            <p:ph idx="1"/>
            <p:extLst>
              <p:ext uri="{D42A27DB-BD31-4B8C-83A1-F6EECF244321}">
                <p14:modId xmlns:p14="http://schemas.microsoft.com/office/powerpoint/2010/main" val="3960265678"/>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926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80B-D336-559E-0E66-1A6459419D22}"/>
              </a:ext>
            </a:extLst>
          </p:cNvPr>
          <p:cNvSpPr>
            <a:spLocks noGrp="1"/>
          </p:cNvSpPr>
          <p:nvPr>
            <p:ph type="title"/>
          </p:nvPr>
        </p:nvSpPr>
        <p:spPr>
          <a:xfrm>
            <a:off x="1141413" y="618518"/>
            <a:ext cx="9905998" cy="1300223"/>
          </a:xfrm>
        </p:spPr>
        <p:txBody>
          <a:bodyPr/>
          <a:lstStyle/>
          <a:p>
            <a:pPr lvl="0"/>
            <a:r>
              <a:rPr lang="en-US" dirty="0"/>
              <a:t>Continuous Integration</a:t>
            </a:r>
          </a:p>
        </p:txBody>
      </p:sp>
      <p:sp>
        <p:nvSpPr>
          <p:cNvPr id="3" name="Content Placeholder 2">
            <a:extLst>
              <a:ext uri="{FF2B5EF4-FFF2-40B4-BE49-F238E27FC236}">
                <a16:creationId xmlns:a16="http://schemas.microsoft.com/office/drawing/2014/main" id="{80EED98F-C572-6EFD-5BCD-6FC19FE81A85}"/>
              </a:ext>
            </a:extLst>
          </p:cNvPr>
          <p:cNvSpPr>
            <a:spLocks noGrp="1"/>
          </p:cNvSpPr>
          <p:nvPr>
            <p:ph idx="1"/>
          </p:nvPr>
        </p:nvSpPr>
        <p:spPr>
          <a:xfrm>
            <a:off x="1141412" y="1918741"/>
            <a:ext cx="9905999" cy="3872460"/>
          </a:xfrm>
        </p:spPr>
        <p:txBody>
          <a:bodyPr>
            <a:normAutofit/>
          </a:bodyPr>
          <a:lstStyle/>
          <a:p>
            <a:r>
              <a:rPr lang="en-US" dirty="0"/>
              <a:t>In continuous integration, source code changes are frequently and rapidly turned into software release candidates, to be further evaluated in Continuous Delivery. Continuous integration purposes include:</a:t>
            </a:r>
          </a:p>
          <a:p>
            <a:pPr marL="569913"/>
            <a:r>
              <a:rPr lang="en-US" dirty="0"/>
              <a:t>Ensured sufficient quality on the software to enable subsequent integration.</a:t>
            </a:r>
          </a:p>
          <a:p>
            <a:pPr marL="569913"/>
            <a:r>
              <a:rPr lang="en-US" dirty="0"/>
              <a:t>Rapid feedback on changes and software quality to developers.</a:t>
            </a:r>
          </a:p>
          <a:p>
            <a:pPr marL="569913"/>
            <a:r>
              <a:rPr lang="en-US" dirty="0"/>
              <a:t>Rapid software release candidate for production.</a:t>
            </a:r>
          </a:p>
          <a:p>
            <a:pPr marL="569913"/>
            <a:r>
              <a:rPr lang="en-US" dirty="0"/>
              <a:t>Frequent software release candidate for production.</a:t>
            </a:r>
          </a:p>
        </p:txBody>
      </p:sp>
    </p:spTree>
    <p:extLst>
      <p:ext uri="{BB962C8B-B14F-4D97-AF65-F5344CB8AC3E}">
        <p14:creationId xmlns:p14="http://schemas.microsoft.com/office/powerpoint/2010/main" val="32266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80B-D336-559E-0E66-1A6459419D22}"/>
              </a:ext>
            </a:extLst>
          </p:cNvPr>
          <p:cNvSpPr>
            <a:spLocks noGrp="1"/>
          </p:cNvSpPr>
          <p:nvPr>
            <p:ph type="title"/>
          </p:nvPr>
        </p:nvSpPr>
        <p:spPr>
          <a:xfrm>
            <a:off x="1141413" y="618518"/>
            <a:ext cx="9905998" cy="1300223"/>
          </a:xfrm>
        </p:spPr>
        <p:txBody>
          <a:bodyPr/>
          <a:lstStyle/>
          <a:p>
            <a:pPr lvl="0"/>
            <a:r>
              <a:rPr lang="en-US" dirty="0"/>
              <a:t>Continuous delivery</a:t>
            </a:r>
          </a:p>
        </p:txBody>
      </p:sp>
      <p:sp>
        <p:nvSpPr>
          <p:cNvPr id="3" name="Content Placeholder 2">
            <a:extLst>
              <a:ext uri="{FF2B5EF4-FFF2-40B4-BE49-F238E27FC236}">
                <a16:creationId xmlns:a16="http://schemas.microsoft.com/office/drawing/2014/main" id="{80EED98F-C572-6EFD-5BCD-6FC19FE81A85}"/>
              </a:ext>
            </a:extLst>
          </p:cNvPr>
          <p:cNvSpPr>
            <a:spLocks noGrp="1"/>
          </p:cNvSpPr>
          <p:nvPr>
            <p:ph idx="1"/>
          </p:nvPr>
        </p:nvSpPr>
        <p:spPr>
          <a:xfrm>
            <a:off x="1141412" y="1918741"/>
            <a:ext cx="9905999" cy="3872460"/>
          </a:xfrm>
        </p:spPr>
        <p:txBody>
          <a:bodyPr>
            <a:normAutofit/>
          </a:bodyPr>
          <a:lstStyle/>
          <a:p>
            <a:r>
              <a:rPr lang="en-US" dirty="0"/>
              <a:t>It can be defined as the continuous provision of ready-to-install integrated software through automated delivery mechanisms. With cloud-native applications, more opportunities arise to automate delivery and lifecycle management on a fine-grained microservice level.</a:t>
            </a:r>
          </a:p>
          <a:p>
            <a:r>
              <a:rPr lang="en-US" dirty="0"/>
              <a:t>The process includes the automated validation from a functional and performance point of view with different test engines and tools integrated into the CI flow. Successful validation can mean to commit and deliver the new release to next level CI stages or deployment.</a:t>
            </a:r>
          </a:p>
        </p:txBody>
      </p:sp>
    </p:spTree>
    <p:extLst>
      <p:ext uri="{BB962C8B-B14F-4D97-AF65-F5344CB8AC3E}">
        <p14:creationId xmlns:p14="http://schemas.microsoft.com/office/powerpoint/2010/main" val="257829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D80B-D336-559E-0E66-1A6459419D22}"/>
              </a:ext>
            </a:extLst>
          </p:cNvPr>
          <p:cNvSpPr>
            <a:spLocks noGrp="1"/>
          </p:cNvSpPr>
          <p:nvPr>
            <p:ph type="title"/>
          </p:nvPr>
        </p:nvSpPr>
        <p:spPr>
          <a:xfrm>
            <a:off x="1141413" y="618518"/>
            <a:ext cx="9905998" cy="1300223"/>
          </a:xfrm>
        </p:spPr>
        <p:txBody>
          <a:bodyPr/>
          <a:lstStyle/>
          <a:p>
            <a:pPr lvl="0"/>
            <a:r>
              <a:rPr lang="en-US" dirty="0"/>
              <a:t>Continuous deployment</a:t>
            </a:r>
          </a:p>
        </p:txBody>
      </p:sp>
      <p:sp>
        <p:nvSpPr>
          <p:cNvPr id="3" name="Content Placeholder 2">
            <a:extLst>
              <a:ext uri="{FF2B5EF4-FFF2-40B4-BE49-F238E27FC236}">
                <a16:creationId xmlns:a16="http://schemas.microsoft.com/office/drawing/2014/main" id="{80EED98F-C572-6EFD-5BCD-6FC19FE81A85}"/>
              </a:ext>
            </a:extLst>
          </p:cNvPr>
          <p:cNvSpPr>
            <a:spLocks noGrp="1"/>
          </p:cNvSpPr>
          <p:nvPr>
            <p:ph idx="1"/>
          </p:nvPr>
        </p:nvSpPr>
        <p:spPr>
          <a:xfrm>
            <a:off x="1141412" y="1918741"/>
            <a:ext cx="9905999" cy="3872460"/>
          </a:xfrm>
        </p:spPr>
        <p:txBody>
          <a:bodyPr>
            <a:normAutofit lnSpcReduction="10000"/>
          </a:bodyPr>
          <a:lstStyle/>
          <a:p>
            <a:r>
              <a:rPr lang="en-US" dirty="0"/>
              <a:t>It is the continuous provision of software functions and features which are available for testing or activation in a lab, staging or production environment through automated deployment. In the service provider context continuous deployment applies updates in phases across production sites or network slices.</a:t>
            </a:r>
          </a:p>
          <a:p>
            <a:r>
              <a:rPr lang="en-US" dirty="0"/>
              <a:t>Continuous deployment can be thought of as an extension of continuous integration, aiming at minimizing lead time, the time elapsed between development writing one new line of code and this new code being used in commercial deployment.</a:t>
            </a:r>
          </a:p>
        </p:txBody>
      </p:sp>
    </p:spTree>
    <p:extLst>
      <p:ext uri="{BB962C8B-B14F-4D97-AF65-F5344CB8AC3E}">
        <p14:creationId xmlns:p14="http://schemas.microsoft.com/office/powerpoint/2010/main" val="302990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lstStyle/>
          <a:p>
            <a:r>
              <a:rPr lang="en-US" dirty="0"/>
              <a:t>benefits of CI/CD pipelines</a:t>
            </a:r>
          </a:p>
        </p:txBody>
      </p:sp>
      <p:sp>
        <p:nvSpPr>
          <p:cNvPr id="3" name="Content Placeholder 2">
            <a:extLst>
              <a:ext uri="{FF2B5EF4-FFF2-40B4-BE49-F238E27FC236}">
                <a16:creationId xmlns:a16="http://schemas.microsoft.com/office/drawing/2014/main" id="{C1749B43-2906-4E8A-FE79-7191B6A750EC}"/>
              </a:ext>
            </a:extLst>
          </p:cNvPr>
          <p:cNvSpPr>
            <a:spLocks noGrp="1"/>
          </p:cNvSpPr>
          <p:nvPr>
            <p:ph idx="1"/>
          </p:nvPr>
        </p:nvSpPr>
        <p:spPr>
          <a:xfrm>
            <a:off x="1141412" y="1409075"/>
            <a:ext cx="9905999" cy="4382126"/>
          </a:xfrm>
        </p:spPr>
        <p:txBody>
          <a:bodyPr>
            <a:normAutofit fontScale="92500" lnSpcReduction="10000"/>
          </a:bodyPr>
          <a:lstStyle/>
          <a:p>
            <a:r>
              <a:rPr lang="en-US" dirty="0"/>
              <a:t>Using CI/CD pipelines ensures that fault isolations are faster to detect and easier to implement. Fault isolations combine monitoring the system, identifying when the fault occurred, and triggering its location.</a:t>
            </a:r>
          </a:p>
          <a:p>
            <a:r>
              <a:rPr lang="en-US" dirty="0"/>
              <a:t>CI/CD continuously merges codes and continuously deploys them to production after thorough testing, keeping the code in a release-ready state.</a:t>
            </a:r>
          </a:p>
          <a:p>
            <a:r>
              <a:rPr lang="en-US" dirty="0"/>
              <a:t>The advantages of CI/CD do not only fall into the technical aspect but also in an organization scope.</a:t>
            </a:r>
          </a:p>
          <a:p>
            <a:r>
              <a:rPr lang="en-US" dirty="0"/>
              <a:t>CI/CD is a great way to get continuous feedback not only from your customers but also from your own team. This increases the transparency of any problems in the team and encourages responsible accountability.</a:t>
            </a:r>
          </a:p>
        </p:txBody>
      </p:sp>
    </p:spTree>
    <p:extLst>
      <p:ext uri="{BB962C8B-B14F-4D97-AF65-F5344CB8AC3E}">
        <p14:creationId xmlns:p14="http://schemas.microsoft.com/office/powerpoint/2010/main" val="615467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lstStyle/>
          <a:p>
            <a:r>
              <a:rPr lang="en-US" dirty="0"/>
              <a:t>benefits of CI/CD pipelines</a:t>
            </a:r>
          </a:p>
        </p:txBody>
      </p:sp>
      <p:sp>
        <p:nvSpPr>
          <p:cNvPr id="3" name="Content Placeholder 2">
            <a:extLst>
              <a:ext uri="{FF2B5EF4-FFF2-40B4-BE49-F238E27FC236}">
                <a16:creationId xmlns:a16="http://schemas.microsoft.com/office/drawing/2014/main" id="{C1749B43-2906-4E8A-FE79-7191B6A750EC}"/>
              </a:ext>
            </a:extLst>
          </p:cNvPr>
          <p:cNvSpPr>
            <a:spLocks noGrp="1"/>
          </p:cNvSpPr>
          <p:nvPr>
            <p:ph idx="1"/>
          </p:nvPr>
        </p:nvSpPr>
        <p:spPr>
          <a:xfrm>
            <a:off x="1141412" y="1409075"/>
            <a:ext cx="9905999" cy="4382126"/>
          </a:xfrm>
        </p:spPr>
        <p:txBody>
          <a:bodyPr>
            <a:normAutofit fontScale="92500" lnSpcReduction="20000"/>
          </a:bodyPr>
          <a:lstStyle/>
          <a:p>
            <a:r>
              <a:rPr lang="en-US" dirty="0"/>
              <a:t>Automation in the CI/CD pipeline reduces the number of errors that can take place in the many repetitive steps of CI and CD. Doing so also frees up developer time that could be spent on product development as there aren’t as many code changes to fix down the road if the error is caught quickly. Another thing to keep in mind: increasing code quality with automation also increases your ROI. </a:t>
            </a:r>
          </a:p>
          <a:p>
            <a:r>
              <a:rPr lang="en-US" dirty="0"/>
              <a:t>Maintenance and updates are a crucial part of making a great product. However, it’s important to note within a CI/CD process to perform maintenance during downtime periods, also known as the non-critical hour. </a:t>
            </a:r>
          </a:p>
          <a:p>
            <a:r>
              <a:rPr lang="en-US" dirty="0"/>
              <a:t>Testing is a large part of that process because even if you are able to make your integrations and delivery faster, it would mean nothing if was done so without quality in mind. Also, the more steps of the CI/CD pipeline that can be automated, the faster quality releases can be accomplished.</a:t>
            </a:r>
          </a:p>
        </p:txBody>
      </p:sp>
    </p:spTree>
    <p:extLst>
      <p:ext uri="{BB962C8B-B14F-4D97-AF65-F5344CB8AC3E}">
        <p14:creationId xmlns:p14="http://schemas.microsoft.com/office/powerpoint/2010/main" val="366001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99C9-EE98-4249-2B50-08FDF69E3431}"/>
              </a:ext>
            </a:extLst>
          </p:cNvPr>
          <p:cNvSpPr>
            <a:spLocks noGrp="1"/>
          </p:cNvSpPr>
          <p:nvPr>
            <p:ph type="title"/>
          </p:nvPr>
        </p:nvSpPr>
        <p:spPr>
          <a:xfrm>
            <a:off x="1141413" y="618518"/>
            <a:ext cx="9905998" cy="790557"/>
          </a:xfrm>
        </p:spPr>
        <p:txBody>
          <a:bodyPr/>
          <a:lstStyle/>
          <a:p>
            <a:r>
              <a:rPr lang="en-US" dirty="0"/>
              <a:t>Technical benefits of CI/CD pipelines</a:t>
            </a:r>
          </a:p>
        </p:txBody>
      </p:sp>
      <p:sp>
        <p:nvSpPr>
          <p:cNvPr id="3" name="Content Placeholder 2">
            <a:extLst>
              <a:ext uri="{FF2B5EF4-FFF2-40B4-BE49-F238E27FC236}">
                <a16:creationId xmlns:a16="http://schemas.microsoft.com/office/drawing/2014/main" id="{C1749B43-2906-4E8A-FE79-7191B6A750EC}"/>
              </a:ext>
            </a:extLst>
          </p:cNvPr>
          <p:cNvSpPr>
            <a:spLocks noGrp="1"/>
          </p:cNvSpPr>
          <p:nvPr>
            <p:ph idx="1"/>
          </p:nvPr>
        </p:nvSpPr>
        <p:spPr>
          <a:xfrm>
            <a:off x="1141412" y="1409075"/>
            <a:ext cx="9905999" cy="4382126"/>
          </a:xfrm>
        </p:spPr>
        <p:txBody>
          <a:bodyPr>
            <a:normAutofit/>
          </a:bodyPr>
          <a:lstStyle/>
          <a:p>
            <a:pPr marL="0" indent="0">
              <a:buNone/>
            </a:pPr>
            <a:r>
              <a:rPr lang="en-US" dirty="0"/>
              <a:t>There are many technical benefits of using CI/CD pipelines which serves (Protecting Revenue - Increasing Revenue - Reducing Cost - Avoiding Cost)</a:t>
            </a:r>
          </a:p>
          <a:p>
            <a:pPr marL="1035050"/>
            <a:r>
              <a:rPr lang="en-US" dirty="0"/>
              <a:t>Automated Rollback Triggered by Job Failure.</a:t>
            </a:r>
          </a:p>
          <a:p>
            <a:pPr marL="1035050"/>
            <a:r>
              <a:rPr lang="en-US" dirty="0"/>
              <a:t>Deploy to Production Without Manual Checks.</a:t>
            </a:r>
          </a:p>
          <a:p>
            <a:pPr marL="1035050"/>
            <a:r>
              <a:rPr lang="en-US" dirty="0"/>
              <a:t>Faster and More Frequent Production Deployments.</a:t>
            </a:r>
          </a:p>
          <a:p>
            <a:pPr marL="1035050"/>
            <a:r>
              <a:rPr lang="en-US" dirty="0"/>
              <a:t>Automate Infrastructure Cleanup.</a:t>
            </a:r>
          </a:p>
          <a:p>
            <a:pPr marL="1035050"/>
            <a:r>
              <a:rPr lang="en-US" dirty="0"/>
              <a:t>Detect Security Vulnerabilities.</a:t>
            </a:r>
          </a:p>
          <a:p>
            <a:pPr marL="1035050"/>
            <a:r>
              <a:rPr lang="en-US" dirty="0"/>
              <a:t>Automate Infrastructure Creation.</a:t>
            </a:r>
          </a:p>
        </p:txBody>
      </p:sp>
    </p:spTree>
    <p:extLst>
      <p:ext uri="{BB962C8B-B14F-4D97-AF65-F5344CB8AC3E}">
        <p14:creationId xmlns:p14="http://schemas.microsoft.com/office/powerpoint/2010/main" val="382987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806</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Ci/cd udacity-project</vt:lpstr>
      <vt:lpstr>Overview of presentation</vt:lpstr>
      <vt:lpstr>The concept of CI/CD</vt:lpstr>
      <vt:lpstr>Continuous Integration</vt:lpstr>
      <vt:lpstr>Continuous delivery</vt:lpstr>
      <vt:lpstr>Continuous deployment</vt:lpstr>
      <vt:lpstr>benefits of CI/CD pipelines</vt:lpstr>
      <vt:lpstr>benefits of CI/CD pipelines</vt:lpstr>
      <vt:lpstr>Technical benefits of CI/CD pipelines</vt:lpstr>
      <vt:lpstr>Confronted challenges with automation Powers.</vt:lpstr>
      <vt:lpstr>Confronted challenges with automation Powers.</vt:lpstr>
      <vt:lpstr>Confronted challenges with automation Powers.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udacity-project</dc:title>
  <dc:creator>Mahmoud POP</dc:creator>
  <cp:lastModifiedBy>Mahmoud POP</cp:lastModifiedBy>
  <cp:revision>14</cp:revision>
  <dcterms:created xsi:type="dcterms:W3CDTF">2022-11-03T20:09:06Z</dcterms:created>
  <dcterms:modified xsi:type="dcterms:W3CDTF">2022-11-20T20:14:45Z</dcterms:modified>
</cp:coreProperties>
</file>