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259" r:id="rId3"/>
    <p:sldId id="260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5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EB107-CC75-4B88-BEF0-50469FD6985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01E2E-1FF4-4325-964E-A7B27436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e00c687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e00c687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e00c687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e00c687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761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886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42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489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669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012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057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17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026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7120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797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e00c687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e00c687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9197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8244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285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605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e00c687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e00c687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17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e00c687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e00c687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991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D2499-2F45-46FE-A800-EB9A90451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AC4D8C-F461-4A99-907D-9C955F0C7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EF3D97-42D4-4E2B-BAF6-6DB08E38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1594-FFEC-423C-BD6C-53DF349FC3D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DFE2B3-6052-4DAB-AFA4-70F5F78D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A608D4-F067-4213-B9BE-B384F56E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7871-46D4-44E2-9A24-754847CA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8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43E14-B9C0-45C1-AE7B-D53F5F96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A1FF49-BA0F-43A7-902C-4E938AC08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E8917C-8BF4-4AB2-9F60-D8CA50E2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1594-FFEC-423C-BD6C-53DF349FC3D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4174D-EF86-4C0E-BA39-25A3813E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4CA4B6-9683-442B-AA27-3CC82FDD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7871-46D4-44E2-9A24-754847CA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2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3E5918-752D-4745-A6AC-56A18FD1D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39E1A5-192C-4E4A-978D-18FEF9B58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A67517-E621-4A6C-BBA6-90D15C7B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1594-FFEC-423C-BD6C-53DF349FC3D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034E0A-4753-44B7-BE4A-AA7E4997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E3B216-3D54-4F2F-A6EC-F52FD661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7871-46D4-44E2-9A24-754847CA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91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950967" y="5502777"/>
            <a:ext cx="4413600" cy="6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950967" y="1431477"/>
            <a:ext cx="6128000" cy="23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-98900" y="3603200"/>
            <a:ext cx="2133" cy="2133"/>
          </a:xfrm>
          <a:custGeom>
            <a:avLst/>
            <a:gdLst/>
            <a:ahLst/>
            <a:cxnLst/>
            <a:rect l="l" t="t" r="r" b="b"/>
            <a:pathLst>
              <a:path w="64" h="64" extrusionOk="0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4"/>
          <p:cNvSpPr/>
          <p:nvPr/>
        </p:nvSpPr>
        <p:spPr>
          <a:xfrm>
            <a:off x="-96799" y="3603201"/>
            <a:ext cx="33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4"/>
          <p:cNvSpPr/>
          <p:nvPr/>
        </p:nvSpPr>
        <p:spPr>
          <a:xfrm>
            <a:off x="6977900" y="-2368333"/>
            <a:ext cx="6351600" cy="63516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4"/>
          <p:cNvSpPr/>
          <p:nvPr/>
        </p:nvSpPr>
        <p:spPr>
          <a:xfrm>
            <a:off x="10416333" y="1083567"/>
            <a:ext cx="3256800" cy="32568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6468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BB8D4-3A1F-4CDF-9EB2-77B8B92F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3894CA-01EC-4D16-829E-11FD30039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E662F8-0379-445A-A834-33B490C1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1594-FFEC-423C-BD6C-53DF349FC3D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86AD62-14AC-441F-BD56-7F09E640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AE66BC-320D-4C12-BC71-D7E8A93B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7871-46D4-44E2-9A24-754847CA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8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5CE5C-2363-4959-9992-D433533E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22CD74-843C-487E-B24B-401471496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F0BA15-43A9-4205-B39A-8FE9504E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1594-FFEC-423C-BD6C-53DF349FC3D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1554C3-79E9-4B4A-AB3A-52F38B4B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5348FD-EE5D-4337-8DB4-DF2AC341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7871-46D4-44E2-9A24-754847CA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4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16230-2011-4FD8-AE7A-4ECE4C25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88C7E-A831-496E-9C27-634A5028B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655D3A-F39D-42C7-B70A-87F6F1D2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09E591-DEA4-49F3-9C81-C04D9924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1594-FFEC-423C-BD6C-53DF349FC3D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992182-BD32-4AA8-8FB9-D78DC5CF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77827A-0B08-4A4E-8363-1BEA4C55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7871-46D4-44E2-9A24-754847CA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E5286-3D16-4D1D-8CD2-99A8F279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255055-6F37-4E75-9D8C-691C1707C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0620-A8EF-485C-9C13-5BADB4B8F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C8D160-A292-44AC-827E-FB1A6E5EF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926BE9-9ABA-4005-A96A-A3B08D5D6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55ECFD8-CA45-48CD-ABC3-C7698A33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1594-FFEC-423C-BD6C-53DF349FC3D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428923-6AB4-4361-AE7C-D0822627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083F7A3-965C-4FF9-919B-2C3A969A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7871-46D4-44E2-9A24-754847CA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37052-23C7-428A-872E-C777111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EBD8C6-8660-4B24-B6CC-36365D2B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1594-FFEC-423C-BD6C-53DF349FC3D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C5E00D-32DF-4770-B036-E9E5EC6B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898990-E933-46A9-B40C-1C49C556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7871-46D4-44E2-9A24-754847CA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6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84B67EC-F6FE-4C80-B0B6-C0943900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1594-FFEC-423C-BD6C-53DF349FC3D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BC201B6-7436-49AB-9BB0-DB331020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870321-3E13-49CC-AE86-DD5C2A01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7871-46D4-44E2-9A24-754847CA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9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9E51-584F-46B7-8453-87B9E0F1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77F487-2756-4016-9575-11B91D11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3782F5-3E21-4949-9E5A-C424CE9E0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D0709F-06B3-4C4A-98CA-BEC060FF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1594-FFEC-423C-BD6C-53DF349FC3D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7DF444-F1E9-4B8D-A4CC-EFD735BB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40C811-99D3-4A7B-972A-AEF6F712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7871-46D4-44E2-9A24-754847CA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4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11E6B-C9E2-4FBE-8A8E-81DDA185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D924BA3-E33E-4FD7-8484-F29673F23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CA17D7-14A7-41BB-AFE9-12B1EBD5F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7DB4AB-35CC-4E93-9DFC-DEE216D9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1594-FFEC-423C-BD6C-53DF349FC3D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71F779-D6F7-4D14-92EA-3F06FE9F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697099-1CF6-4F45-BEED-7F117FAE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7871-46D4-44E2-9A24-754847CA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A14BE-FB85-4F66-B28C-72FA1087B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369D2F-8A93-4A8A-8D5D-AFEDEC74E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046C57-DBDE-4587-9F13-1225D40C7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91594-FFEC-423C-BD6C-53DF349FC3D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012427-8F9E-4907-AE99-3590429C5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D35A62-0FEF-4CAF-B845-C3353CC33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7871-46D4-44E2-9A24-754847CA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7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75285" y="231249"/>
            <a:ext cx="7716715" cy="2762970"/>
          </a:xfrm>
        </p:spPr>
        <p:txBody>
          <a:bodyPr>
            <a:normAutofit/>
          </a:bodyPr>
          <a:lstStyle/>
          <a:p>
            <a:r>
              <a:rPr lang="ru-RU" sz="4400" b="1" dirty="0">
                <a:latin typeface="Montserrat" panose="00000500000000000000" pitchFamily="2" charset="-52"/>
                <a:ea typeface="+mj-lt"/>
                <a:cs typeface="+mj-lt"/>
              </a:rPr>
              <a:t>Прогнозирование временных рядов методом </a:t>
            </a:r>
            <a:r>
              <a:rPr lang="en-US" sz="4400" b="1" dirty="0">
                <a:latin typeface="Montserrat" panose="00000500000000000000" pitchFamily="2" charset="-52"/>
                <a:ea typeface="+mj-lt"/>
                <a:cs typeface="+mj-lt"/>
              </a:rPr>
              <a:t>ARIMA</a:t>
            </a:r>
            <a:endParaRPr lang="ru-RU" sz="4400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32835" y="6057900"/>
            <a:ext cx="8459165" cy="8001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sz="3200" dirty="0">
                <a:latin typeface="Montserrat" panose="00000500000000000000" pitchFamily="2" charset="-52"/>
                <a:cs typeface="Calibri"/>
              </a:rPr>
              <a:t>Баров Евгений,</a:t>
            </a:r>
            <a:r>
              <a:rPr lang="en-US" sz="3200" dirty="0">
                <a:latin typeface="Montserrat" panose="00000500000000000000" pitchFamily="2" charset="-52"/>
                <a:cs typeface="Calibri"/>
              </a:rPr>
              <a:t> </a:t>
            </a:r>
            <a:r>
              <a:rPr lang="ru-RU" sz="3200" dirty="0">
                <a:latin typeface="Montserrat" panose="00000500000000000000" pitchFamily="2" charset="-52"/>
                <a:cs typeface="Calibri"/>
              </a:rPr>
              <a:t>Плотницкий Анатолий</a:t>
            </a:r>
          </a:p>
          <a:p>
            <a:r>
              <a:rPr lang="ru-RU" sz="3200" dirty="0">
                <a:latin typeface="Montserrat" panose="00000500000000000000" pitchFamily="2" charset="-52"/>
                <a:cs typeface="Calibri"/>
              </a:rPr>
              <a:t> гр. 09-205</a:t>
            </a:r>
          </a:p>
          <a:p>
            <a:endParaRPr lang="ru-RU" dirty="0">
              <a:cs typeface="Calibri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3660B4FA-4D18-4589-BDBB-19FA399D01F5}"/>
              </a:ext>
            </a:extLst>
          </p:cNvPr>
          <p:cNvGrpSpPr/>
          <p:nvPr/>
        </p:nvGrpSpPr>
        <p:grpSpPr>
          <a:xfrm>
            <a:off x="0" y="1187827"/>
            <a:ext cx="4463820" cy="1025667"/>
            <a:chOff x="-2" y="1099903"/>
            <a:chExt cx="4463820" cy="1025667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97818081-1CFB-463A-8DA2-E8B85AB908EE}"/>
                </a:ext>
              </a:extLst>
            </p:cNvPr>
            <p:cNvSpPr/>
            <p:nvPr/>
          </p:nvSpPr>
          <p:spPr>
            <a:xfrm>
              <a:off x="-2" y="1099903"/>
              <a:ext cx="4463820" cy="1025667"/>
            </a:xfrm>
            <a:prstGeom prst="rect">
              <a:avLst/>
            </a:prstGeom>
            <a:gradFill flip="none" rotWithShape="1">
              <a:gsLst>
                <a:gs pos="0">
                  <a:srgbClr val="00549F">
                    <a:shade val="30000"/>
                    <a:satMod val="115000"/>
                  </a:srgbClr>
                </a:gs>
                <a:gs pos="50000">
                  <a:srgbClr val="00549F">
                    <a:shade val="67500"/>
                    <a:satMod val="115000"/>
                  </a:srgbClr>
                </a:gs>
                <a:gs pos="100000">
                  <a:srgbClr val="00549F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pic>
          <p:nvPicPr>
            <p:cNvPr id="6" name="Picture 2" descr="C:\Users\MSShafigullin\Desktop\Проекты\Брендбук\Готовый ББ\Логотипы в png\2_Logo_white.png">
              <a:extLst>
                <a:ext uri="{FF2B5EF4-FFF2-40B4-BE49-F238E27FC236}">
                  <a16:creationId xmlns:a16="http://schemas.microsoft.com/office/drawing/2014/main" id="{9E9778FF-0232-469D-A156-BD47E396A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035" y="1415491"/>
              <a:ext cx="2931743" cy="394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2271591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Как найти порядок разности (d) в модели ARIMA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0C3AD1-0102-42C9-969D-8371EC51C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61" y="1037436"/>
            <a:ext cx="92138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Поскольку P-значение больше уровня значимости, давайте различим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ряды и посмотрим, как выглядит график автокорреляции.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D85664-83DF-4E57-B12C-16CD84971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07" y="1801453"/>
            <a:ext cx="5959117" cy="2648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B9BFD9-B283-4530-8065-03368931F5AE}"/>
              </a:ext>
            </a:extLst>
          </p:cNvPr>
          <p:cNvSpPr txBox="1"/>
          <p:nvPr/>
        </p:nvSpPr>
        <p:spPr>
          <a:xfrm>
            <a:off x="237361" y="4629015"/>
            <a:ext cx="62979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 err="1">
                <a:latin typeface="Montserrat" panose="00000500000000000000" pitchFamily="2" charset="-52"/>
              </a:rPr>
              <a:t>Для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приведенного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выше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ряда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временной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ряд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достигает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стационарности</a:t>
            </a:r>
            <a:r>
              <a:rPr lang="en-US" sz="1600" dirty="0">
                <a:latin typeface="Montserrat" panose="00000500000000000000" pitchFamily="2" charset="-52"/>
              </a:rPr>
              <a:t> с </a:t>
            </a:r>
            <a:r>
              <a:rPr lang="en-US" sz="1600" dirty="0" err="1">
                <a:latin typeface="Montserrat" panose="00000500000000000000" pitchFamily="2" charset="-52"/>
              </a:rPr>
              <a:t>двумя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порядками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разности</a:t>
            </a:r>
            <a:r>
              <a:rPr lang="en-US" sz="1600" dirty="0">
                <a:latin typeface="Montserrat" panose="00000500000000000000" pitchFamily="2" charset="-52"/>
              </a:rPr>
              <a:t>.</a:t>
            </a:r>
          </a:p>
          <a:p>
            <a:pPr algn="just"/>
            <a:r>
              <a:rPr lang="en-US" sz="1600" dirty="0" err="1">
                <a:latin typeface="Montserrat" panose="00000500000000000000" pitchFamily="2" charset="-52"/>
              </a:rPr>
              <a:t>Но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если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посмотреть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на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график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автокорреляции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для</a:t>
            </a:r>
            <a:r>
              <a:rPr lang="en-US" sz="1600" dirty="0">
                <a:latin typeface="Montserrat" panose="00000500000000000000" pitchFamily="2" charset="-52"/>
              </a:rPr>
              <a:t> 2-й </a:t>
            </a:r>
            <a:r>
              <a:rPr lang="en-US" sz="1600" dirty="0" err="1">
                <a:latin typeface="Montserrat" panose="00000500000000000000" pitchFamily="2" charset="-52"/>
              </a:rPr>
              <a:t>разности</a:t>
            </a:r>
            <a:r>
              <a:rPr lang="en-US" sz="1600" dirty="0">
                <a:latin typeface="Montserrat" panose="00000500000000000000" pitchFamily="2" charset="-52"/>
              </a:rPr>
              <a:t>, </a:t>
            </a:r>
            <a:r>
              <a:rPr lang="en-US" sz="1600" dirty="0" err="1">
                <a:latin typeface="Montserrat" panose="00000500000000000000" pitchFamily="2" charset="-52"/>
              </a:rPr>
              <a:t>запаздывание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довольно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быстро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переходит</a:t>
            </a:r>
            <a:r>
              <a:rPr lang="en-US" sz="1600" dirty="0">
                <a:latin typeface="Montserrat" panose="00000500000000000000" pitchFamily="2" charset="-52"/>
              </a:rPr>
              <a:t> в </a:t>
            </a:r>
            <a:r>
              <a:rPr lang="en-US" sz="1600" dirty="0" err="1">
                <a:latin typeface="Montserrat" panose="00000500000000000000" pitchFamily="2" charset="-52"/>
              </a:rPr>
              <a:t>дальнюю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отрицательную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зону</a:t>
            </a:r>
            <a:r>
              <a:rPr lang="en-US" sz="1600" dirty="0">
                <a:latin typeface="Montserrat" panose="00000500000000000000" pitchFamily="2" charset="-52"/>
              </a:rPr>
              <a:t>, </a:t>
            </a:r>
            <a:r>
              <a:rPr lang="en-US" sz="1600" dirty="0" err="1">
                <a:latin typeface="Montserrat" panose="00000500000000000000" pitchFamily="2" charset="-52"/>
              </a:rPr>
              <a:t>что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указывает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на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то</a:t>
            </a:r>
            <a:r>
              <a:rPr lang="en-US" sz="1600" dirty="0">
                <a:latin typeface="Montserrat" panose="00000500000000000000" pitchFamily="2" charset="-52"/>
              </a:rPr>
              <a:t>, </a:t>
            </a:r>
            <a:r>
              <a:rPr lang="en-US" sz="1600" dirty="0" err="1">
                <a:latin typeface="Montserrat" panose="00000500000000000000" pitchFamily="2" charset="-52"/>
              </a:rPr>
              <a:t>что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ряд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мог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быть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чрезмерно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разным</a:t>
            </a:r>
            <a:r>
              <a:rPr lang="en-US" sz="1600" dirty="0">
                <a:latin typeface="Montserrat" panose="00000500000000000000" pitchFamily="2" charset="-52"/>
              </a:rPr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2915F8-BAEB-46BD-891A-0AAF7AF61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317" y="1797721"/>
            <a:ext cx="470185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0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2271591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Как найти порядок разности (d) в модели ARIMA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0C3AD1-0102-42C9-969D-8371EC51C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61" y="914325"/>
            <a:ext cx="92138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Итак, </a:t>
            </a:r>
            <a:r>
              <a:rPr lang="ru-RU" altLang="en-US" sz="1600" dirty="0">
                <a:latin typeface="Montserrat" panose="00000500000000000000" pitchFamily="2" charset="-52"/>
              </a:rPr>
              <a:t>мы 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собираемся предварительно установить порядок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дифференцирования равным 1, хотя ряд не является совершенно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стационарным (слабая стационарность).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53C3BB-E29D-443C-8C3B-38922A3A4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07" y="1844611"/>
            <a:ext cx="2829320" cy="25340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6E6828-0FC2-4D20-A62A-0BF64C370113}"/>
              </a:ext>
            </a:extLst>
          </p:cNvPr>
          <p:cNvSpPr txBox="1"/>
          <p:nvPr/>
        </p:nvSpPr>
        <p:spPr>
          <a:xfrm>
            <a:off x="237361" y="4520609"/>
            <a:ext cx="94846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Таким образом, на основе результатов этих тестов предлагается использовать порядок дифференциации равный 2 для построения стационарного временного ряда перед использованием модели ARIMA.</a:t>
            </a:r>
            <a:endParaRPr lang="en-US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649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2271591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Как найти порядок члена AR (p)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0C3AD1-0102-42C9-969D-8371EC51C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814651"/>
            <a:ext cx="9769288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Следующий шаг — определить, нужны ли модели какие-либо термины AR.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Вы можете узнать необходимое количество терминов AR, просмотрев график </a:t>
            </a:r>
            <a:r>
              <a:rPr kumimoji="0" lang="ru-RU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частичной автокорреляции (PACF). 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Но что такое ПАКФ?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Частичную автокорреляцию можно представить как корреляцию между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рядом и его лагом после исключения вкладов промежуточных лагов.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Таким</a:t>
            </a:r>
            <a:r>
              <a:rPr lang="ru-RU" altLang="en-US" sz="1600" dirty="0">
                <a:latin typeface="Montserrat" panose="00000500000000000000" pitchFamily="2" charset="-52"/>
              </a:rPr>
              <a:t> 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образом, </a:t>
            </a:r>
            <a:r>
              <a:rPr kumimoji="0" lang="ru-RU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PACF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как бы передает чистую корреляцию между задержкой и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серией. Таким образом, вы будете знать, нужна ли эта задержка в терминах AR или нет.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Итак, какова формула для PACF математически?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Частичная автокорреляция запаздывания (k) ряда представляет собой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коэффициент этого запаздывания в уравнении авторегрессии 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11D8DE-0655-4C86-AA17-00F3C8223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58" y="3659597"/>
            <a:ext cx="4734586" cy="485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F327E2-D913-4042-97B1-EE7CA4B36070}"/>
              </a:ext>
            </a:extLst>
          </p:cNvPr>
          <p:cNvSpPr txBox="1"/>
          <p:nvPr/>
        </p:nvSpPr>
        <p:spPr>
          <a:xfrm>
            <a:off x="485214" y="4285147"/>
            <a:ext cx="96269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 err="1">
                <a:latin typeface="Montserrat" panose="00000500000000000000" pitchFamily="2" charset="-52"/>
              </a:rPr>
              <a:t>Предположим</a:t>
            </a:r>
            <a:r>
              <a:rPr lang="en-US" sz="1600" dirty="0">
                <a:latin typeface="Montserrat" panose="00000500000000000000" pitchFamily="2" charset="-52"/>
              </a:rPr>
              <a:t>, </a:t>
            </a:r>
            <a:r>
              <a:rPr lang="en-US" sz="1600" dirty="0" err="1">
                <a:latin typeface="Montserrat" panose="00000500000000000000" pitchFamily="2" charset="-52"/>
              </a:rPr>
              <a:t>что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Y_t</a:t>
            </a:r>
            <a:r>
              <a:rPr lang="en-US" sz="1600" dirty="0">
                <a:latin typeface="Montserrat" panose="00000500000000000000" pitchFamily="2" charset="-52"/>
              </a:rPr>
              <a:t> - </a:t>
            </a:r>
            <a:r>
              <a:rPr lang="en-US" sz="1600" dirty="0" err="1">
                <a:latin typeface="Montserrat" panose="00000500000000000000" pitchFamily="2" charset="-52"/>
              </a:rPr>
              <a:t>это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текущий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ряд</a:t>
            </a:r>
            <a:r>
              <a:rPr lang="en-US" sz="1600" dirty="0">
                <a:latin typeface="Montserrat" panose="00000500000000000000" pitchFamily="2" charset="-52"/>
              </a:rPr>
              <a:t>, а Y_t-1 - </a:t>
            </a:r>
            <a:r>
              <a:rPr lang="en-US" sz="1600" dirty="0" err="1">
                <a:latin typeface="Montserrat" panose="00000500000000000000" pitchFamily="2" charset="-52"/>
              </a:rPr>
              <a:t>это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лаг</a:t>
            </a:r>
            <a:r>
              <a:rPr lang="en-US" sz="1600" dirty="0">
                <a:latin typeface="Montserrat" panose="00000500000000000000" pitchFamily="2" charset="-52"/>
              </a:rPr>
              <a:t> 1 </a:t>
            </a:r>
            <a:r>
              <a:rPr lang="en-US" sz="1600" dirty="0" err="1">
                <a:latin typeface="Montserrat" panose="00000500000000000000" pitchFamily="2" charset="-52"/>
              </a:rPr>
              <a:t>ряда</a:t>
            </a:r>
            <a:r>
              <a:rPr lang="en-US" sz="1600" dirty="0">
                <a:latin typeface="Montserrat" panose="00000500000000000000" pitchFamily="2" charset="-52"/>
              </a:rPr>
              <a:t> Y.</a:t>
            </a:r>
          </a:p>
          <a:p>
            <a:pPr algn="just"/>
            <a:r>
              <a:rPr lang="en-US" sz="1600" dirty="0" err="1">
                <a:latin typeface="Montserrat" panose="00000500000000000000" pitchFamily="2" charset="-52"/>
              </a:rPr>
              <a:t>Тогда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частичная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автокорреляция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лага</a:t>
            </a:r>
            <a:r>
              <a:rPr lang="en-US" sz="1600" dirty="0">
                <a:latin typeface="Montserrat" panose="00000500000000000000" pitchFamily="2" charset="-52"/>
              </a:rPr>
              <a:t> 3 (Y_t-3) - </a:t>
            </a:r>
            <a:r>
              <a:rPr lang="en-US" sz="1600" dirty="0" err="1">
                <a:latin typeface="Montserrat" panose="00000500000000000000" pitchFamily="2" charset="-52"/>
              </a:rPr>
              <a:t>это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коэффициент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ряда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Y_t</a:t>
            </a:r>
            <a:r>
              <a:rPr lang="en-US" sz="1600" dirty="0">
                <a:latin typeface="Montserrat" panose="00000500000000000000" pitchFamily="2" charset="-52"/>
              </a:rPr>
              <a:t>-</a:t>
            </a:r>
          </a:p>
          <a:p>
            <a:pPr algn="just"/>
            <a:r>
              <a:rPr lang="en-US" sz="1600" dirty="0">
                <a:latin typeface="Montserrat" panose="00000500000000000000" pitchFamily="2" charset="-52"/>
              </a:rPr>
              <a:t>3 в </a:t>
            </a:r>
            <a:r>
              <a:rPr lang="en-US" sz="1600" dirty="0" err="1">
                <a:latin typeface="Montserrat" panose="00000500000000000000" pitchFamily="2" charset="-52"/>
              </a:rPr>
              <a:t>упомянутом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уравнении</a:t>
            </a:r>
            <a:r>
              <a:rPr lang="en-US" sz="1600" dirty="0">
                <a:latin typeface="Montserrat" panose="00000500000000000000" pitchFamily="2" charset="-52"/>
              </a:rPr>
              <a:t>.</a:t>
            </a:r>
          </a:p>
        </p:txBody>
      </p:sp>
      <p:pic>
        <p:nvPicPr>
          <p:cNvPr id="7169" name="Picture 1" descr="User">
            <a:extLst>
              <a:ext uri="{FF2B5EF4-FFF2-40B4-BE49-F238E27FC236}">
                <a16:creationId xmlns:a16="http://schemas.microsoft.com/office/drawing/2014/main" id="{46EFF443-4E2A-4675-964B-70A36249E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6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2271591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Как найти порядок члена AR (p)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0C3AD1-0102-42C9-969D-8371EC51C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954743"/>
            <a:ext cx="97692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Теперь, как найти количество терминов AR?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Любую автокорреляцию в стационарном ряду можно исправить,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добавив достаточно членов AR. Таким образом, мы изначально принимаем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порядок термина AR равным количеству лагов, которые пересекают предел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значимости на графике PACF.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89CC5C-A880-4759-AFD9-DBF7EE7CF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9" y="2348035"/>
            <a:ext cx="5487166" cy="16861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FD5A10-F49C-4A9A-A42B-643FAD7FD32E}"/>
              </a:ext>
            </a:extLst>
          </p:cNvPr>
          <p:cNvSpPr txBox="1"/>
          <p:nvPr/>
        </p:nvSpPr>
        <p:spPr>
          <a:xfrm>
            <a:off x="7269994" y="4195328"/>
            <a:ext cx="45899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 err="1">
                <a:latin typeface="Montserrat" panose="00000500000000000000" pitchFamily="2" charset="-52"/>
              </a:rPr>
              <a:t>Вы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можете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заметить</a:t>
            </a:r>
            <a:r>
              <a:rPr lang="en-US" sz="1600" dirty="0">
                <a:latin typeface="Montserrat" panose="00000500000000000000" pitchFamily="2" charset="-52"/>
              </a:rPr>
              <a:t>, </a:t>
            </a:r>
            <a:r>
              <a:rPr lang="en-US" sz="1600" dirty="0" err="1">
                <a:latin typeface="Montserrat" panose="00000500000000000000" pitchFamily="2" charset="-52"/>
              </a:rPr>
              <a:t>что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задержка</a:t>
            </a:r>
            <a:r>
              <a:rPr lang="en-US" sz="1600" dirty="0">
                <a:latin typeface="Montserrat" panose="00000500000000000000" pitchFamily="2" charset="-52"/>
              </a:rPr>
              <a:t> PACF</a:t>
            </a:r>
            <a:r>
              <a:rPr lang="ru-RU" sz="1600" dirty="0">
                <a:latin typeface="Montserrat" panose="00000500000000000000" pitchFamily="2" charset="-52"/>
              </a:rPr>
              <a:t> </a:t>
            </a:r>
            <a:r>
              <a:rPr lang="en-US" sz="1600" dirty="0">
                <a:latin typeface="Montserrat" panose="00000500000000000000" pitchFamily="2" charset="-52"/>
              </a:rPr>
              <a:t>1 </a:t>
            </a:r>
            <a:r>
              <a:rPr lang="en-US" sz="1600" dirty="0" err="1">
                <a:latin typeface="Montserrat" panose="00000500000000000000" pitchFamily="2" charset="-52"/>
              </a:rPr>
              <a:t>довольно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значительна</a:t>
            </a:r>
            <a:r>
              <a:rPr lang="en-US" sz="1600" dirty="0">
                <a:latin typeface="Montserrat" panose="00000500000000000000" pitchFamily="2" charset="-52"/>
              </a:rPr>
              <a:t>,</a:t>
            </a:r>
            <a:r>
              <a:rPr lang="ru-RU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поскольку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она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значительно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выше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линии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значимости</a:t>
            </a:r>
            <a:r>
              <a:rPr lang="en-US" sz="1600" dirty="0">
                <a:latin typeface="Montserrat" panose="00000500000000000000" pitchFamily="2" charset="-52"/>
              </a:rPr>
              <a:t>. </a:t>
            </a:r>
            <a:endParaRPr lang="ru-RU" sz="1600" dirty="0">
              <a:latin typeface="Montserrat" panose="00000500000000000000" pitchFamily="2" charset="-52"/>
            </a:endParaRPr>
          </a:p>
          <a:p>
            <a:pPr algn="just"/>
            <a:r>
              <a:rPr lang="en-US" sz="1600" dirty="0" err="1">
                <a:latin typeface="Montserrat" panose="00000500000000000000" pitchFamily="2" charset="-52"/>
              </a:rPr>
              <a:t>Лаг</a:t>
            </a:r>
            <a:r>
              <a:rPr lang="en-US" sz="1600" dirty="0">
                <a:latin typeface="Montserrat" panose="00000500000000000000" pitchFamily="2" charset="-52"/>
              </a:rPr>
              <a:t> 2 </a:t>
            </a:r>
            <a:r>
              <a:rPr lang="en-US" sz="1600" dirty="0" err="1">
                <a:latin typeface="Montserrat" panose="00000500000000000000" pitchFamily="2" charset="-52"/>
              </a:rPr>
              <a:t>также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оказывается</a:t>
            </a:r>
            <a:r>
              <a:rPr lang="ru-RU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значимым</a:t>
            </a:r>
            <a:r>
              <a:rPr lang="en-US" sz="1600" dirty="0">
                <a:latin typeface="Montserrat" panose="00000500000000000000" pitchFamily="2" charset="-52"/>
              </a:rPr>
              <a:t>, </a:t>
            </a:r>
            <a:r>
              <a:rPr lang="en-US" sz="1600" dirty="0" err="1">
                <a:latin typeface="Montserrat" panose="00000500000000000000" pitchFamily="2" charset="-52"/>
              </a:rPr>
              <a:t>немного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преодолевая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предел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значимости</a:t>
            </a:r>
            <a:r>
              <a:rPr lang="en-US" sz="1600" dirty="0">
                <a:latin typeface="Montserrat" panose="00000500000000000000" pitchFamily="2" charset="-52"/>
              </a:rPr>
              <a:t> (</a:t>
            </a:r>
            <a:r>
              <a:rPr lang="en-US" sz="1600" dirty="0" err="1">
                <a:latin typeface="Montserrat" panose="00000500000000000000" pitchFamily="2" charset="-52"/>
              </a:rPr>
              <a:t>синяя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область</a:t>
            </a:r>
            <a:r>
              <a:rPr lang="en-US" sz="1600" dirty="0">
                <a:latin typeface="Montserrat" panose="00000500000000000000" pitchFamily="2" charset="-52"/>
              </a:rPr>
              <a:t>). </a:t>
            </a:r>
            <a:r>
              <a:rPr lang="en-US" sz="1600" dirty="0" err="1">
                <a:latin typeface="Montserrat" panose="00000500000000000000" pitchFamily="2" charset="-52"/>
              </a:rPr>
              <a:t>Но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ru-RU" sz="1600" dirty="0">
                <a:latin typeface="Montserrat" panose="00000500000000000000" pitchFamily="2" charset="-52"/>
              </a:rPr>
              <a:t>мы будем </a:t>
            </a:r>
            <a:r>
              <a:rPr lang="en-US" sz="1600" dirty="0" err="1">
                <a:latin typeface="Montserrat" panose="00000500000000000000" pitchFamily="2" charset="-52"/>
              </a:rPr>
              <a:t>консерватив</a:t>
            </a:r>
            <a:r>
              <a:rPr lang="ru-RU" sz="1600" dirty="0" err="1">
                <a:latin typeface="Montserrat" panose="00000500000000000000" pitchFamily="2" charset="-52"/>
              </a:rPr>
              <a:t>ными</a:t>
            </a:r>
            <a:r>
              <a:rPr lang="en-US" sz="1600" dirty="0">
                <a:latin typeface="Montserrat" panose="00000500000000000000" pitchFamily="2" charset="-52"/>
              </a:rPr>
              <a:t> и </a:t>
            </a:r>
            <a:r>
              <a:rPr lang="en-US" sz="1600" dirty="0" err="1">
                <a:latin typeface="Montserrat" panose="00000500000000000000" pitchFamily="2" charset="-52"/>
              </a:rPr>
              <a:t>предварительно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зафиксиру</a:t>
            </a:r>
            <a:r>
              <a:rPr lang="ru-RU" sz="1600" dirty="0">
                <a:latin typeface="Montserrat" panose="00000500000000000000" pitchFamily="2" charset="-52"/>
              </a:rPr>
              <a:t>ем</a:t>
            </a:r>
            <a:r>
              <a:rPr lang="en-US" sz="1600" dirty="0">
                <a:latin typeface="Montserrat" panose="00000500000000000000" pitchFamily="2" charset="-52"/>
              </a:rPr>
              <a:t> p </a:t>
            </a:r>
            <a:r>
              <a:rPr lang="en-US" sz="1600" dirty="0" err="1">
                <a:latin typeface="Montserrat" panose="00000500000000000000" pitchFamily="2" charset="-52"/>
              </a:rPr>
              <a:t>равным</a:t>
            </a:r>
            <a:r>
              <a:rPr lang="en-US" sz="1600" dirty="0">
                <a:latin typeface="Montserrat" panose="00000500000000000000" pitchFamily="2" charset="-52"/>
              </a:rPr>
              <a:t> 1.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B35027-4722-495C-BD0C-99D71AFFE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59" y="4272543"/>
            <a:ext cx="6239746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4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2271591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Как найти порядок члена </a:t>
            </a:r>
            <a:r>
              <a:rPr lang="en-US" sz="3200" b="1" dirty="0">
                <a:latin typeface="Montserrat" panose="00000500000000000000" pitchFamily="2" charset="-52"/>
                <a:ea typeface="+mj-lt"/>
                <a:cs typeface="+mj-lt"/>
              </a:rPr>
              <a:t>MA</a:t>
            </a:r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 (q)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0C3AD1-0102-42C9-969D-8371EC51C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708522"/>
            <a:ext cx="976928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Точно так же, как мы смотрели на график PACF для количества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терминов AR, вы можете посмотреть на график ACF для количества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терминов MA. Термин MA технически является ошибкой запаздывающего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прогноза.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ACF сообщает, сколько членов MA требуется, чтобы удалить любую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автокорреляцию в стационарном ряду.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Давайте посмотрим на график автокорреляции разностного ряда.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2ACDAE-1844-4702-87EB-25E18F7BA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751799"/>
            <a:ext cx="5468113" cy="12288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AEEE98-CBCD-49C0-A81F-87D286614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09" y="3925516"/>
            <a:ext cx="5670904" cy="22215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9AFD2D-435A-48E1-B202-7C865B280995}"/>
              </a:ext>
            </a:extLst>
          </p:cNvPr>
          <p:cNvSpPr txBox="1"/>
          <p:nvPr/>
        </p:nvSpPr>
        <p:spPr>
          <a:xfrm>
            <a:off x="6020721" y="4121457"/>
            <a:ext cx="58283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Montserrat" panose="00000500000000000000" pitchFamily="2" charset="-52"/>
              </a:rPr>
              <a:t>Пара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en-US" dirty="0" err="1">
                <a:latin typeface="Montserrat" panose="00000500000000000000" pitchFamily="2" charset="-52"/>
              </a:rPr>
              <a:t>лагов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en-US" dirty="0" err="1">
                <a:latin typeface="Montserrat" panose="00000500000000000000" pitchFamily="2" charset="-52"/>
              </a:rPr>
              <a:t>значительно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en-US" dirty="0" err="1">
                <a:latin typeface="Montserrat" panose="00000500000000000000" pitchFamily="2" charset="-52"/>
              </a:rPr>
              <a:t>выше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en-US" dirty="0" err="1">
                <a:latin typeface="Montserrat" panose="00000500000000000000" pitchFamily="2" charset="-52"/>
              </a:rPr>
              <a:t>линии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en-US" dirty="0" err="1">
                <a:latin typeface="Montserrat" panose="00000500000000000000" pitchFamily="2" charset="-52"/>
              </a:rPr>
              <a:t>значимости</a:t>
            </a:r>
            <a:r>
              <a:rPr lang="en-US" dirty="0">
                <a:latin typeface="Montserrat" panose="00000500000000000000" pitchFamily="2" charset="-52"/>
              </a:rPr>
              <a:t>. </a:t>
            </a:r>
            <a:r>
              <a:rPr lang="en-US" dirty="0" err="1">
                <a:latin typeface="Montserrat" panose="00000500000000000000" pitchFamily="2" charset="-52"/>
              </a:rPr>
              <a:t>Итак</a:t>
            </a:r>
            <a:r>
              <a:rPr lang="en-US" dirty="0">
                <a:latin typeface="Montserrat" panose="00000500000000000000" pitchFamily="2" charset="-52"/>
              </a:rPr>
              <a:t>, </a:t>
            </a:r>
            <a:r>
              <a:rPr lang="en-US" dirty="0" err="1">
                <a:latin typeface="Montserrat" panose="00000500000000000000" pitchFamily="2" charset="-52"/>
              </a:rPr>
              <a:t>давайте</a:t>
            </a:r>
            <a:endParaRPr lang="en-US" dirty="0">
              <a:latin typeface="Montserrat" panose="00000500000000000000" pitchFamily="2" charset="-52"/>
            </a:endParaRPr>
          </a:p>
          <a:p>
            <a:pPr algn="just"/>
            <a:r>
              <a:rPr lang="en-US" dirty="0" err="1">
                <a:latin typeface="Montserrat" panose="00000500000000000000" pitchFamily="2" charset="-52"/>
              </a:rPr>
              <a:t>предварительно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en-US" dirty="0" err="1">
                <a:latin typeface="Montserrat" panose="00000500000000000000" pitchFamily="2" charset="-52"/>
              </a:rPr>
              <a:t>зафиксируем</a:t>
            </a:r>
            <a:r>
              <a:rPr lang="en-US" dirty="0">
                <a:latin typeface="Montserrat" panose="00000500000000000000" pitchFamily="2" charset="-52"/>
              </a:rPr>
              <a:t> q </a:t>
            </a:r>
            <a:r>
              <a:rPr lang="en-US" dirty="0" err="1">
                <a:latin typeface="Montserrat" panose="00000500000000000000" pitchFamily="2" charset="-52"/>
              </a:rPr>
              <a:t>равным</a:t>
            </a:r>
            <a:r>
              <a:rPr lang="en-US" dirty="0">
                <a:latin typeface="Montserrat" panose="00000500000000000000" pitchFamily="2" charset="-52"/>
              </a:rPr>
              <a:t> 2. </a:t>
            </a:r>
            <a:r>
              <a:rPr lang="en-US" dirty="0" err="1">
                <a:latin typeface="Montserrat" panose="00000500000000000000" pitchFamily="2" charset="-52"/>
              </a:rPr>
              <a:t>Если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en-US" dirty="0" err="1">
                <a:latin typeface="Montserrat" panose="00000500000000000000" pitchFamily="2" charset="-52"/>
              </a:rPr>
              <a:t>вы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en-US" dirty="0" err="1">
                <a:latin typeface="Montserrat" panose="00000500000000000000" pitchFamily="2" charset="-52"/>
              </a:rPr>
              <a:t>сомневаетесь</a:t>
            </a:r>
            <a:r>
              <a:rPr lang="en-US" dirty="0">
                <a:latin typeface="Montserrat" panose="00000500000000000000" pitchFamily="2" charset="-52"/>
              </a:rPr>
              <a:t>, </a:t>
            </a:r>
            <a:r>
              <a:rPr lang="en-US" dirty="0" err="1">
                <a:latin typeface="Montserrat" panose="00000500000000000000" pitchFamily="2" charset="-52"/>
              </a:rPr>
              <a:t>используйте</a:t>
            </a:r>
            <a:endParaRPr lang="en-US" dirty="0">
              <a:latin typeface="Montserrat" panose="00000500000000000000" pitchFamily="2" charset="-52"/>
            </a:endParaRPr>
          </a:p>
          <a:p>
            <a:pPr algn="just"/>
            <a:r>
              <a:rPr lang="en-US" dirty="0" err="1">
                <a:latin typeface="Montserrat" panose="00000500000000000000" pitchFamily="2" charset="-52"/>
              </a:rPr>
              <a:t>более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en-US" dirty="0" err="1">
                <a:latin typeface="Montserrat" panose="00000500000000000000" pitchFamily="2" charset="-52"/>
              </a:rPr>
              <a:t>простую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en-US" dirty="0" err="1">
                <a:latin typeface="Montserrat" panose="00000500000000000000" pitchFamily="2" charset="-52"/>
              </a:rPr>
              <a:t>модель</a:t>
            </a:r>
            <a:r>
              <a:rPr lang="en-US" dirty="0">
                <a:latin typeface="Montserrat" panose="00000500000000000000" pitchFamily="2" charset="-52"/>
              </a:rPr>
              <a:t>, </a:t>
            </a:r>
            <a:r>
              <a:rPr lang="en-US" dirty="0" err="1">
                <a:latin typeface="Montserrat" panose="00000500000000000000" pitchFamily="2" charset="-52"/>
              </a:rPr>
              <a:t>которая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en-US" dirty="0" err="1">
                <a:latin typeface="Montserrat" panose="00000500000000000000" pitchFamily="2" charset="-52"/>
              </a:rPr>
              <a:t>достаточно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en-US" dirty="0" err="1">
                <a:latin typeface="Montserrat" panose="00000500000000000000" pitchFamily="2" charset="-52"/>
              </a:rPr>
              <a:t>объясняет</a:t>
            </a:r>
            <a:r>
              <a:rPr lang="en-US" dirty="0">
                <a:latin typeface="Montserrat" panose="00000500000000000000" pitchFamily="2" charset="-52"/>
              </a:rPr>
              <a:t> Y.</a:t>
            </a:r>
          </a:p>
        </p:txBody>
      </p:sp>
    </p:spTree>
    <p:extLst>
      <p:ext uri="{BB962C8B-B14F-4D97-AF65-F5344CB8AC3E}">
        <p14:creationId xmlns:p14="http://schemas.microsoft.com/office/powerpoint/2010/main" val="1974310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2271591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Как построить модель </a:t>
            </a:r>
            <a:r>
              <a:rPr lang="en-US" sz="3200" b="1" dirty="0">
                <a:latin typeface="Montserrat" panose="00000500000000000000" pitchFamily="2" charset="-52"/>
                <a:ea typeface="+mj-lt"/>
                <a:cs typeface="+mj-lt"/>
              </a:rPr>
              <a:t>ARIMA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0C3AD1-0102-42C9-969D-8371EC51C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067212"/>
            <a:ext cx="97692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Теперь, когда мы определили значения p, d и q, у вас есть все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необходимое для соответствия модели ARIMA. Воспользуемся реализацией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в </a:t>
            </a:r>
            <a:r>
              <a:rPr kumimoji="0" lang="ru-RU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package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ARIMA() </a:t>
            </a:r>
            <a:r>
              <a:rPr kumimoji="0" lang="ru-RU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statsmodels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9B5511-70E8-40AD-8B39-EFC8F1313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50" y="1977477"/>
            <a:ext cx="3696216" cy="10574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048CB6-2E42-41DC-83FA-131156720DAC}"/>
              </a:ext>
            </a:extLst>
          </p:cNvPr>
          <p:cNvSpPr txBox="1"/>
          <p:nvPr/>
        </p:nvSpPr>
        <p:spPr>
          <a:xfrm>
            <a:off x="334106" y="3114168"/>
            <a:ext cx="458751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 err="1">
                <a:latin typeface="Montserrat" panose="00000500000000000000" pitchFamily="2" charset="-52"/>
              </a:rPr>
              <a:t>Резюме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модели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раскрывает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много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информации</a:t>
            </a:r>
            <a:r>
              <a:rPr lang="en-US" sz="1600" dirty="0">
                <a:latin typeface="Montserrat" panose="00000500000000000000" pitchFamily="2" charset="-52"/>
              </a:rPr>
              <a:t>. </a:t>
            </a:r>
            <a:r>
              <a:rPr lang="en-US" sz="1600" dirty="0" err="1">
                <a:latin typeface="Montserrat" panose="00000500000000000000" pitchFamily="2" charset="-52"/>
              </a:rPr>
              <a:t>Таблица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посередине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представляет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собой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таблицу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коэффициентов</a:t>
            </a:r>
            <a:r>
              <a:rPr lang="en-US" sz="1600" dirty="0">
                <a:latin typeface="Montserrat" panose="00000500000000000000" pitchFamily="2" charset="-52"/>
              </a:rPr>
              <a:t>, </a:t>
            </a:r>
            <a:r>
              <a:rPr lang="en-US" sz="1600" dirty="0" err="1">
                <a:latin typeface="Montserrat" panose="00000500000000000000" pitchFamily="2" charset="-52"/>
              </a:rPr>
              <a:t>где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значения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под</a:t>
            </a:r>
            <a:r>
              <a:rPr lang="en-US" sz="1600" dirty="0">
                <a:latin typeface="Montserrat" panose="00000500000000000000" pitchFamily="2" charset="-52"/>
              </a:rPr>
              <a:t> «</a:t>
            </a:r>
            <a:r>
              <a:rPr lang="en-US" sz="1600" dirty="0" err="1">
                <a:latin typeface="Montserrat" panose="00000500000000000000" pitchFamily="2" charset="-52"/>
              </a:rPr>
              <a:t>коэффициентом</a:t>
            </a:r>
            <a:r>
              <a:rPr lang="en-US" sz="1600" dirty="0">
                <a:latin typeface="Montserrat" panose="00000500000000000000" pitchFamily="2" charset="-52"/>
              </a:rPr>
              <a:t>» </a:t>
            </a:r>
            <a:r>
              <a:rPr lang="en-US" sz="1600" dirty="0" err="1">
                <a:latin typeface="Montserrat" panose="00000500000000000000" pitchFamily="2" charset="-52"/>
              </a:rPr>
              <a:t>представляют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собой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веса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соответствующих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терминов</a:t>
            </a:r>
            <a:r>
              <a:rPr lang="en-US" sz="1600" dirty="0">
                <a:latin typeface="Montserrat" panose="00000500000000000000" pitchFamily="2" charset="-52"/>
              </a:rPr>
              <a:t>.</a:t>
            </a:r>
          </a:p>
          <a:p>
            <a:pPr algn="just"/>
            <a:r>
              <a:rPr lang="en-US" sz="1600" dirty="0" err="1">
                <a:latin typeface="Montserrat" panose="00000500000000000000" pitchFamily="2" charset="-52"/>
              </a:rPr>
              <a:t>Обратите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внимание</a:t>
            </a:r>
            <a:r>
              <a:rPr lang="en-US" sz="1600" dirty="0">
                <a:latin typeface="Montserrat" panose="00000500000000000000" pitchFamily="2" charset="-52"/>
              </a:rPr>
              <a:t>, </a:t>
            </a:r>
            <a:r>
              <a:rPr lang="en-US" sz="1600" dirty="0" err="1">
                <a:latin typeface="Montserrat" panose="00000500000000000000" pitchFamily="2" charset="-52"/>
              </a:rPr>
              <a:t>что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здесь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коэффициент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члена</a:t>
            </a:r>
            <a:r>
              <a:rPr lang="en-US" sz="1600" dirty="0">
                <a:latin typeface="Montserrat" panose="00000500000000000000" pitchFamily="2" charset="-52"/>
              </a:rPr>
              <a:t> MA2 </a:t>
            </a:r>
            <a:r>
              <a:rPr lang="en-US" sz="1600" dirty="0" err="1">
                <a:latin typeface="Montserrat" panose="00000500000000000000" pitchFamily="2" charset="-52"/>
              </a:rPr>
              <a:t>близок</a:t>
            </a:r>
            <a:r>
              <a:rPr lang="en-US" sz="1600" dirty="0">
                <a:latin typeface="Montserrat" panose="00000500000000000000" pitchFamily="2" charset="-52"/>
              </a:rPr>
              <a:t> к </a:t>
            </a:r>
            <a:r>
              <a:rPr lang="en-US" sz="1600" dirty="0" err="1">
                <a:latin typeface="Montserrat" panose="00000500000000000000" pitchFamily="2" charset="-52"/>
              </a:rPr>
              <a:t>нулю</a:t>
            </a:r>
            <a:r>
              <a:rPr lang="en-US" sz="1600" dirty="0">
                <a:latin typeface="Montserrat" panose="00000500000000000000" pitchFamily="2" charset="-52"/>
              </a:rPr>
              <a:t>, а P-</a:t>
            </a:r>
            <a:r>
              <a:rPr lang="en-US" sz="1600" dirty="0" err="1">
                <a:latin typeface="Montserrat" panose="00000500000000000000" pitchFamily="2" charset="-52"/>
              </a:rPr>
              <a:t>значение</a:t>
            </a:r>
            <a:r>
              <a:rPr lang="en-US" sz="1600" dirty="0">
                <a:latin typeface="Montserrat" panose="00000500000000000000" pitchFamily="2" charset="-52"/>
              </a:rPr>
              <a:t> в </a:t>
            </a:r>
            <a:r>
              <a:rPr lang="ru-RU" sz="1600" dirty="0">
                <a:latin typeface="Montserrat" panose="00000500000000000000" pitchFamily="2" charset="-52"/>
              </a:rPr>
              <a:t>колонке</a:t>
            </a:r>
            <a:r>
              <a:rPr lang="en-US" sz="1600" dirty="0">
                <a:latin typeface="Montserrat" panose="00000500000000000000" pitchFamily="2" charset="-52"/>
              </a:rPr>
              <a:t> «P&gt;|z|»  </a:t>
            </a:r>
            <a:r>
              <a:rPr lang="en-US" sz="1600" dirty="0" err="1">
                <a:latin typeface="Montserrat" panose="00000500000000000000" pitchFamily="2" charset="-52"/>
              </a:rPr>
              <a:t>очень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незначительна</a:t>
            </a:r>
            <a:r>
              <a:rPr lang="en-US" sz="1600" dirty="0">
                <a:latin typeface="Montserrat" panose="00000500000000000000" pitchFamily="2" charset="-52"/>
              </a:rPr>
              <a:t>. В </a:t>
            </a:r>
            <a:r>
              <a:rPr lang="en-US" sz="1600" dirty="0" err="1">
                <a:latin typeface="Montserrat" panose="00000500000000000000" pitchFamily="2" charset="-52"/>
              </a:rPr>
              <a:t>идеале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он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должен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быть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меньше</a:t>
            </a:r>
            <a:r>
              <a:rPr lang="en-US" sz="1600" dirty="0">
                <a:latin typeface="Montserrat" panose="00000500000000000000" pitchFamily="2" charset="-52"/>
              </a:rPr>
              <a:t> 0,05, </a:t>
            </a:r>
            <a:r>
              <a:rPr lang="en-US" sz="1600" dirty="0" err="1">
                <a:latin typeface="Montserrat" panose="00000500000000000000" pitchFamily="2" charset="-52"/>
              </a:rPr>
              <a:t>чтобы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соответствующий</a:t>
            </a:r>
            <a:r>
              <a:rPr lang="en-US" sz="1600" dirty="0">
                <a:latin typeface="Montserrat" panose="00000500000000000000" pitchFamily="2" charset="-52"/>
              </a:rPr>
              <a:t> X </a:t>
            </a:r>
            <a:r>
              <a:rPr lang="en-US" sz="1600" dirty="0" err="1">
                <a:latin typeface="Montserrat" panose="00000500000000000000" pitchFamily="2" charset="-52"/>
              </a:rPr>
              <a:t>был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значимым</a:t>
            </a:r>
            <a:r>
              <a:rPr lang="en-US" sz="1600" dirty="0">
                <a:latin typeface="Montserrat" panose="00000500000000000000" pitchFamily="2" charset="-52"/>
              </a:rPr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6D1457-796F-4CEF-8F0A-BBF616CA9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864" y="1663595"/>
            <a:ext cx="3926536" cy="47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2271591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Как построить модель </a:t>
            </a:r>
            <a:r>
              <a:rPr lang="en-US" sz="3200" b="1" dirty="0">
                <a:latin typeface="Montserrat" panose="00000500000000000000" pitchFamily="2" charset="-52"/>
                <a:ea typeface="+mj-lt"/>
                <a:cs typeface="+mj-lt"/>
              </a:rPr>
              <a:t>ARIMA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0C3AD1-0102-42C9-969D-8371EC51C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924838"/>
            <a:ext cx="97692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Итак, перестроим модель без члена MA2.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048CB6-2E42-41DC-83FA-131156720DAC}"/>
              </a:ext>
            </a:extLst>
          </p:cNvPr>
          <p:cNvSpPr txBox="1"/>
          <p:nvPr/>
        </p:nvSpPr>
        <p:spPr>
          <a:xfrm>
            <a:off x="342900" y="2351782"/>
            <a:ext cx="45875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Модель AIC уменьшилось, что является положительным сигналом. P-значения терминов AR1 и MA1 улучшились и являются высоко значимыми (&lt;&lt; 0,05).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8F4D5B-2AD3-417B-BE4B-BF874504B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09" y="1396256"/>
            <a:ext cx="3105583" cy="78115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7EB13D-140F-46C0-B3FE-D28512BC2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550" y="924838"/>
            <a:ext cx="4676280" cy="522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87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2271591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Как построить модель </a:t>
            </a:r>
            <a:r>
              <a:rPr lang="en-US" sz="3200" b="1" dirty="0">
                <a:latin typeface="Montserrat" panose="00000500000000000000" pitchFamily="2" charset="-52"/>
                <a:ea typeface="+mj-lt"/>
                <a:cs typeface="+mj-lt"/>
              </a:rPr>
              <a:t>ARIMA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0C3AD1-0102-42C9-969D-8371EC51C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801728"/>
            <a:ext cx="97692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>
                <a:latin typeface="Montserrat" panose="00000500000000000000" pitchFamily="2" charset="-52"/>
              </a:rPr>
              <a:t>Давайте построим график остатков, чтобы убедиться, что нет закономерностей (то есть посмотрим на постоянное среднее и дисперсию).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F7983D-95F1-497E-BBA4-4B08C814E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14" y="1461351"/>
            <a:ext cx="4305901" cy="112410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2B800A-A6E4-4D6E-88F3-2E757EC6B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12" y="2789950"/>
            <a:ext cx="5611008" cy="228631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83E4DEB-7F67-486B-AE17-D0396A95D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18" y="2128231"/>
            <a:ext cx="602428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Остаточные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ошибки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кажутся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нормальными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, с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близким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к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нулю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средним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и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равномерной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дисперсией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Давайте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построим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график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фактических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значений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по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отношению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к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предсказанным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значениям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с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использованием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функции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plot_predict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().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F2F08D-B43F-4E5D-BFA0-C5245E400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887" y="3551529"/>
            <a:ext cx="566816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00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2271591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Как построить модель </a:t>
            </a:r>
            <a:r>
              <a:rPr lang="en-US" sz="3200" b="1" dirty="0">
                <a:latin typeface="Montserrat" panose="00000500000000000000" pitchFamily="2" charset="-52"/>
                <a:ea typeface="+mj-lt"/>
                <a:cs typeface="+mj-lt"/>
              </a:rPr>
              <a:t>ARIMA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01F20-10CF-455D-BDFE-200AE2F98580}"/>
              </a:ext>
            </a:extLst>
          </p:cNvPr>
          <p:cNvSpPr txBox="1"/>
          <p:nvPr/>
        </p:nvSpPr>
        <p:spPr>
          <a:xfrm>
            <a:off x="334107" y="815036"/>
            <a:ext cx="948465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 err="1">
                <a:latin typeface="Montserrat" panose="00000500000000000000" pitchFamily="2" charset="-52"/>
              </a:rPr>
              <a:t>Когда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вы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устанавливаете</a:t>
            </a:r>
            <a:r>
              <a:rPr lang="en-US" sz="1600" dirty="0">
                <a:latin typeface="Montserrat" panose="00000500000000000000" pitchFamily="2" charset="-52"/>
              </a:rPr>
              <a:t> </a:t>
            </a:r>
            <a:r>
              <a:rPr lang="en-US" sz="1600" dirty="0" err="1">
                <a:latin typeface="Montserrat" panose="00000500000000000000" pitchFamily="2" charset="-52"/>
              </a:rPr>
              <a:t>запаздывающие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значения</a:t>
            </a:r>
            <a:r>
              <a:rPr lang="en-US" sz="1600" dirty="0">
                <a:latin typeface="Montserrat" panose="00000500000000000000" pitchFamily="2" charset="-52"/>
              </a:rPr>
              <a:t> в </a:t>
            </a:r>
            <a:r>
              <a:rPr lang="en-US" sz="1600" dirty="0" err="1">
                <a:latin typeface="Montserrat" panose="00000500000000000000" pitchFamily="2" charset="-52"/>
              </a:rPr>
              <a:t>выборке</a:t>
            </a:r>
            <a:r>
              <a:rPr lang="en-US" sz="1600" dirty="0">
                <a:latin typeface="Montserrat" panose="00000500000000000000" pitchFamily="2" charset="-52"/>
              </a:rPr>
              <a:t>,</a:t>
            </a:r>
          </a:p>
          <a:p>
            <a:pPr algn="just"/>
            <a:r>
              <a:rPr lang="en-US" sz="1600" dirty="0" err="1">
                <a:latin typeface="Montserrat" panose="00000500000000000000" pitchFamily="2" charset="-52"/>
              </a:rPr>
              <a:t>используются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для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прогнозирования</a:t>
            </a:r>
            <a:r>
              <a:rPr lang="en-US" sz="1600" dirty="0">
                <a:latin typeface="Montserrat" panose="00000500000000000000" pitchFamily="2" charset="-52"/>
              </a:rPr>
              <a:t>. </a:t>
            </a:r>
            <a:r>
              <a:rPr lang="en-US" sz="1600" b="1" dirty="0">
                <a:latin typeface="Montserrat" panose="00000500000000000000" pitchFamily="2" charset="-52"/>
              </a:rPr>
              <a:t>dynamic=False</a:t>
            </a:r>
          </a:p>
          <a:p>
            <a:pPr algn="just"/>
            <a:endParaRPr lang="en-US" sz="1600" dirty="0">
              <a:latin typeface="Montserrat" panose="00000500000000000000" pitchFamily="2" charset="-52"/>
            </a:endParaRPr>
          </a:p>
          <a:p>
            <a:pPr algn="just"/>
            <a:r>
              <a:rPr lang="en-US" sz="1600" dirty="0" err="1">
                <a:latin typeface="Montserrat" panose="00000500000000000000" pitchFamily="2" charset="-52"/>
              </a:rPr>
              <a:t>То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есть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модель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обучается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до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предыдущего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значения</a:t>
            </a:r>
            <a:r>
              <a:rPr lang="en-US" sz="1600" dirty="0">
                <a:latin typeface="Montserrat" panose="00000500000000000000" pitchFamily="2" charset="-52"/>
              </a:rPr>
              <a:t>, </a:t>
            </a:r>
            <a:r>
              <a:rPr lang="en-US" sz="1600" dirty="0" err="1">
                <a:latin typeface="Montserrat" panose="00000500000000000000" pitchFamily="2" charset="-52"/>
              </a:rPr>
              <a:t>чтобы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сделать</a:t>
            </a:r>
            <a:endParaRPr lang="en-US" sz="1600" dirty="0">
              <a:latin typeface="Montserrat" panose="00000500000000000000" pitchFamily="2" charset="-52"/>
            </a:endParaRPr>
          </a:p>
          <a:p>
            <a:pPr algn="just"/>
            <a:r>
              <a:rPr lang="en-US" sz="1600" dirty="0" err="1">
                <a:latin typeface="Montserrat" panose="00000500000000000000" pitchFamily="2" charset="-52"/>
              </a:rPr>
              <a:t>следующий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прогноз</a:t>
            </a:r>
            <a:r>
              <a:rPr lang="en-US" sz="1600" dirty="0">
                <a:latin typeface="Montserrat" panose="00000500000000000000" pitchFamily="2" charset="-52"/>
              </a:rPr>
              <a:t>. </a:t>
            </a:r>
            <a:r>
              <a:rPr lang="en-US" sz="1600" dirty="0" err="1">
                <a:latin typeface="Montserrat" panose="00000500000000000000" pitchFamily="2" charset="-52"/>
              </a:rPr>
              <a:t>Это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может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привести</a:t>
            </a:r>
            <a:r>
              <a:rPr lang="en-US" sz="1600" dirty="0">
                <a:latin typeface="Montserrat" panose="00000500000000000000" pitchFamily="2" charset="-52"/>
              </a:rPr>
              <a:t> к </a:t>
            </a:r>
            <a:r>
              <a:rPr lang="en-US" sz="1600" dirty="0" err="1">
                <a:latin typeface="Montserrat" panose="00000500000000000000" pitchFamily="2" charset="-52"/>
              </a:rPr>
              <a:t>тому</a:t>
            </a:r>
            <a:r>
              <a:rPr lang="en-US" sz="1600" dirty="0">
                <a:latin typeface="Montserrat" panose="00000500000000000000" pitchFamily="2" charset="-52"/>
              </a:rPr>
              <a:t>, </a:t>
            </a:r>
            <a:r>
              <a:rPr lang="en-US" sz="1600" dirty="0" err="1">
                <a:latin typeface="Montserrat" panose="00000500000000000000" pitchFamily="2" charset="-52"/>
              </a:rPr>
              <a:t>что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подогнанный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прогноз</a:t>
            </a:r>
            <a:r>
              <a:rPr lang="en-US" sz="1600" dirty="0">
                <a:latin typeface="Montserrat" panose="00000500000000000000" pitchFamily="2" charset="-52"/>
              </a:rPr>
              <a:t> и</a:t>
            </a:r>
          </a:p>
          <a:p>
            <a:pPr algn="just"/>
            <a:r>
              <a:rPr lang="en-US" sz="1600" dirty="0" err="1">
                <a:latin typeface="Montserrat" panose="00000500000000000000" pitchFamily="2" charset="-52"/>
              </a:rPr>
              <a:t>фактические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данные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будут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выглядеть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искусственно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хорошими</a:t>
            </a:r>
            <a:r>
              <a:rPr lang="en-US" sz="1600" dirty="0">
                <a:latin typeface="Montserrat" panose="00000500000000000000" pitchFamily="2" charset="-52"/>
              </a:rPr>
              <a:t>.</a:t>
            </a:r>
          </a:p>
          <a:p>
            <a:pPr algn="just"/>
            <a:r>
              <a:rPr lang="en-US" sz="1600" dirty="0" err="1">
                <a:latin typeface="Montserrat" panose="00000500000000000000" pitchFamily="2" charset="-52"/>
              </a:rPr>
              <a:t>Итак</a:t>
            </a:r>
            <a:r>
              <a:rPr lang="en-US" sz="1600" dirty="0">
                <a:latin typeface="Montserrat" panose="00000500000000000000" pitchFamily="2" charset="-52"/>
              </a:rPr>
              <a:t>, </a:t>
            </a:r>
            <a:r>
              <a:rPr lang="en-US" sz="1600" dirty="0" err="1">
                <a:latin typeface="Montserrat" panose="00000500000000000000" pitchFamily="2" charset="-52"/>
              </a:rPr>
              <a:t>похоже</a:t>
            </a:r>
            <a:r>
              <a:rPr lang="en-US" sz="1600" dirty="0">
                <a:latin typeface="Montserrat" panose="00000500000000000000" pitchFamily="2" charset="-52"/>
              </a:rPr>
              <a:t>, у </a:t>
            </a:r>
            <a:r>
              <a:rPr lang="en-US" sz="1600" dirty="0" err="1">
                <a:latin typeface="Montserrat" panose="00000500000000000000" pitchFamily="2" charset="-52"/>
              </a:rPr>
              <a:t>нас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есть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достойная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модель</a:t>
            </a:r>
            <a:r>
              <a:rPr lang="en-US" sz="1600" dirty="0">
                <a:latin typeface="Montserrat" panose="00000500000000000000" pitchFamily="2" charset="-52"/>
              </a:rPr>
              <a:t> ARIMA. </a:t>
            </a:r>
            <a:r>
              <a:rPr lang="en-US" sz="1600" dirty="0" err="1">
                <a:latin typeface="Montserrat" panose="00000500000000000000" pitchFamily="2" charset="-52"/>
              </a:rPr>
              <a:t>Но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разве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это</a:t>
            </a:r>
            <a:endParaRPr lang="en-US" sz="1600" dirty="0">
              <a:latin typeface="Montserrat" panose="00000500000000000000" pitchFamily="2" charset="-52"/>
            </a:endParaRPr>
          </a:p>
          <a:p>
            <a:pPr algn="just"/>
            <a:r>
              <a:rPr lang="en-US" sz="1600" dirty="0" err="1">
                <a:latin typeface="Montserrat" panose="00000500000000000000" pitchFamily="2" charset="-52"/>
              </a:rPr>
              <a:t>лучшее</a:t>
            </a:r>
            <a:r>
              <a:rPr lang="en-US" sz="1600" dirty="0">
                <a:latin typeface="Montserrat" panose="00000500000000000000" pitchFamily="2" charset="-52"/>
              </a:rPr>
              <a:t>?</a:t>
            </a:r>
          </a:p>
          <a:p>
            <a:pPr algn="just"/>
            <a:r>
              <a:rPr lang="en-US" sz="1600" dirty="0" err="1">
                <a:latin typeface="Montserrat" panose="00000500000000000000" pitchFamily="2" charset="-52"/>
              </a:rPr>
              <a:t>Не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мо</a:t>
            </a:r>
            <a:r>
              <a:rPr lang="ru-RU" sz="1600" dirty="0" err="1">
                <a:latin typeface="Montserrat" panose="00000500000000000000" pitchFamily="2" charset="-52"/>
              </a:rPr>
              <a:t>жем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сказать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это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на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данный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момент</a:t>
            </a:r>
            <a:r>
              <a:rPr lang="en-US" sz="1600" dirty="0">
                <a:latin typeface="Montserrat" panose="00000500000000000000" pitchFamily="2" charset="-52"/>
              </a:rPr>
              <a:t>, </a:t>
            </a:r>
            <a:r>
              <a:rPr lang="en-US" sz="1600" dirty="0" err="1">
                <a:latin typeface="Montserrat" panose="00000500000000000000" pitchFamily="2" charset="-52"/>
              </a:rPr>
              <a:t>потому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что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мы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на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самом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деле</a:t>
            </a:r>
            <a:endParaRPr lang="en-US" sz="1600" dirty="0">
              <a:latin typeface="Montserrat" panose="00000500000000000000" pitchFamily="2" charset="-52"/>
            </a:endParaRPr>
          </a:p>
          <a:p>
            <a:pPr algn="just"/>
            <a:r>
              <a:rPr lang="en-US" sz="1600" dirty="0" err="1">
                <a:latin typeface="Montserrat" panose="00000500000000000000" pitchFamily="2" charset="-52"/>
              </a:rPr>
              <a:t>не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прогнозировали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будущее</a:t>
            </a:r>
            <a:r>
              <a:rPr lang="en-US" sz="1600" dirty="0">
                <a:latin typeface="Montserrat" panose="00000500000000000000" pitchFamily="2" charset="-52"/>
              </a:rPr>
              <a:t> и </a:t>
            </a:r>
            <a:r>
              <a:rPr lang="en-US" sz="1600" dirty="0" err="1">
                <a:latin typeface="Montserrat" panose="00000500000000000000" pitchFamily="2" charset="-52"/>
              </a:rPr>
              <a:t>не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сравнивали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прогноз</a:t>
            </a:r>
            <a:r>
              <a:rPr lang="en-US" sz="1600" dirty="0">
                <a:latin typeface="Montserrat" panose="00000500000000000000" pitchFamily="2" charset="-52"/>
              </a:rPr>
              <a:t> с </a:t>
            </a:r>
            <a:r>
              <a:rPr lang="en-US" sz="1600" dirty="0" err="1">
                <a:latin typeface="Montserrat" panose="00000500000000000000" pitchFamily="2" charset="-52"/>
              </a:rPr>
              <a:t>фактическими</a:t>
            </a:r>
            <a:endParaRPr lang="en-US" sz="1600" dirty="0">
              <a:latin typeface="Montserrat" panose="00000500000000000000" pitchFamily="2" charset="-52"/>
            </a:endParaRPr>
          </a:p>
          <a:p>
            <a:pPr algn="just"/>
            <a:r>
              <a:rPr lang="en-US" sz="1600" dirty="0" err="1">
                <a:latin typeface="Montserrat" panose="00000500000000000000" pitchFamily="2" charset="-52"/>
              </a:rPr>
              <a:t>показателями</a:t>
            </a:r>
            <a:r>
              <a:rPr lang="en-US" sz="1600" dirty="0">
                <a:latin typeface="Montserrat" panose="00000500000000000000" pitchFamily="2" charset="-52"/>
              </a:rPr>
              <a:t>.</a:t>
            </a:r>
          </a:p>
          <a:p>
            <a:pPr algn="just"/>
            <a:r>
              <a:rPr lang="en-US" sz="1600" dirty="0" err="1">
                <a:latin typeface="Montserrat" panose="00000500000000000000" pitchFamily="2" charset="-52"/>
              </a:rPr>
              <a:t>Итак</a:t>
            </a:r>
            <a:r>
              <a:rPr lang="en-US" sz="1600" dirty="0">
                <a:latin typeface="Montserrat" panose="00000500000000000000" pitchFamily="2" charset="-52"/>
              </a:rPr>
              <a:t>, </a:t>
            </a:r>
            <a:r>
              <a:rPr lang="en-US" sz="1600" dirty="0" err="1">
                <a:latin typeface="Montserrat" panose="00000500000000000000" pitchFamily="2" charset="-52"/>
              </a:rPr>
              <a:t>реальная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проверка</a:t>
            </a:r>
            <a:r>
              <a:rPr lang="en-US" sz="1600" dirty="0">
                <a:latin typeface="Montserrat" panose="00000500000000000000" pitchFamily="2" charset="-52"/>
              </a:rPr>
              <a:t>, </a:t>
            </a:r>
            <a:r>
              <a:rPr lang="en-US" sz="1600" dirty="0" err="1">
                <a:latin typeface="Montserrat" panose="00000500000000000000" pitchFamily="2" charset="-52"/>
              </a:rPr>
              <a:t>которая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ru-RU" sz="1600" dirty="0">
                <a:latin typeface="Montserrat" panose="00000500000000000000" pitchFamily="2" charset="-52"/>
              </a:rPr>
              <a:t>нам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сейчас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нужна</a:t>
            </a:r>
            <a:r>
              <a:rPr lang="en-US" sz="1600" dirty="0">
                <a:latin typeface="Montserrat" panose="00000500000000000000" pitchFamily="2" charset="-52"/>
              </a:rPr>
              <a:t>, — </a:t>
            </a:r>
            <a:r>
              <a:rPr lang="en-US" sz="1600" dirty="0" err="1">
                <a:latin typeface="Montserrat" panose="00000500000000000000" pitchFamily="2" charset="-52"/>
              </a:rPr>
              <a:t>это</a:t>
            </a:r>
            <a:endParaRPr lang="en-US" sz="1600" dirty="0">
              <a:latin typeface="Montserrat" panose="00000500000000000000" pitchFamily="2" charset="-52"/>
            </a:endParaRPr>
          </a:p>
          <a:p>
            <a:pPr algn="just"/>
            <a:r>
              <a:rPr lang="en-US" sz="1600" dirty="0" err="1">
                <a:latin typeface="Montserrat" panose="00000500000000000000" pitchFamily="2" charset="-52"/>
              </a:rPr>
              <a:t>перекрестная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проверка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вне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времени</a:t>
            </a:r>
            <a:r>
              <a:rPr lang="en-US" sz="1600" dirty="0">
                <a:latin typeface="Montserrat" panose="00000500000000000000" pitchFamily="2" charset="-5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08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2271591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 algn="just"/>
            <a:r>
              <a:rPr lang="ru-RU" sz="2000" b="1" dirty="0">
                <a:latin typeface="Montserrat" panose="00000500000000000000" pitchFamily="2" charset="-52"/>
                <a:ea typeface="+mj-lt"/>
                <a:cs typeface="+mj-lt"/>
              </a:rPr>
              <a:t>Как найти оптимальную модель ARIMA вручную с помощью</a:t>
            </a:r>
          </a:p>
          <a:p>
            <a:pPr algn="just"/>
            <a:endParaRPr lang="ru-RU" sz="2000" b="1" dirty="0">
              <a:latin typeface="Montserrat" panose="00000500000000000000" pitchFamily="2" charset="-52"/>
              <a:ea typeface="+mj-lt"/>
              <a:cs typeface="+mj-lt"/>
            </a:endParaRPr>
          </a:p>
          <a:p>
            <a:pPr algn="just"/>
            <a:r>
              <a:rPr lang="ru-RU" sz="2000" b="1" dirty="0">
                <a:latin typeface="Montserrat" panose="00000500000000000000" pitchFamily="2" charset="-52"/>
                <a:ea typeface="+mj-lt"/>
                <a:cs typeface="+mj-lt"/>
              </a:rPr>
              <a:t>перекрестной проверки вне времени</a:t>
            </a:r>
            <a:endParaRPr lang="ru-RU" sz="20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0C3AD1-0102-42C9-969D-8371EC51C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07" y="1027079"/>
            <a:ext cx="976928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При использовании перекрестной проверки Out-</a:t>
            </a:r>
            <a:r>
              <a:rPr lang="ru-RU" sz="1600" dirty="0" err="1">
                <a:latin typeface="Montserrat" panose="00000500000000000000" pitchFamily="2" charset="-52"/>
              </a:rPr>
              <a:t>of</a:t>
            </a:r>
            <a:r>
              <a:rPr lang="ru-RU" sz="1600" dirty="0">
                <a:latin typeface="Montserrat" panose="00000500000000000000" pitchFamily="2" charset="-52"/>
              </a:rPr>
              <a:t>-Time вы делаете несколько шагов назад во времени и прогнозируете будущее на столько же шагов, сколько мы сделали назад. Затем вы сравниваете прогноз с фактическими данными.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Чтобы выполнить перекрестную проверку Out-</a:t>
            </a:r>
            <a:r>
              <a:rPr lang="ru-RU" sz="1600" dirty="0" err="1">
                <a:latin typeface="Montserrat" panose="00000500000000000000" pitchFamily="2" charset="-52"/>
              </a:rPr>
              <a:t>of</a:t>
            </a:r>
            <a:r>
              <a:rPr lang="ru-RU" sz="1600" dirty="0">
                <a:latin typeface="Montserrat" panose="00000500000000000000" pitchFamily="2" charset="-52"/>
              </a:rPr>
              <a:t>-Time, нам нужно создать обучающий и тестовый наборы данных, разделив временной ряд на две непрерывные части примерно в соотношении 75:25 или в разумной пропорции, основанной на временной частоте ряда.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Почему мы не выбираем обучающие данные случайным образом?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Это связано с тем, что порядок последовательности временных рядов должен быть неповрежденным, чтобы использовать его для прогнозирования.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738C88-805E-4AB6-9CD1-EC8BA454B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2" y="4005651"/>
            <a:ext cx="3324689" cy="885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0D03B6-8E28-4DDF-8C2A-AB7897B2A4F7}"/>
              </a:ext>
            </a:extLst>
          </p:cNvPr>
          <p:cNvSpPr txBox="1"/>
          <p:nvPr/>
        </p:nvSpPr>
        <p:spPr>
          <a:xfrm>
            <a:off x="334107" y="5065609"/>
            <a:ext cx="94846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tserrat" panose="00000500000000000000" pitchFamily="2" charset="-52"/>
              </a:rPr>
              <a:t>Теперь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ru-RU" sz="1600" dirty="0">
                <a:latin typeface="Montserrat" panose="00000500000000000000" pitchFamily="2" charset="-52"/>
              </a:rPr>
              <a:t>мы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може</a:t>
            </a:r>
            <a:r>
              <a:rPr lang="ru-RU" sz="1600" dirty="0">
                <a:latin typeface="Montserrat" panose="00000500000000000000" pitchFamily="2" charset="-52"/>
              </a:rPr>
              <a:t>м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построить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модель</a:t>
            </a:r>
            <a:r>
              <a:rPr lang="en-US" sz="1600" dirty="0">
                <a:latin typeface="Montserrat" panose="00000500000000000000" pitchFamily="2" charset="-52"/>
              </a:rPr>
              <a:t> ARIMA </a:t>
            </a:r>
            <a:r>
              <a:rPr lang="en-US" sz="1600" dirty="0" err="1">
                <a:latin typeface="Montserrat" panose="00000500000000000000" pitchFamily="2" charset="-52"/>
              </a:rPr>
              <a:t>на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обучающем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наборе</a:t>
            </a:r>
            <a:endParaRPr lang="en-US" sz="1600" dirty="0">
              <a:latin typeface="Montserrat" panose="00000500000000000000" pitchFamily="2" charset="-52"/>
            </a:endParaRPr>
          </a:p>
          <a:p>
            <a:r>
              <a:rPr lang="en-US" sz="1600" dirty="0" err="1">
                <a:latin typeface="Montserrat" panose="00000500000000000000" pitchFamily="2" charset="-52"/>
              </a:rPr>
              <a:t>данных</a:t>
            </a:r>
            <a:r>
              <a:rPr lang="en-US" sz="1600" dirty="0">
                <a:latin typeface="Montserrat" panose="00000500000000000000" pitchFamily="2" charset="-52"/>
              </a:rPr>
              <a:t>, </a:t>
            </a:r>
            <a:r>
              <a:rPr lang="en-US" sz="1600" dirty="0" err="1">
                <a:latin typeface="Montserrat" panose="00000500000000000000" pitchFamily="2" charset="-52"/>
              </a:rPr>
              <a:t>спрогнозировать</a:t>
            </a:r>
            <a:r>
              <a:rPr lang="en-US" sz="1600" dirty="0">
                <a:latin typeface="Montserrat" panose="00000500000000000000" pitchFamily="2" charset="-52"/>
              </a:rPr>
              <a:t> и </a:t>
            </a:r>
            <a:r>
              <a:rPr lang="en-US" sz="1600" dirty="0" err="1">
                <a:latin typeface="Montserrat" panose="00000500000000000000" pitchFamily="2" charset="-52"/>
              </a:rPr>
              <a:t>построить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ее</a:t>
            </a:r>
            <a:r>
              <a:rPr lang="en-US" sz="1600" dirty="0">
                <a:latin typeface="Montserrat" panose="00000500000000000000" pitchFamily="2" charset="-5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87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6"/>
          <p:cNvSpPr txBox="1">
            <a:spLocks noGrp="1"/>
          </p:cNvSpPr>
          <p:nvPr>
            <p:ph type="subTitle" idx="1"/>
          </p:nvPr>
        </p:nvSpPr>
        <p:spPr>
          <a:xfrm>
            <a:off x="0" y="869740"/>
            <a:ext cx="9353617" cy="23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/>
            <a:r>
              <a:rPr lang="en-US" sz="1600" b="1" dirty="0">
                <a:latin typeface="Montserrat" panose="00000500000000000000" pitchFamily="2" charset="-52"/>
              </a:rPr>
              <a:t> 	</a:t>
            </a:r>
            <a:r>
              <a:rPr lang="ru-RU" sz="1600" b="1" dirty="0">
                <a:latin typeface="Montserrat" panose="00000500000000000000" pitchFamily="2" charset="-52"/>
              </a:rPr>
              <a:t>Временной ряд </a:t>
            </a:r>
            <a:r>
              <a:rPr lang="ru-RU" sz="1600" dirty="0">
                <a:latin typeface="Montserrat" panose="00000500000000000000" pitchFamily="2" charset="-52"/>
              </a:rPr>
              <a:t>- последовательность метрик с равными временными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ru-RU" sz="1600" dirty="0">
                <a:latin typeface="Montserrat" panose="00000500000000000000" pitchFamily="2" charset="-52"/>
              </a:rPr>
              <a:t>интервалами: годовой, квартальный, ежемесячный, еженедельный, ежедневный, ежечасный, минутный и даже секундный. </a:t>
            </a:r>
          </a:p>
        </p:txBody>
      </p:sp>
      <p:sp>
        <p:nvSpPr>
          <p:cNvPr id="385" name="Google Shape;385;p66"/>
          <p:cNvSpPr/>
          <p:nvPr/>
        </p:nvSpPr>
        <p:spPr>
          <a:xfrm>
            <a:off x="1090704" y="4221867"/>
            <a:ext cx="906576" cy="10169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>
                <a:solidFill>
                  <a:schemeClr val="lt1"/>
                </a:solidFill>
                <a:latin typeface="Inconsolata"/>
              </a:rPr>
              <a:t>"</a:t>
            </a:r>
          </a:p>
        </p:txBody>
      </p:sp>
      <p:sp>
        <p:nvSpPr>
          <p:cNvPr id="10" name="Google Shape;381;p66">
            <a:extLst>
              <a:ext uri="{FF2B5EF4-FFF2-40B4-BE49-F238E27FC236}">
                <a16:creationId xmlns:a16="http://schemas.microsoft.com/office/drawing/2014/main" id="{A0D8FD2F-1AF1-43ED-AE7C-98103390DD08}"/>
              </a:ext>
            </a:extLst>
          </p:cNvPr>
          <p:cNvSpPr txBox="1">
            <a:spLocks/>
          </p:cNvSpPr>
          <p:nvPr/>
        </p:nvSpPr>
        <p:spPr>
          <a:xfrm>
            <a:off x="3638564" y="1959181"/>
            <a:ext cx="8553436" cy="23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44145" algn="just" hangingPunct="0"/>
            <a:r>
              <a:rPr lang="ru-RU" sz="1600" b="1" dirty="0">
                <a:latin typeface="Montserrat" panose="00000500000000000000" pitchFamily="2" charset="-52"/>
              </a:rPr>
              <a:t>Прогнозирование</a:t>
            </a:r>
            <a:r>
              <a:rPr lang="ru-RU" sz="1600" dirty="0">
                <a:latin typeface="Montserrat" panose="00000500000000000000" pitchFamily="2" charset="-52"/>
              </a:rPr>
              <a:t> - следующий шаг, предсказывая будущие значения ряда. Прогнозирование временных рядов, таких как спрос и продажи, имеет высокую коммерческую ценность, влияя на бизнес-планирование, закупки и производство. Ошибки в прогнозах могут привести к проблемам в цепочке поставок. Прогнозы должны быть точными для экономии затрат и обеспечения успеха. Методы прогнозирования применимы в различных бизнес-сферах. </a:t>
            </a:r>
            <a:endParaRPr lang="en-US" sz="1600" dirty="0">
              <a:latin typeface="Montserrat" panose="00000500000000000000" pitchFamily="2" charset="-52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2271591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Введение в прогнозирование временных рядов</a:t>
            </a:r>
            <a:endParaRPr lang="ru-RU" sz="3200" dirty="0">
              <a:cs typeface="Calibri Light"/>
            </a:endParaRPr>
          </a:p>
        </p:txBody>
      </p:sp>
      <p:pic>
        <p:nvPicPr>
          <p:cNvPr id="1026" name="Picture 2" descr="Time series analysis: what it is and what it does | Articles | Quirks.com">
            <a:extLst>
              <a:ext uri="{FF2B5EF4-FFF2-40B4-BE49-F238E27FC236}">
                <a16:creationId xmlns:a16="http://schemas.microsoft.com/office/drawing/2014/main" id="{03FB499F-2192-4FB1-B41F-F7368A168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6" y="1793118"/>
            <a:ext cx="3618023" cy="235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8B25B-E237-4F65-9BFE-F7603377BDF8}"/>
              </a:ext>
            </a:extLst>
          </p:cNvPr>
          <p:cNvSpPr txBox="1"/>
          <p:nvPr/>
        </p:nvSpPr>
        <p:spPr>
          <a:xfrm>
            <a:off x="257906" y="4221867"/>
            <a:ext cx="85534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Montserrat" panose="00000500000000000000" pitchFamily="2" charset="-52"/>
              </a:rPr>
              <a:t>Прогнозирование временного ряда подразделяется на одномерное (используются только предыдущие значения ряда) и многовариантное (используются экзогенные переменные) прогнозирование. </a:t>
            </a:r>
            <a:endParaRPr lang="en-US" sz="1600" dirty="0">
              <a:latin typeface="Montserrat" panose="00000500000000000000" pitchFamily="2" charset="-52"/>
            </a:endParaRP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Один из методов - моделирование </a:t>
            </a:r>
            <a:r>
              <a:rPr lang="ru-RU" sz="1600" b="1" dirty="0">
                <a:latin typeface="Montserrat" panose="00000500000000000000" pitchFamily="2" charset="-52"/>
              </a:rPr>
              <a:t>ARIMA (</a:t>
            </a:r>
            <a:r>
              <a:rPr lang="ru-RU" sz="1600" b="1" dirty="0" err="1">
                <a:latin typeface="Montserrat" panose="00000500000000000000" pitchFamily="2" charset="-52"/>
              </a:rPr>
              <a:t>AutoRegressive</a:t>
            </a:r>
            <a:r>
              <a:rPr lang="ru-RU" sz="1600" b="1" dirty="0">
                <a:latin typeface="Montserrat" panose="00000500000000000000" pitchFamily="2" charset="-52"/>
              </a:rPr>
              <a:t> Integrated </a:t>
            </a:r>
            <a:r>
              <a:rPr lang="ru-RU" sz="1600" b="1" dirty="0" err="1">
                <a:latin typeface="Montserrat" panose="00000500000000000000" pitchFamily="2" charset="-52"/>
              </a:rPr>
              <a:t>Moving</a:t>
            </a:r>
            <a:r>
              <a:rPr lang="ru-RU" sz="1600" b="1" dirty="0">
                <a:latin typeface="Montserrat" panose="00000500000000000000" pitchFamily="2" charset="-52"/>
              </a:rPr>
              <a:t> </a:t>
            </a:r>
            <a:r>
              <a:rPr lang="ru-RU" sz="1600" b="1" dirty="0" err="1">
                <a:latin typeface="Montserrat" panose="00000500000000000000" pitchFamily="2" charset="-52"/>
              </a:rPr>
              <a:t>Average</a:t>
            </a:r>
            <a:r>
              <a:rPr lang="ru-RU" sz="1600" b="1" dirty="0">
                <a:latin typeface="Montserrat" panose="00000500000000000000" pitchFamily="2" charset="-52"/>
              </a:rPr>
              <a:t>) </a:t>
            </a:r>
            <a:r>
              <a:rPr lang="ru-RU" sz="1600" dirty="0">
                <a:latin typeface="Montserrat" panose="00000500000000000000" pitchFamily="2" charset="-52"/>
              </a:rPr>
              <a:t>- использует информацию о прошлых значениях для прогнозирования будущих значений.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2271591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 algn="just"/>
            <a:r>
              <a:rPr lang="ru-RU" sz="2000" b="1" dirty="0">
                <a:latin typeface="Montserrat" panose="00000500000000000000" pitchFamily="2" charset="-52"/>
                <a:ea typeface="+mj-lt"/>
                <a:cs typeface="+mj-lt"/>
              </a:rPr>
              <a:t>Как найти оптимальную модель ARIMA вручную с помощью</a:t>
            </a:r>
          </a:p>
          <a:p>
            <a:pPr algn="just"/>
            <a:endParaRPr lang="ru-RU" sz="2000" b="1" dirty="0">
              <a:latin typeface="Montserrat" panose="00000500000000000000" pitchFamily="2" charset="-52"/>
              <a:ea typeface="+mj-lt"/>
              <a:cs typeface="+mj-lt"/>
            </a:endParaRPr>
          </a:p>
          <a:p>
            <a:pPr algn="just"/>
            <a:r>
              <a:rPr lang="ru-RU" sz="2000" b="1" dirty="0">
                <a:latin typeface="Montserrat" panose="00000500000000000000" pitchFamily="2" charset="-52"/>
                <a:ea typeface="+mj-lt"/>
                <a:cs typeface="+mj-lt"/>
              </a:rPr>
              <a:t>перекрестной проверки вне времени</a:t>
            </a:r>
            <a:endParaRPr lang="ru-RU" sz="20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529A7A-8B43-4A02-817C-7DEAA1A75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07" y="815036"/>
            <a:ext cx="5001323" cy="34009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107EE3-DB1C-4A4F-9F73-6AB092004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476" y="539505"/>
            <a:ext cx="5706271" cy="2610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3BD144-6EDA-45C3-9EFE-E57ABD80FECB}"/>
              </a:ext>
            </a:extLst>
          </p:cNvPr>
          <p:cNvSpPr txBox="1"/>
          <p:nvPr/>
        </p:nvSpPr>
        <p:spPr>
          <a:xfrm>
            <a:off x="233083" y="4368349"/>
            <a:ext cx="94846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Из графика видно, что модель ARIMA(1,1,1) кажется дает прогноз в правильном направлении. И фактические наблюдаемые значения лежат в пределах 95% доверительного интервала.</a:t>
            </a:r>
          </a:p>
          <a:p>
            <a:r>
              <a:rPr lang="ru-RU" dirty="0">
                <a:latin typeface="Montserrat" panose="00000500000000000000" pitchFamily="2" charset="-52"/>
              </a:rPr>
              <a:t>Но каждый из предсказанных прогнозов последовательно ниже фактических данных. Это означает, что, добавив небольшую константу к нашему прогнозу, точность определенно улучшится. Так что, есть определенные возможности для улучшения.</a:t>
            </a:r>
          </a:p>
        </p:txBody>
      </p:sp>
    </p:spTree>
    <p:extLst>
      <p:ext uri="{BB962C8B-B14F-4D97-AF65-F5344CB8AC3E}">
        <p14:creationId xmlns:p14="http://schemas.microsoft.com/office/powerpoint/2010/main" val="1295339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2271591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 algn="just"/>
            <a:r>
              <a:rPr lang="ru-RU" sz="2000" b="1" dirty="0">
                <a:latin typeface="Montserrat" panose="00000500000000000000" pitchFamily="2" charset="-52"/>
                <a:ea typeface="+mj-lt"/>
                <a:cs typeface="+mj-lt"/>
              </a:rPr>
              <a:t>Как найти оптимальную модель ARIMA вручную с помощью</a:t>
            </a:r>
          </a:p>
          <a:p>
            <a:pPr algn="just"/>
            <a:endParaRPr lang="ru-RU" sz="2000" b="1" dirty="0">
              <a:latin typeface="Montserrat" panose="00000500000000000000" pitchFamily="2" charset="-52"/>
              <a:ea typeface="+mj-lt"/>
              <a:cs typeface="+mj-lt"/>
            </a:endParaRPr>
          </a:p>
          <a:p>
            <a:pPr algn="just"/>
            <a:r>
              <a:rPr lang="ru-RU" sz="2000" b="1" dirty="0">
                <a:latin typeface="Montserrat" panose="00000500000000000000" pitchFamily="2" charset="-52"/>
                <a:ea typeface="+mj-lt"/>
                <a:cs typeface="+mj-lt"/>
              </a:rPr>
              <a:t>перекрестной проверки вне времени</a:t>
            </a:r>
            <a:endParaRPr lang="ru-RU" sz="20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BD144-6EDA-45C3-9EFE-E57ABD80FECB}"/>
              </a:ext>
            </a:extLst>
          </p:cNvPr>
          <p:cNvSpPr txBox="1"/>
          <p:nvPr/>
        </p:nvSpPr>
        <p:spPr>
          <a:xfrm>
            <a:off x="334107" y="815036"/>
            <a:ext cx="94846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Поэтому мы увеличим порядок дифференциации до двух, установив d=2, и итеративно увеличивать p до 5, а затем q до 5, чтобы посмотреть, какая модель дает наименьший AIC, и также искать график, который показывает более близкие фактические и прогнозные значения.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При этом мы будем внимательно следить за P-значениями терминов AR и MA в сводке модели. Идеально, они должны быть как можно ближе к нулю, в идеале, менее 0,05.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50C34E-1759-4EDC-A23C-362330FDE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08" y="2630918"/>
            <a:ext cx="4887007" cy="33723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6474B9-A8B1-4700-8E94-9B977FB92F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312"/>
          <a:stretch/>
        </p:blipFill>
        <p:spPr>
          <a:xfrm>
            <a:off x="5285315" y="2630918"/>
            <a:ext cx="3260960" cy="146275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CBB9816-2D5F-43B2-8461-4AAD35333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516" y="4048209"/>
            <a:ext cx="5849166" cy="2610214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38BB8AE-6CE9-45A4-ACA4-7D238574D793}"/>
              </a:ext>
            </a:extLst>
          </p:cNvPr>
          <p:cNvCxnSpPr/>
          <p:nvPr/>
        </p:nvCxnSpPr>
        <p:spPr>
          <a:xfrm>
            <a:off x="5285315" y="3729317"/>
            <a:ext cx="3878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1A73E3-13DC-46E6-B4F1-021ABDD12D26}"/>
              </a:ext>
            </a:extLst>
          </p:cNvPr>
          <p:cNvSpPr txBox="1"/>
          <p:nvPr/>
        </p:nvSpPr>
        <p:spPr>
          <a:xfrm>
            <a:off x="8889722" y="2585458"/>
            <a:ext cx="284121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AIC уменьшилось до с 515 до 440. P-значения терминов X меньше &lt; 0.05, что тоже отлично.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Так что в целом стало намного лучше.</a:t>
            </a:r>
          </a:p>
        </p:txBody>
      </p:sp>
    </p:spTree>
    <p:extLst>
      <p:ext uri="{BB962C8B-B14F-4D97-AF65-F5344CB8AC3E}">
        <p14:creationId xmlns:p14="http://schemas.microsoft.com/office/powerpoint/2010/main" val="1511497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2271591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Показатели точности прогноза временных рядов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01F20-10CF-455D-BDFE-200AE2F98580}"/>
              </a:ext>
            </a:extLst>
          </p:cNvPr>
          <p:cNvSpPr txBox="1"/>
          <p:nvPr/>
        </p:nvSpPr>
        <p:spPr>
          <a:xfrm>
            <a:off x="334107" y="815036"/>
            <a:ext cx="948465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Montserrat" panose="00000500000000000000" pitchFamily="2" charset="-52"/>
              </a:rPr>
              <a:t>Часто используемые метрики точности для оценки прогнозов: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anose="00000500000000000000" pitchFamily="2" charset="-52"/>
              </a:rPr>
              <a:t>Средняя абсолютная процентная ошибка (</a:t>
            </a:r>
            <a:r>
              <a:rPr lang="ru-RU" sz="1600" b="1" dirty="0">
                <a:latin typeface="Montserrat" panose="00000500000000000000" pitchFamily="2" charset="-52"/>
              </a:rPr>
              <a:t>MAPE</a:t>
            </a:r>
            <a:r>
              <a:rPr lang="ru-RU" sz="1600" dirty="0">
                <a:latin typeface="Montserrat" panose="00000500000000000000" pitchFamily="2" charset="-52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anose="00000500000000000000" pitchFamily="2" charset="-52"/>
              </a:rPr>
              <a:t>Средняя ошибка (</a:t>
            </a:r>
            <a:r>
              <a:rPr lang="ru-RU" sz="1600" b="1" dirty="0">
                <a:latin typeface="Montserrat" panose="00000500000000000000" pitchFamily="2" charset="-52"/>
              </a:rPr>
              <a:t>ME</a:t>
            </a:r>
            <a:r>
              <a:rPr lang="ru-RU" sz="1600" dirty="0">
                <a:latin typeface="Montserrat" panose="00000500000000000000" pitchFamily="2" charset="-52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anose="00000500000000000000" pitchFamily="2" charset="-52"/>
              </a:rPr>
              <a:t>Средняя абсолютная ошибка (</a:t>
            </a:r>
            <a:r>
              <a:rPr lang="ru-RU" sz="1600" b="1" dirty="0">
                <a:latin typeface="Montserrat" panose="00000500000000000000" pitchFamily="2" charset="-52"/>
              </a:rPr>
              <a:t>MAE</a:t>
            </a:r>
            <a:r>
              <a:rPr lang="ru-RU" sz="1600" dirty="0">
                <a:latin typeface="Montserrat" panose="00000500000000000000" pitchFamily="2" charset="-52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anose="00000500000000000000" pitchFamily="2" charset="-52"/>
              </a:rPr>
              <a:t>Средняя процентная ошибка (</a:t>
            </a:r>
            <a:r>
              <a:rPr lang="ru-RU" sz="1600" b="1" dirty="0">
                <a:latin typeface="Montserrat" panose="00000500000000000000" pitchFamily="2" charset="-52"/>
              </a:rPr>
              <a:t>MPE</a:t>
            </a:r>
            <a:r>
              <a:rPr lang="ru-RU" sz="1600" dirty="0">
                <a:latin typeface="Montserrat" panose="00000500000000000000" pitchFamily="2" charset="-52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anose="00000500000000000000" pitchFamily="2" charset="-52"/>
              </a:rPr>
              <a:t>Корень из среднеквадратичной ошибки (</a:t>
            </a:r>
            <a:r>
              <a:rPr lang="ru-RU" sz="1600" b="1" dirty="0">
                <a:latin typeface="Montserrat" panose="00000500000000000000" pitchFamily="2" charset="-52"/>
              </a:rPr>
              <a:t>RMSE</a:t>
            </a:r>
            <a:r>
              <a:rPr lang="ru-RU" sz="1600" dirty="0">
                <a:latin typeface="Montserrat" panose="00000500000000000000" pitchFamily="2" charset="-52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anose="00000500000000000000" pitchFamily="2" charset="-52"/>
              </a:rPr>
              <a:t>Автокорреляция ошибки лага 1 (</a:t>
            </a:r>
            <a:r>
              <a:rPr lang="ru-RU" sz="1600" b="1" dirty="0">
                <a:latin typeface="Montserrat" panose="00000500000000000000" pitchFamily="2" charset="-52"/>
              </a:rPr>
              <a:t>ACF1</a:t>
            </a:r>
            <a:r>
              <a:rPr lang="ru-RU" sz="1600" dirty="0">
                <a:latin typeface="Montserrat" panose="00000500000000000000" pitchFamily="2" charset="-52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anose="00000500000000000000" pitchFamily="2" charset="-52"/>
              </a:rPr>
              <a:t>Корреляция между фактическим и прогнозируемым (</a:t>
            </a:r>
            <a:r>
              <a:rPr lang="ru-RU" sz="1600" b="1" dirty="0" err="1">
                <a:latin typeface="Montserrat" panose="00000500000000000000" pitchFamily="2" charset="-52"/>
              </a:rPr>
              <a:t>corr</a:t>
            </a:r>
            <a:r>
              <a:rPr lang="ru-RU" sz="1600" dirty="0">
                <a:latin typeface="Montserrat" panose="00000500000000000000" pitchFamily="2" charset="-52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anose="00000500000000000000" pitchFamily="2" charset="-52"/>
              </a:rPr>
              <a:t>Минимально-максимальная ошибка (</a:t>
            </a:r>
            <a:r>
              <a:rPr lang="ru-RU" sz="1600" b="1" dirty="0" err="1">
                <a:latin typeface="Montserrat" panose="00000500000000000000" pitchFamily="2" charset="-52"/>
              </a:rPr>
              <a:t>minmax</a:t>
            </a:r>
            <a:r>
              <a:rPr lang="ru-RU" sz="1600" dirty="0">
                <a:latin typeface="Montserrat" panose="00000500000000000000" pitchFamily="2" charset="-52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sz="1600" dirty="0">
              <a:latin typeface="Montserrat" panose="00000500000000000000" pitchFamily="2" charset="-52"/>
            </a:endParaRP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Обычно, при сравнении прогнозов двух разных временных рядов можно использовать MAPE, корреляцию и минимально-максимальную ошибку.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Почему не использовать другие метрики?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Потому что только эти три - MAPE, корреляция и минимально-максимальная ошибка - являются процентными ошибками, которые варьируются от 0 до 1. Таким образом, вы можете оценить, насколько хорош прогноз, независимо от масштаба временного ряда.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Другие метрики ошибок - это количественные. Это означает, что RMSE 100 для ряда, среднее значение которого в тысячах, лучше, чем RMSE 5 для ряда в десятках. Так что их действительно нельзя использовать для сравнения прогнозов двух временных рядов с разным масштабом.</a:t>
            </a:r>
          </a:p>
        </p:txBody>
      </p:sp>
    </p:spTree>
    <p:extLst>
      <p:ext uri="{BB962C8B-B14F-4D97-AF65-F5344CB8AC3E}">
        <p14:creationId xmlns:p14="http://schemas.microsoft.com/office/powerpoint/2010/main" val="606141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2271591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Показатели точности прогноза временных рядов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DD5FE8-FEF2-41FB-A173-D4F84C94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46" y="731449"/>
            <a:ext cx="4867954" cy="4229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B3B465-2354-49D0-8C15-5DAA2EF5000A}"/>
              </a:ext>
            </a:extLst>
          </p:cNvPr>
          <p:cNvSpPr txBox="1"/>
          <p:nvPr/>
        </p:nvSpPr>
        <p:spPr>
          <a:xfrm>
            <a:off x="5710517" y="1036802"/>
            <a:ext cx="454510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Montserrat" panose="00000500000000000000" pitchFamily="2" charset="-52"/>
              </a:rPr>
              <a:t>Около 2,2% MAPE означает, что модель точна примерно на 97,8% при прогнозировании следующих 15 наблюдений.</a:t>
            </a:r>
          </a:p>
          <a:p>
            <a:pPr algn="just"/>
            <a:r>
              <a:rPr lang="ru-RU" dirty="0">
                <a:latin typeface="Montserrat" panose="00000500000000000000" pitchFamily="2" charset="-52"/>
              </a:rPr>
              <a:t>Теперь у нас есть представление о том, как вручную создавать модель ARIMA.</a:t>
            </a:r>
          </a:p>
          <a:p>
            <a:pPr algn="just"/>
            <a:endParaRPr lang="ru-RU" dirty="0">
              <a:latin typeface="Montserrat" panose="00000500000000000000" pitchFamily="2" charset="-52"/>
            </a:endParaRPr>
          </a:p>
          <a:p>
            <a:pPr algn="just"/>
            <a:r>
              <a:rPr lang="ru-RU" dirty="0">
                <a:latin typeface="Montserrat" panose="00000500000000000000" pitchFamily="2" charset="-52"/>
              </a:rPr>
              <a:t>Однако в промышленных ситуациях придется прогнозировать много временных рядов, и этот процесс прогнозирования будет регулярно повторяться.</a:t>
            </a:r>
          </a:p>
          <a:p>
            <a:pPr algn="just"/>
            <a:r>
              <a:rPr lang="ru-RU" dirty="0">
                <a:latin typeface="Montserrat" panose="00000500000000000000" pitchFamily="2" charset="-52"/>
              </a:rPr>
              <a:t>Так что нам нужен способ автоматизировать процесс выбора лучшей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1137626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1965469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92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Как сделать автоматический прогноз </a:t>
            </a:r>
            <a:r>
              <a:rPr lang="ru-RU" sz="3200" b="1" dirty="0" err="1">
                <a:latin typeface="Montserrat" panose="00000500000000000000" pitchFamily="2" charset="-52"/>
                <a:ea typeface="+mj-lt"/>
                <a:cs typeface="+mj-lt"/>
              </a:rPr>
              <a:t>Arima</a:t>
            </a:r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 в Python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11BA2-FBD6-43B4-894C-BC0DB5334FCA}"/>
              </a:ext>
            </a:extLst>
          </p:cNvPr>
          <p:cNvSpPr txBox="1"/>
          <p:nvPr/>
        </p:nvSpPr>
        <p:spPr>
          <a:xfrm>
            <a:off x="334107" y="815036"/>
            <a:ext cx="62932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Как популярная функция </a:t>
            </a:r>
            <a:r>
              <a:rPr lang="ru-RU" sz="1600" dirty="0" err="1">
                <a:latin typeface="Montserrat" panose="00000500000000000000" pitchFamily="2" charset="-52"/>
              </a:rPr>
              <a:t>auto.arima</a:t>
            </a:r>
            <a:r>
              <a:rPr lang="ru-RU" sz="1600" dirty="0">
                <a:latin typeface="Montserrat" panose="00000500000000000000" pitchFamily="2" charset="-52"/>
              </a:rPr>
              <a:t>() в R, пакет </a:t>
            </a:r>
            <a:r>
              <a:rPr lang="ru-RU" sz="1600" dirty="0" err="1">
                <a:latin typeface="Montserrat" panose="00000500000000000000" pitchFamily="2" charset="-52"/>
              </a:rPr>
              <a:t>pmdarima</a:t>
            </a:r>
            <a:r>
              <a:rPr lang="ru-RU" sz="1600" dirty="0">
                <a:latin typeface="Montserrat" panose="00000500000000000000" pitchFamily="2" charset="-52"/>
              </a:rPr>
              <a:t> предоставляет функцию </a:t>
            </a:r>
            <a:r>
              <a:rPr lang="ru-RU" sz="1600" dirty="0" err="1">
                <a:latin typeface="Montserrat" panose="00000500000000000000" pitchFamily="2" charset="-52"/>
              </a:rPr>
              <a:t>auto_arima</a:t>
            </a:r>
            <a:r>
              <a:rPr lang="ru-RU" sz="1600" dirty="0">
                <a:latin typeface="Montserrat" panose="00000500000000000000" pitchFamily="2" charset="-52"/>
              </a:rPr>
              <a:t>() с аналогичной функциональностью.</a:t>
            </a:r>
          </a:p>
          <a:p>
            <a:r>
              <a:rPr lang="ru-RU" sz="1600" dirty="0" err="1">
                <a:latin typeface="Montserrat" panose="00000500000000000000" pitchFamily="2" charset="-52"/>
              </a:rPr>
              <a:t>auto_arima</a:t>
            </a:r>
            <a:r>
              <a:rPr lang="ru-RU" sz="1600" dirty="0">
                <a:latin typeface="Montserrat" panose="00000500000000000000" pitchFamily="2" charset="-52"/>
              </a:rPr>
              <a:t>() использует пошаговый подход для поиска множества комбинаций параметров p, d, q и выбирает лучшую модель с наименьшим значением AIC.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0164AA-5A1A-404D-82D0-33DBE5679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998" y="724333"/>
            <a:ext cx="5010849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74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1965469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850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Как интерпретировать остаточные графики в модели ARIMA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100761-D66C-43B1-BC4E-F47C0F59E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07" y="685726"/>
            <a:ext cx="57618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Давайте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рассмотрим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графики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остатков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с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использованием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stepwise_fit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72C60F-E0F2-4270-8148-52D3B9B85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93" y="1387348"/>
            <a:ext cx="3048425" cy="45726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795A24-F218-484C-8463-6D756924F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2" y="1844612"/>
            <a:ext cx="5620534" cy="41058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3BD714-D513-43D6-8861-55C88B83DEA7}"/>
              </a:ext>
            </a:extLst>
          </p:cNvPr>
          <p:cNvSpPr txBox="1"/>
          <p:nvPr/>
        </p:nvSpPr>
        <p:spPr>
          <a:xfrm>
            <a:off x="5908797" y="685726"/>
            <a:ext cx="616201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latin typeface="Montserrat" panose="00000500000000000000" pitchFamily="2" charset="-52"/>
              </a:rPr>
              <a:t>Как интерпретировать диагностический график?</a:t>
            </a:r>
          </a:p>
          <a:p>
            <a:pPr algn="just"/>
            <a:endParaRPr lang="ru-RU" sz="1600" b="1" dirty="0">
              <a:latin typeface="Montserrat" panose="00000500000000000000" pitchFamily="2" charset="-52"/>
            </a:endParaRPr>
          </a:p>
          <a:p>
            <a:pPr algn="just"/>
            <a:r>
              <a:rPr lang="ru-RU" sz="1600" b="1" dirty="0">
                <a:latin typeface="Montserrat" panose="00000500000000000000" pitchFamily="2" charset="-52"/>
              </a:rPr>
              <a:t>Вверху слева</a:t>
            </a:r>
            <a:r>
              <a:rPr lang="ru-RU" sz="1600" dirty="0">
                <a:latin typeface="Montserrat" panose="00000500000000000000" pitchFamily="2" charset="-52"/>
              </a:rPr>
              <a:t>: Остаточные ошибки совершают колебания вокруг среднего значения нуля и имеют равную дисперсию.</a:t>
            </a:r>
          </a:p>
          <a:p>
            <a:pPr algn="just"/>
            <a:endParaRPr lang="ru-RU" sz="1600" dirty="0">
              <a:latin typeface="Montserrat" panose="00000500000000000000" pitchFamily="2" charset="-52"/>
            </a:endParaRPr>
          </a:p>
          <a:p>
            <a:pPr algn="just"/>
            <a:r>
              <a:rPr lang="ru-RU" sz="1600" b="1" dirty="0">
                <a:latin typeface="Montserrat" panose="00000500000000000000" pitchFamily="2" charset="-52"/>
              </a:rPr>
              <a:t>Вверху справа: </a:t>
            </a:r>
            <a:r>
              <a:rPr lang="ru-RU" sz="1600" dirty="0">
                <a:latin typeface="Montserrat" panose="00000500000000000000" pitchFamily="2" charset="-52"/>
              </a:rPr>
              <a:t>График плотности предполагает нормальное распределение с нулевым средним.</a:t>
            </a:r>
          </a:p>
          <a:p>
            <a:pPr algn="just"/>
            <a:endParaRPr lang="ru-RU" sz="1600" dirty="0">
              <a:latin typeface="Montserrat" panose="00000500000000000000" pitchFamily="2" charset="-52"/>
            </a:endParaRPr>
          </a:p>
          <a:p>
            <a:pPr algn="just"/>
            <a:r>
              <a:rPr lang="ru-RU" sz="1600" b="1" dirty="0">
                <a:latin typeface="Montserrat" panose="00000500000000000000" pitchFamily="2" charset="-52"/>
              </a:rPr>
              <a:t>Внизу слева: </a:t>
            </a:r>
            <a:r>
              <a:rPr lang="ru-RU" sz="1600" dirty="0">
                <a:latin typeface="Montserrat" panose="00000500000000000000" pitchFamily="2" charset="-52"/>
              </a:rPr>
              <a:t>Все точки должны идеально соответствовать красной линии. Значительные отклонения могут указывать на неравномерное распределение.</a:t>
            </a:r>
          </a:p>
          <a:p>
            <a:pPr algn="just"/>
            <a:endParaRPr lang="ru-RU" sz="1600" dirty="0">
              <a:latin typeface="Montserrat" panose="00000500000000000000" pitchFamily="2" charset="-52"/>
            </a:endParaRPr>
          </a:p>
          <a:p>
            <a:pPr algn="just"/>
            <a:r>
              <a:rPr lang="ru-RU" sz="1600" b="1" dirty="0">
                <a:latin typeface="Montserrat" panose="00000500000000000000" pitchFamily="2" charset="-52"/>
              </a:rPr>
              <a:t>Внизу справа: </a:t>
            </a:r>
            <a:r>
              <a:rPr lang="ru-RU" sz="1600" dirty="0" err="1">
                <a:latin typeface="Montserrat" panose="00000500000000000000" pitchFamily="2" charset="-52"/>
              </a:rPr>
              <a:t>Коррелограмма</a:t>
            </a:r>
            <a:r>
              <a:rPr lang="ru-RU" sz="1600" dirty="0">
                <a:latin typeface="Montserrat" panose="00000500000000000000" pitchFamily="2" charset="-52"/>
              </a:rPr>
              <a:t>, также известная как ACF-график, показывает, что остаточные ошибки не </a:t>
            </a:r>
            <a:r>
              <a:rPr lang="ru-RU" sz="1600" dirty="0" err="1">
                <a:latin typeface="Montserrat" panose="00000500000000000000" pitchFamily="2" charset="-52"/>
              </a:rPr>
              <a:t>автокоррелированы</a:t>
            </a:r>
            <a:r>
              <a:rPr lang="ru-RU" sz="1600" dirty="0">
                <a:latin typeface="Montserrat" panose="00000500000000000000" pitchFamily="2" charset="-52"/>
              </a:rPr>
              <a:t>. Любая автокорреляция могла бы указывать на наличие некоторого шаблона в остаточных ошибках, который не объяснен в модели.</a:t>
            </a:r>
          </a:p>
          <a:p>
            <a:pPr algn="just"/>
            <a:endParaRPr lang="ru-RU" sz="1600" dirty="0">
              <a:latin typeface="Montserrat" panose="00000500000000000000" pitchFamily="2" charset="-52"/>
            </a:endParaRP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Таким образом, вам может потребоваться добавить больше предикторов в модель.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В целом, кажется, что модель хорошо подходит. Давайте сделаем прогноз.</a:t>
            </a:r>
          </a:p>
        </p:txBody>
      </p:sp>
    </p:spTree>
    <p:extLst>
      <p:ext uri="{BB962C8B-B14F-4D97-AF65-F5344CB8AC3E}">
        <p14:creationId xmlns:p14="http://schemas.microsoft.com/office/powerpoint/2010/main" val="2113109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1965469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850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Как интерпретировать остаточные графики в модели ARIMA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750C5F-CE35-48BC-9CB9-2BD268298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68" y="815036"/>
            <a:ext cx="4896533" cy="30960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78CD8C-874C-4E78-BBDB-07D3C89B1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68" y="3965997"/>
            <a:ext cx="5639587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97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1965469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92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Как автоматически построить модель SARIMA в </a:t>
            </a:r>
            <a:r>
              <a:rPr lang="ru-RU" sz="3200" b="1" dirty="0" err="1">
                <a:latin typeface="Montserrat" panose="00000500000000000000" pitchFamily="2" charset="-52"/>
                <a:ea typeface="+mj-lt"/>
                <a:cs typeface="+mj-lt"/>
              </a:rPr>
              <a:t>python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8B92-BAA4-40A5-93D1-C728CC528E73}"/>
              </a:ext>
            </a:extLst>
          </p:cNvPr>
          <p:cNvSpPr txBox="1"/>
          <p:nvPr/>
        </p:nvSpPr>
        <p:spPr>
          <a:xfrm>
            <a:off x="334107" y="668848"/>
            <a:ext cx="705281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Проблема обычной модели ARIMA заключается в том, что она не поддерживает сезонность.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Если ваш временной ряд имеет выраженную сезонность, тогда используйте SARIMA, который использует сезонное дифференцирование.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Сезонное дифференцирование аналогично обычному дифференцированию, но вместо вычитания последовательных членов, вы вычитаете значение из предыдущего сезона.</a:t>
            </a:r>
          </a:p>
          <a:p>
            <a:endParaRPr lang="ru-RU" sz="1600" dirty="0">
              <a:latin typeface="Montserrat" panose="00000500000000000000" pitchFamily="2" charset="-52"/>
            </a:endParaRPr>
          </a:p>
          <a:p>
            <a:r>
              <a:rPr lang="ru-RU" sz="1600" dirty="0">
                <a:latin typeface="Montserrat" panose="00000500000000000000" pitchFamily="2" charset="-52"/>
              </a:rPr>
              <a:t>Таким образом, модель будет представлена как </a:t>
            </a:r>
            <a:r>
              <a:rPr lang="ru-RU" sz="1600" b="1" dirty="0">
                <a:latin typeface="Montserrat" panose="00000500000000000000" pitchFamily="2" charset="-52"/>
              </a:rPr>
              <a:t>SARIMA(</a:t>
            </a:r>
            <a:r>
              <a:rPr lang="ru-RU" sz="1600" b="1" dirty="0" err="1">
                <a:latin typeface="Montserrat" panose="00000500000000000000" pitchFamily="2" charset="-52"/>
              </a:rPr>
              <a:t>p,d,q</a:t>
            </a:r>
            <a:r>
              <a:rPr lang="ru-RU" sz="1600" b="1" dirty="0">
                <a:latin typeface="Montserrat" panose="00000500000000000000" pitchFamily="2" charset="-52"/>
              </a:rPr>
              <a:t>)x(P,D,Q)</a:t>
            </a:r>
            <a:r>
              <a:rPr lang="ru-RU" sz="1600" dirty="0">
                <a:latin typeface="Montserrat" panose="00000500000000000000" pitchFamily="2" charset="-52"/>
              </a:rPr>
              <a:t>, где </a:t>
            </a:r>
            <a:r>
              <a:rPr lang="ru-RU" sz="1600" b="1" dirty="0">
                <a:latin typeface="Montserrat" panose="00000500000000000000" pitchFamily="2" charset="-52"/>
              </a:rPr>
              <a:t>P</a:t>
            </a:r>
            <a:r>
              <a:rPr lang="ru-RU" sz="1600" dirty="0">
                <a:latin typeface="Montserrat" panose="00000500000000000000" pitchFamily="2" charset="-52"/>
              </a:rPr>
              <a:t>, </a:t>
            </a:r>
            <a:r>
              <a:rPr lang="ru-RU" sz="1600" b="1" dirty="0">
                <a:latin typeface="Montserrat" panose="00000500000000000000" pitchFamily="2" charset="-52"/>
              </a:rPr>
              <a:t>D </a:t>
            </a:r>
            <a:r>
              <a:rPr lang="ru-RU" sz="1600" dirty="0">
                <a:latin typeface="Montserrat" panose="00000500000000000000" pitchFamily="2" charset="-52"/>
              </a:rPr>
              <a:t>и </a:t>
            </a:r>
            <a:r>
              <a:rPr lang="ru-RU" sz="1600" b="1" dirty="0">
                <a:latin typeface="Montserrat" panose="00000500000000000000" pitchFamily="2" charset="-52"/>
              </a:rPr>
              <a:t>Q</a:t>
            </a:r>
            <a:r>
              <a:rPr lang="ru-RU" sz="1600" dirty="0">
                <a:latin typeface="Montserrat" panose="00000500000000000000" pitchFamily="2" charset="-52"/>
              </a:rPr>
              <a:t> - </a:t>
            </a:r>
            <a:r>
              <a:rPr lang="ru-RU" sz="1600" b="1" dirty="0">
                <a:latin typeface="Montserrat" panose="00000500000000000000" pitchFamily="2" charset="-52"/>
              </a:rPr>
              <a:t>SAR</a:t>
            </a:r>
            <a:r>
              <a:rPr lang="ru-RU" sz="1600" dirty="0">
                <a:latin typeface="Montserrat" panose="00000500000000000000" pitchFamily="2" charset="-52"/>
              </a:rPr>
              <a:t>, порядок сезонного дифференцирования и </a:t>
            </a:r>
            <a:r>
              <a:rPr lang="ru-RU" sz="1600" b="1" dirty="0">
                <a:latin typeface="Montserrat" panose="00000500000000000000" pitchFamily="2" charset="-52"/>
              </a:rPr>
              <a:t>SMA</a:t>
            </a:r>
            <a:r>
              <a:rPr lang="ru-RU" sz="1600" dirty="0">
                <a:latin typeface="Montserrat" panose="00000500000000000000" pitchFamily="2" charset="-52"/>
              </a:rPr>
              <a:t> соответственно, а '</a:t>
            </a:r>
            <a:r>
              <a:rPr lang="ru-RU" sz="1600" b="1" dirty="0">
                <a:latin typeface="Montserrat" panose="00000500000000000000" pitchFamily="2" charset="-52"/>
              </a:rPr>
              <a:t>x</a:t>
            </a:r>
            <a:r>
              <a:rPr lang="ru-RU" sz="1600" dirty="0">
                <a:latin typeface="Montserrat" panose="00000500000000000000" pitchFamily="2" charset="-52"/>
              </a:rPr>
              <a:t>' - это частота временного ряда.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Если модель имеет хорошо выраженные сезонные закономерности, то установите D=1 для заданной частоты ‘x’.</a:t>
            </a:r>
          </a:p>
          <a:p>
            <a:endParaRPr lang="ru-RU" sz="1600" dirty="0">
              <a:latin typeface="Montserrat" panose="00000500000000000000" pitchFamily="2" charset="-52"/>
            </a:endParaRPr>
          </a:p>
          <a:p>
            <a:r>
              <a:rPr lang="ru-RU" sz="1600" dirty="0">
                <a:latin typeface="Montserrat" panose="00000500000000000000" pitchFamily="2" charset="-52"/>
              </a:rPr>
              <a:t>Вот некоторые практические советы по построению модели SARIMA: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Как общее правило, устанавливайте параметры модели так, чтобы </a:t>
            </a:r>
            <a:r>
              <a:rPr lang="ru-RU" sz="1600" b="1" dirty="0">
                <a:latin typeface="Montserrat" panose="00000500000000000000" pitchFamily="2" charset="-52"/>
              </a:rPr>
              <a:t>D</a:t>
            </a:r>
            <a:r>
              <a:rPr lang="ru-RU" sz="1600" dirty="0">
                <a:latin typeface="Montserrat" panose="00000500000000000000" pitchFamily="2" charset="-52"/>
              </a:rPr>
              <a:t> никогда не превышало </a:t>
            </a:r>
            <a:r>
              <a:rPr lang="ru-RU" sz="1600" b="1" dirty="0">
                <a:latin typeface="Montserrat" panose="00000500000000000000" pitchFamily="2" charset="-52"/>
              </a:rPr>
              <a:t>1</a:t>
            </a:r>
            <a:r>
              <a:rPr lang="ru-RU" sz="1600" dirty="0">
                <a:latin typeface="Montserrat" panose="00000500000000000000" pitchFamily="2" charset="-52"/>
              </a:rPr>
              <a:t>. И общее дифференцирование ‘</a:t>
            </a:r>
            <a:r>
              <a:rPr lang="ru-RU" sz="1600" b="1" dirty="0">
                <a:latin typeface="Montserrat" panose="00000500000000000000" pitchFamily="2" charset="-52"/>
              </a:rPr>
              <a:t>d + D</a:t>
            </a:r>
            <a:r>
              <a:rPr lang="ru-RU" sz="1600" dirty="0">
                <a:latin typeface="Montserrat" panose="00000500000000000000" pitchFamily="2" charset="-52"/>
              </a:rPr>
              <a:t>’ никогда не превышало </a:t>
            </a:r>
            <a:r>
              <a:rPr lang="ru-RU" sz="1600" b="1" dirty="0">
                <a:latin typeface="Montserrat" panose="00000500000000000000" pitchFamily="2" charset="-52"/>
              </a:rPr>
              <a:t>2</a:t>
            </a:r>
            <a:r>
              <a:rPr lang="ru-RU" sz="1600" dirty="0">
                <a:latin typeface="Montserrat" panose="00000500000000000000" pitchFamily="2" charset="-52"/>
              </a:rPr>
              <a:t>. Попробуйте оставить только либо SAR, либо SMA, если ваша модель имеет сезонные компоненты.</a:t>
            </a:r>
          </a:p>
        </p:txBody>
      </p:sp>
      <p:pic>
        <p:nvPicPr>
          <p:cNvPr id="10242" name="Picture 2" descr="SARIMA в машинном обучении – Бизнес-аналитика FineBI">
            <a:extLst>
              <a:ext uri="{FF2B5EF4-FFF2-40B4-BE49-F238E27FC236}">
                <a16:creationId xmlns:a16="http://schemas.microsoft.com/office/drawing/2014/main" id="{218B341A-3CAC-45A4-8804-7318FF8F3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918" y="685800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017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1965469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92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Как автоматически построить модель SARIMA в </a:t>
            </a:r>
            <a:r>
              <a:rPr lang="ru-RU" sz="3200" b="1" dirty="0" err="1">
                <a:latin typeface="Montserrat" panose="00000500000000000000" pitchFamily="2" charset="-52"/>
                <a:ea typeface="+mj-lt"/>
                <a:cs typeface="+mj-lt"/>
              </a:rPr>
              <a:t>python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8B92-BAA4-40A5-93D1-C728CC528E73}"/>
              </a:ext>
            </a:extLst>
          </p:cNvPr>
          <p:cNvSpPr txBox="1"/>
          <p:nvPr/>
        </p:nvSpPr>
        <p:spPr>
          <a:xfrm>
            <a:off x="334107" y="668848"/>
            <a:ext cx="70528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Давайте построим модель SARIMA на данных о продажах лекарств 'a10'.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E3FB06-F88C-4973-8C29-D19860F92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86" y="1253623"/>
            <a:ext cx="5077534" cy="337232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B818E7-9554-4E99-A87D-F0DC90C90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635" y="1156870"/>
            <a:ext cx="1428949" cy="19624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84E85A-6970-464A-8B47-234D4660A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966" y="3316941"/>
            <a:ext cx="5563892" cy="31793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94B36F-F592-4F48-953D-14DF643F366D}"/>
              </a:ext>
            </a:extLst>
          </p:cNvPr>
          <p:cNvSpPr txBox="1"/>
          <p:nvPr/>
        </p:nvSpPr>
        <p:spPr>
          <a:xfrm>
            <a:off x="176407" y="4906624"/>
            <a:ext cx="5563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Montserrat" panose="00000500000000000000" pitchFamily="2" charset="-52"/>
              </a:rPr>
              <a:t>Как видно, сезонные пики остаются на месте после обычного дифференцирования (лаг 1). Тогда как они устраняются после сезонного дифференцирования.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686795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1965469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92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Как автоматически построить модель SARIMA в </a:t>
            </a:r>
            <a:r>
              <a:rPr lang="ru-RU" sz="3200" b="1" dirty="0" err="1">
                <a:latin typeface="Montserrat" panose="00000500000000000000" pitchFamily="2" charset="-52"/>
                <a:ea typeface="+mj-lt"/>
                <a:cs typeface="+mj-lt"/>
              </a:rPr>
              <a:t>python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3BAF7-8B19-4A90-AF3A-96F324700FD0}"/>
              </a:ext>
            </a:extLst>
          </p:cNvPr>
          <p:cNvSpPr txBox="1"/>
          <p:nvPr/>
        </p:nvSpPr>
        <p:spPr>
          <a:xfrm>
            <a:off x="334107" y="914325"/>
            <a:ext cx="94846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Давайте построим модель SARIMA, используя </a:t>
            </a:r>
            <a:r>
              <a:rPr lang="ru-RU" sz="1600" dirty="0" err="1">
                <a:latin typeface="Montserrat" panose="00000500000000000000" pitchFamily="2" charset="-52"/>
              </a:rPr>
              <a:t>auto_arima</a:t>
            </a:r>
            <a:r>
              <a:rPr lang="ru-RU" sz="1600" dirty="0">
                <a:latin typeface="Montserrat" panose="00000500000000000000" pitchFamily="2" charset="-52"/>
              </a:rPr>
              <a:t>() из </a:t>
            </a:r>
            <a:r>
              <a:rPr lang="ru-RU" sz="1600" dirty="0" err="1">
                <a:latin typeface="Montserrat" panose="00000500000000000000" pitchFamily="2" charset="-52"/>
              </a:rPr>
              <a:t>pmdarima</a:t>
            </a:r>
            <a:r>
              <a:rPr lang="ru-RU" sz="1600" dirty="0">
                <a:latin typeface="Montserrat" panose="00000500000000000000" pitchFamily="2" charset="-52"/>
              </a:rPr>
              <a:t>. Для этого установим </a:t>
            </a:r>
            <a:r>
              <a:rPr lang="ru-RU" sz="1600" dirty="0" err="1">
                <a:latin typeface="Montserrat" panose="00000500000000000000" pitchFamily="2" charset="-52"/>
              </a:rPr>
              <a:t>seasonal</a:t>
            </a:r>
            <a:r>
              <a:rPr lang="ru-RU" sz="1600" dirty="0">
                <a:latin typeface="Montserrat" panose="00000500000000000000" pitchFamily="2" charset="-52"/>
              </a:rPr>
              <a:t>=</a:t>
            </a:r>
            <a:r>
              <a:rPr lang="ru-RU" sz="1600" dirty="0" err="1">
                <a:latin typeface="Montserrat" panose="00000500000000000000" pitchFamily="2" charset="-52"/>
              </a:rPr>
              <a:t>True</a:t>
            </a:r>
            <a:r>
              <a:rPr lang="ru-RU" sz="1600" dirty="0">
                <a:latin typeface="Montserrat" panose="00000500000000000000" pitchFamily="2" charset="-52"/>
              </a:rPr>
              <a:t>, укажем частоту m=12 для временного ряда по месяцам и установим D=1.</a:t>
            </a:r>
            <a:endParaRPr lang="en-US" sz="1600" dirty="0">
              <a:latin typeface="Montserrat" panose="00000500000000000000" pitchFamily="2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E6C771-C841-4818-ADFC-B824DFBD7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07" y="1844611"/>
            <a:ext cx="3867690" cy="20481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0F46F59-3AE2-4906-A6A1-AB7AD6463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835" y="1530242"/>
            <a:ext cx="5534797" cy="236253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5F9A066-DE21-41EB-A8A2-C2D9884B2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411" y="3892772"/>
            <a:ext cx="2958354" cy="23080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10B082-9704-40D9-8B0F-11ADAE9E4622}"/>
              </a:ext>
            </a:extLst>
          </p:cNvPr>
          <p:cNvSpPr txBox="1"/>
          <p:nvPr/>
        </p:nvSpPr>
        <p:spPr>
          <a:xfrm>
            <a:off x="466164" y="4327849"/>
            <a:ext cx="57284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Модель оценила информационный критерий </a:t>
            </a:r>
            <a:r>
              <a:rPr lang="ru-RU" sz="1600" dirty="0" err="1">
                <a:latin typeface="Montserrat" panose="00000500000000000000" pitchFamily="2" charset="-52"/>
              </a:rPr>
              <a:t>Акаике</a:t>
            </a:r>
            <a:r>
              <a:rPr lang="ru-RU" sz="1600" dirty="0">
                <a:latin typeface="Montserrat" panose="00000500000000000000" pitchFamily="2" charset="-52"/>
              </a:rPr>
              <a:t> (AIC), и P-значения коэффициентов выглядят значимыми. Давайте рассмотрим график диагностики остатков.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Лучшая модель </a:t>
            </a:r>
            <a:r>
              <a:rPr lang="ru-RU" sz="1600" b="1" dirty="0">
                <a:latin typeface="Montserrat" panose="00000500000000000000" pitchFamily="2" charset="-52"/>
              </a:rPr>
              <a:t>SARIMAX(3, 0, 0)x(0, 1, 1, 12</a:t>
            </a:r>
            <a:r>
              <a:rPr lang="ru-RU" sz="1600" dirty="0">
                <a:latin typeface="Montserrat" panose="00000500000000000000" pitchFamily="2" charset="-52"/>
              </a:rPr>
              <a:t>) имеет AIC 528.6, и P-значения являются значимыми.</a:t>
            </a:r>
          </a:p>
        </p:txBody>
      </p:sp>
    </p:spTree>
    <p:extLst>
      <p:ext uri="{BB962C8B-B14F-4D97-AF65-F5344CB8AC3E}">
        <p14:creationId xmlns:p14="http://schemas.microsoft.com/office/powerpoint/2010/main" val="291733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6"/>
          <p:cNvSpPr txBox="1">
            <a:spLocks noGrp="1"/>
          </p:cNvSpPr>
          <p:nvPr>
            <p:ph type="subTitle" idx="1"/>
          </p:nvPr>
        </p:nvSpPr>
        <p:spPr>
          <a:xfrm>
            <a:off x="211017" y="2748142"/>
            <a:ext cx="8458200" cy="32617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/>
            <a:r>
              <a:rPr lang="ru-RU" sz="1600" dirty="0">
                <a:latin typeface="Montserrat" panose="00000500000000000000" pitchFamily="2" charset="-52"/>
              </a:rPr>
              <a:t>Модель ARIMA характеризуется тремя условиями: </a:t>
            </a:r>
            <a:r>
              <a:rPr lang="ru-RU" sz="1600" b="1" dirty="0">
                <a:latin typeface="Montserrat" panose="00000500000000000000" pitchFamily="2" charset="-52"/>
              </a:rPr>
              <a:t>p, d, q</a:t>
            </a:r>
            <a:r>
              <a:rPr lang="ru-RU" sz="1600" dirty="0">
                <a:latin typeface="Montserrat" panose="00000500000000000000" pitchFamily="2" charset="-52"/>
              </a:rPr>
              <a:t>.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где,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anose="00000500000000000000" pitchFamily="2" charset="-52"/>
              </a:rPr>
              <a:t>p - порядок термина </a:t>
            </a:r>
            <a:r>
              <a:rPr lang="ru-RU" sz="1600" b="1" dirty="0">
                <a:latin typeface="Montserrat" panose="00000500000000000000" pitchFamily="2" charset="-52"/>
              </a:rPr>
              <a:t>AR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anose="00000500000000000000" pitchFamily="2" charset="-52"/>
              </a:rPr>
              <a:t>q - порядок термина </a:t>
            </a:r>
            <a:r>
              <a:rPr lang="ru-RU" sz="1600" b="1" dirty="0">
                <a:latin typeface="Montserrat" panose="00000500000000000000" pitchFamily="2" charset="-52"/>
              </a:rPr>
              <a:t>MA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anose="00000500000000000000" pitchFamily="2" charset="-52"/>
              </a:rPr>
              <a:t>d - количество разностей, необходимых для того, чтобы временной ряд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стал стационарным.</a:t>
            </a:r>
            <a:endParaRPr lang="en-US" sz="1600" dirty="0">
              <a:latin typeface="Montserrat" panose="00000500000000000000" pitchFamily="2" charset="-52"/>
            </a:endParaRPr>
          </a:p>
          <a:p>
            <a:pPr algn="just"/>
            <a:endParaRPr lang="ru-RU" sz="1600" dirty="0">
              <a:latin typeface="Montserrat" panose="00000500000000000000" pitchFamily="2" charset="-52"/>
            </a:endParaRP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Если временной ряд имеет сезонные закономерности, вам нужно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добавить сезонные условия, и он станет SARIMA, сокращением от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«Сезонный ARIMA». Подробнее об этом, как только мы закончим ARIMA.</a:t>
            </a:r>
            <a:endParaRPr lang="en-US" sz="1600" dirty="0">
              <a:latin typeface="Montserrat" panose="00000500000000000000" pitchFamily="2" charset="-52"/>
            </a:endParaRPr>
          </a:p>
          <a:p>
            <a:pPr algn="just"/>
            <a:endParaRPr lang="ru-RU" sz="1600" dirty="0">
              <a:latin typeface="Montserrat" panose="00000500000000000000" pitchFamily="2" charset="-52"/>
            </a:endParaRP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Итак, что вообще означает «</a:t>
            </a:r>
            <a:r>
              <a:rPr lang="ru-RU" sz="1600" b="1" dirty="0">
                <a:latin typeface="Montserrat" panose="00000500000000000000" pitchFamily="2" charset="-52"/>
              </a:rPr>
              <a:t>порядок термина AR</a:t>
            </a:r>
            <a:r>
              <a:rPr lang="ru-RU" sz="1600" dirty="0">
                <a:latin typeface="Montserrat" panose="00000500000000000000" pitchFamily="2" charset="-52"/>
              </a:rPr>
              <a:t>»? Прежде чем мы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пойдем туда, давайте сначала посмотрим на термин «</a:t>
            </a:r>
            <a:r>
              <a:rPr lang="ru-RU" sz="1600" b="1" dirty="0">
                <a:latin typeface="Montserrat" panose="00000500000000000000" pitchFamily="2" charset="-52"/>
              </a:rPr>
              <a:t>d</a:t>
            </a:r>
            <a:r>
              <a:rPr lang="ru-RU" sz="1600" dirty="0">
                <a:latin typeface="Montserrat" panose="00000500000000000000" pitchFamily="2" charset="-52"/>
              </a:rPr>
              <a:t>».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2271591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Введение в модели </a:t>
            </a:r>
            <a:r>
              <a:rPr lang="en-US" sz="3200" b="1" dirty="0">
                <a:latin typeface="Montserrat" panose="00000500000000000000" pitchFamily="2" charset="-52"/>
                <a:ea typeface="+mj-lt"/>
                <a:cs typeface="+mj-lt"/>
              </a:rPr>
              <a:t>ARIMA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1" y="903316"/>
            <a:ext cx="9353617" cy="17896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>
                <a:latin typeface="Montserrat" panose="00000500000000000000" pitchFamily="2" charset="-52"/>
              </a:rPr>
              <a:t>	</a:t>
            </a:r>
            <a:r>
              <a:rPr lang="ru-RU" sz="1600" b="1" dirty="0">
                <a:latin typeface="Montserrat" panose="00000500000000000000" pitchFamily="2" charset="-52"/>
              </a:rPr>
              <a:t>ARIMA</a:t>
            </a:r>
            <a:r>
              <a:rPr lang="ru-RU" sz="1600" dirty="0">
                <a:latin typeface="Montserrat" panose="00000500000000000000" pitchFamily="2" charset="-52"/>
              </a:rPr>
              <a:t>, или "</a:t>
            </a:r>
            <a:r>
              <a:rPr lang="ru-RU" sz="1600" b="1" dirty="0" err="1">
                <a:latin typeface="Montserrat" panose="00000500000000000000" pitchFamily="2" charset="-52"/>
              </a:rPr>
              <a:t>Авторегрессивная</a:t>
            </a:r>
            <a:r>
              <a:rPr lang="ru-RU" sz="1600" b="1" dirty="0">
                <a:latin typeface="Montserrat" panose="00000500000000000000" pitchFamily="2" charset="-52"/>
              </a:rPr>
              <a:t> интегрированная скользящая средняя</a:t>
            </a:r>
            <a:r>
              <a:rPr lang="ru-RU" sz="1600" dirty="0">
                <a:latin typeface="Montserrat" panose="00000500000000000000" pitchFamily="2" charset="-52"/>
              </a:rPr>
              <a:t>", представляет собой класс моделей, которые объясняют временной ряд на основе его собственных прошлых значений, включая задержки и ошибки прогноза. </a:t>
            </a:r>
            <a:endParaRPr lang="en-US" sz="1600" dirty="0">
              <a:latin typeface="Montserrat" panose="00000500000000000000" pitchFamily="2" charset="-52"/>
            </a:endParaRPr>
          </a:p>
          <a:p>
            <a:pPr algn="just"/>
            <a:r>
              <a:rPr lang="en-US" sz="1600" dirty="0">
                <a:latin typeface="Montserrat" panose="00000500000000000000" pitchFamily="2" charset="-52"/>
              </a:rPr>
              <a:t>	</a:t>
            </a:r>
            <a:r>
              <a:rPr lang="ru-RU" sz="1600" dirty="0">
                <a:latin typeface="Montserrat" panose="00000500000000000000" pitchFamily="2" charset="-52"/>
              </a:rPr>
              <a:t>Любой несезонный временной ряд, демонстрирующий закономерности и не являющийся случайным белым шумом, может быть смоделирован с помощью ARIMA. </a:t>
            </a:r>
          </a:p>
        </p:txBody>
      </p:sp>
    </p:spTree>
    <p:extLst>
      <p:ext uri="{BB962C8B-B14F-4D97-AF65-F5344CB8AC3E}">
        <p14:creationId xmlns:p14="http://schemas.microsoft.com/office/powerpoint/2010/main" val="21895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1965469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92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Как автоматически построить модель SARIMA в </a:t>
            </a:r>
            <a:r>
              <a:rPr lang="ru-RU" sz="3200" b="1" dirty="0" err="1">
                <a:latin typeface="Montserrat" panose="00000500000000000000" pitchFamily="2" charset="-52"/>
                <a:ea typeface="+mj-lt"/>
                <a:cs typeface="+mj-lt"/>
              </a:rPr>
              <a:t>python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3BAF7-8B19-4A90-AF3A-96F324700FD0}"/>
              </a:ext>
            </a:extLst>
          </p:cNvPr>
          <p:cNvSpPr txBox="1"/>
          <p:nvPr/>
        </p:nvSpPr>
        <p:spPr>
          <a:xfrm>
            <a:off x="334107" y="914325"/>
            <a:ext cx="94846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Отлично, теперь сделаем прогноз на 24 месяца.</a:t>
            </a:r>
            <a:endParaRPr lang="en-US" sz="1600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9A5403-592A-49C0-A936-900A68869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64" y="1369290"/>
            <a:ext cx="3908612" cy="25207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64636A-674E-4115-B98C-52FEAFD7F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929" y="1155948"/>
            <a:ext cx="5504330" cy="54681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37D4C0-1D26-4443-AE45-6656B8E800FF}"/>
              </a:ext>
            </a:extLst>
          </p:cNvPr>
          <p:cNvSpPr txBox="1"/>
          <p:nvPr/>
        </p:nvSpPr>
        <p:spPr>
          <a:xfrm>
            <a:off x="352364" y="4365328"/>
            <a:ext cx="34579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Как итог у нас есть хороший прогноз, который улавливает ожидаемый сезонный паттерн спроса.</a:t>
            </a:r>
            <a:endParaRPr lang="en-US" sz="16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41541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1965469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850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Как построить модель SARIMAX с экзогенной переменной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2490C0-A286-49AA-9187-FE35707785DE}"/>
              </a:ext>
            </a:extLst>
          </p:cNvPr>
          <p:cNvSpPr txBox="1"/>
          <p:nvPr/>
        </p:nvSpPr>
        <p:spPr>
          <a:xfrm>
            <a:off x="334107" y="637926"/>
            <a:ext cx="948465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Построенная нами модель SARIMA хороша, и мы могли бы здесь остановится.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Но для полноты давайте попробуем внедрить в модель </a:t>
            </a:r>
            <a:r>
              <a:rPr lang="ru-RU" sz="1600" b="1" dirty="0">
                <a:latin typeface="Montserrat" panose="00000500000000000000" pitchFamily="2" charset="-52"/>
              </a:rPr>
              <a:t>внешний предиктор</a:t>
            </a:r>
            <a:r>
              <a:rPr lang="ru-RU" sz="1600" dirty="0">
                <a:latin typeface="Montserrat" panose="00000500000000000000" pitchFamily="2" charset="-52"/>
              </a:rPr>
              <a:t>, также называемый </a:t>
            </a:r>
            <a:r>
              <a:rPr lang="ru-RU" sz="1600" b="1" dirty="0">
                <a:latin typeface="Montserrat" panose="00000500000000000000" pitchFamily="2" charset="-52"/>
              </a:rPr>
              <a:t>'экзогенной переменной</a:t>
            </a:r>
            <a:r>
              <a:rPr lang="ru-RU" sz="1600" dirty="0">
                <a:latin typeface="Montserrat" panose="00000500000000000000" pitchFamily="2" charset="-52"/>
              </a:rPr>
              <a:t>’. </a:t>
            </a:r>
          </a:p>
          <a:p>
            <a:endParaRPr lang="ru-RU" sz="1600" dirty="0">
              <a:latin typeface="Montserrat" panose="00000500000000000000" pitchFamily="2" charset="-52"/>
            </a:endParaRPr>
          </a:p>
          <a:p>
            <a:r>
              <a:rPr lang="ru-RU" sz="1600" dirty="0">
                <a:latin typeface="Montserrat" panose="00000500000000000000" pitchFamily="2" charset="-52"/>
              </a:rPr>
              <a:t>Эта модель называется моделью </a:t>
            </a:r>
            <a:r>
              <a:rPr lang="ru-RU" sz="1600" b="1" dirty="0">
                <a:latin typeface="Montserrat" panose="00000500000000000000" pitchFamily="2" charset="-52"/>
              </a:rPr>
              <a:t>SARIMAX</a:t>
            </a:r>
            <a:r>
              <a:rPr lang="ru-RU" sz="1600" dirty="0">
                <a:latin typeface="Montserrat" panose="00000500000000000000" pitchFamily="2" charset="-52"/>
              </a:rPr>
              <a:t>.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Единственное требование к использованию экзогенной переменной - нам нужно знать значение переменной в течение периода прогнозирования.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Ради демонстрации используем сезонный индекс из классического сезонной декомпозиции для последних 36 месяцев данных.</a:t>
            </a:r>
          </a:p>
          <a:p>
            <a:endParaRPr lang="ru-RU" sz="1600" dirty="0">
              <a:latin typeface="Montserrat" panose="00000500000000000000" pitchFamily="2" charset="-52"/>
            </a:endParaRPr>
          </a:p>
          <a:p>
            <a:r>
              <a:rPr lang="ru-RU" sz="1600" dirty="0">
                <a:latin typeface="Montserrat" panose="00000500000000000000" pitchFamily="2" charset="-52"/>
              </a:rPr>
              <a:t>Почему сезонный индекс? Разве SARIMA уже не моделирует сезонность?</a:t>
            </a:r>
          </a:p>
          <a:p>
            <a:endParaRPr lang="ru-RU" sz="1600" dirty="0">
              <a:latin typeface="Montserrat" panose="00000500000000000000" pitchFamily="2" charset="-52"/>
            </a:endParaRPr>
          </a:p>
          <a:p>
            <a:r>
              <a:rPr lang="ru-RU" sz="1600" dirty="0">
                <a:latin typeface="Montserrat" panose="00000500000000000000" pitchFamily="2" charset="-52"/>
              </a:rPr>
              <a:t>Мы хотим посмотреть, как выглядит модель, если мы принудительно введем последний сезонный паттерн в обучение и прогноз.</a:t>
            </a:r>
          </a:p>
          <a:p>
            <a:endParaRPr lang="ru-RU" sz="1600" dirty="0">
              <a:latin typeface="Montserrat" panose="00000500000000000000" pitchFamily="2" charset="-52"/>
            </a:endParaRPr>
          </a:p>
          <a:p>
            <a:r>
              <a:rPr lang="ru-RU" sz="1600" dirty="0">
                <a:latin typeface="Montserrat" panose="00000500000000000000" pitchFamily="2" charset="-52"/>
              </a:rPr>
              <a:t>Во-вторых, сезонный индекс - это хорошая экзогенная переменная, потому что он повторяется каждый цикл частоты, в данном случае 12 месяцев. </a:t>
            </a:r>
          </a:p>
          <a:p>
            <a:endParaRPr lang="ru-RU" sz="1600" dirty="0">
              <a:latin typeface="Montserrat" panose="00000500000000000000" pitchFamily="2" charset="-52"/>
            </a:endParaRPr>
          </a:p>
          <a:p>
            <a:r>
              <a:rPr lang="ru-RU" sz="1600" dirty="0">
                <a:latin typeface="Montserrat" panose="00000500000000000000" pitchFamily="2" charset="-52"/>
              </a:rPr>
              <a:t>Таким образом, мы всегда будем знать, какие значения будет иметь сезонный индекс для будущих прогнозов.</a:t>
            </a:r>
          </a:p>
        </p:txBody>
      </p:sp>
    </p:spTree>
    <p:extLst>
      <p:ext uri="{BB962C8B-B14F-4D97-AF65-F5344CB8AC3E}">
        <p14:creationId xmlns:p14="http://schemas.microsoft.com/office/powerpoint/2010/main" val="746443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1965469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850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Как построить модель SARIMAX с экзогенной переменной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405AFE-C761-4038-9A3D-9B439A8E7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19" y="1360208"/>
            <a:ext cx="4953691" cy="26673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2F419D-8EDB-4601-9D01-25134FE8F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8" y="1360208"/>
            <a:ext cx="4191585" cy="217200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7DC5AD-7754-46A1-9F85-DB4FA6DEB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410" y="3727743"/>
            <a:ext cx="5858693" cy="24863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9414FE-0565-4A2F-8D63-07948BA5785D}"/>
              </a:ext>
            </a:extLst>
          </p:cNvPr>
          <p:cNvSpPr txBox="1"/>
          <p:nvPr/>
        </p:nvSpPr>
        <p:spPr>
          <a:xfrm>
            <a:off x="334107" y="713877"/>
            <a:ext cx="9484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Montserrat" panose="00000500000000000000" pitchFamily="2" charset="-52"/>
              </a:rPr>
              <a:t>Давайте вычислим сезонный индекс, чтобы его можно было использовать в качестве (экзогенного) предиктора для модели SARIMAX.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753EEC-61C4-46B6-956F-AFD85DC51DB1}"/>
              </a:ext>
            </a:extLst>
          </p:cNvPr>
          <p:cNvSpPr txBox="1"/>
          <p:nvPr/>
        </p:nvSpPr>
        <p:spPr>
          <a:xfrm>
            <a:off x="427719" y="4133826"/>
            <a:ext cx="4168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Montserrat" panose="00000500000000000000" pitchFamily="2" charset="-52"/>
              </a:rPr>
              <a:t>Экзогенная переменная (сезонный индекс) готова. Давайте построим модель SARIMAX.</a:t>
            </a:r>
            <a:endParaRPr lang="en-US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27791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1965469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850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Как построить модель SARIMAX с экзогенной переменной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9414FE-0565-4A2F-8D63-07948BA5785D}"/>
              </a:ext>
            </a:extLst>
          </p:cNvPr>
          <p:cNvSpPr txBox="1"/>
          <p:nvPr/>
        </p:nvSpPr>
        <p:spPr>
          <a:xfrm>
            <a:off x="334107" y="713877"/>
            <a:ext cx="94846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Montserrat" panose="00000500000000000000" pitchFamily="2" charset="-52"/>
              </a:rPr>
              <a:t>Таким образом, у нас есть модель с экзогенным членом. Но коэффициент для x1 очень мал, поэтому вклад от этой переменной будет незначительным. Давайте сделаем прогноз в любом случае.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Фактически мы принудительно ввели последний сезонный эффект последних 3 лет в модель вместо всей истории.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Давайте сделаем прогноз на следующие 24 месяца. Для этого нам нужно знать значение сезонного индекса на следующие 24 месяца.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50BB85-0823-437A-98A5-320C824CE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17" y="2529759"/>
            <a:ext cx="4944165" cy="365811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F5FBF3-1DE8-4E0A-8FA5-038058678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724" y="2249897"/>
            <a:ext cx="4240518" cy="431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65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BCE4A-40FE-4868-998D-EFB071143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Спасибо за внимание</a:t>
            </a:r>
            <a:endParaRPr lang="en-US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1486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2271591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Что означают </a:t>
            </a:r>
            <a:r>
              <a:rPr lang="en-US" sz="3200" b="1" dirty="0">
                <a:latin typeface="Montserrat" panose="00000500000000000000" pitchFamily="2" charset="-52"/>
                <a:ea typeface="+mj-lt"/>
                <a:cs typeface="+mj-lt"/>
              </a:rPr>
              <a:t>p, d </a:t>
            </a:r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и </a:t>
            </a:r>
            <a:r>
              <a:rPr lang="en-US" sz="3200" b="1" dirty="0">
                <a:latin typeface="Montserrat" panose="00000500000000000000" pitchFamily="2" charset="-52"/>
                <a:ea typeface="+mj-lt"/>
                <a:cs typeface="+mj-lt"/>
              </a:rPr>
              <a:t>q </a:t>
            </a:r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в модели</a:t>
            </a:r>
            <a:r>
              <a:rPr lang="en-US" sz="3200" b="1" dirty="0">
                <a:latin typeface="Montserrat" panose="00000500000000000000" pitchFamily="2" charset="-52"/>
                <a:ea typeface="+mj-lt"/>
                <a:cs typeface="+mj-lt"/>
              </a:rPr>
              <a:t> ARIMA?</a:t>
            </a:r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 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1" y="903316"/>
            <a:ext cx="9353617" cy="17896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>
                <a:latin typeface="Montserrat" panose="00000500000000000000" pitchFamily="2" charset="-52"/>
              </a:rPr>
              <a:t>	</a:t>
            </a:r>
            <a:r>
              <a:rPr lang="ru-RU" sz="1600" dirty="0">
                <a:latin typeface="Montserrat" panose="00000500000000000000" pitchFamily="2" charset="-52"/>
              </a:rPr>
              <a:t>Первый шаг к построению модели ARIMA — сделать временной ряд</a:t>
            </a:r>
          </a:p>
          <a:p>
            <a:pPr algn="just"/>
            <a:r>
              <a:rPr lang="en-US" sz="1600" dirty="0">
                <a:latin typeface="Montserrat" panose="00000500000000000000" pitchFamily="2" charset="-52"/>
              </a:rPr>
              <a:t>	</a:t>
            </a:r>
            <a:r>
              <a:rPr lang="ru-RU" sz="1600" dirty="0">
                <a:latin typeface="Montserrat" panose="00000500000000000000" pitchFamily="2" charset="-52"/>
              </a:rPr>
              <a:t>стационарным.</a:t>
            </a:r>
            <a:endParaRPr lang="en-US" sz="1600" dirty="0">
              <a:latin typeface="Montserrat" panose="00000500000000000000" pitchFamily="2" charset="-52"/>
            </a:endParaRPr>
          </a:p>
          <a:p>
            <a:pPr algn="just"/>
            <a:endParaRPr lang="ru-RU" sz="1600" dirty="0">
              <a:latin typeface="Montserrat" panose="00000500000000000000" pitchFamily="2" charset="-52"/>
            </a:endParaRPr>
          </a:p>
          <a:p>
            <a:pPr algn="just"/>
            <a:r>
              <a:rPr lang="en-US" sz="1600" b="1" dirty="0">
                <a:latin typeface="Montserrat" panose="00000500000000000000" pitchFamily="2" charset="-52"/>
              </a:rPr>
              <a:t>	</a:t>
            </a:r>
            <a:r>
              <a:rPr lang="ru-RU" sz="1600" b="1" dirty="0">
                <a:latin typeface="Montserrat" panose="00000500000000000000" pitchFamily="2" charset="-52"/>
              </a:rPr>
              <a:t>Почему?</a:t>
            </a:r>
          </a:p>
          <a:p>
            <a:pPr algn="just"/>
            <a:r>
              <a:rPr lang="en-US" sz="1600" dirty="0">
                <a:latin typeface="Montserrat" panose="00000500000000000000" pitchFamily="2" charset="-52"/>
              </a:rPr>
              <a:t>	</a:t>
            </a:r>
            <a:r>
              <a:rPr lang="ru-RU" sz="1600" dirty="0">
                <a:latin typeface="Montserrat" panose="00000500000000000000" pitchFamily="2" charset="-52"/>
              </a:rPr>
              <a:t>Потому что термин «Авторегрессия» в ARIMA означает, что</a:t>
            </a:r>
          </a:p>
          <a:p>
            <a:pPr algn="just"/>
            <a:r>
              <a:rPr lang="en-US" sz="1600" dirty="0">
                <a:latin typeface="Montserrat" panose="00000500000000000000" pitchFamily="2" charset="-52"/>
              </a:rPr>
              <a:t>	</a:t>
            </a:r>
            <a:r>
              <a:rPr lang="ru-RU" sz="1600" dirty="0">
                <a:latin typeface="Montserrat" panose="00000500000000000000" pitchFamily="2" charset="-52"/>
              </a:rPr>
              <a:t>это модель линейной регрессии , которая использует свои собственные</a:t>
            </a:r>
          </a:p>
          <a:p>
            <a:pPr algn="just"/>
            <a:r>
              <a:rPr lang="en-US" sz="1600" dirty="0">
                <a:latin typeface="Montserrat" panose="00000500000000000000" pitchFamily="2" charset="-52"/>
              </a:rPr>
              <a:t>	</a:t>
            </a:r>
            <a:r>
              <a:rPr lang="ru-RU" sz="1600" dirty="0">
                <a:latin typeface="Montserrat" panose="00000500000000000000" pitchFamily="2" charset="-52"/>
              </a:rPr>
              <a:t>задержки в качестве предикторов. Как известно, модели линейной регрессии</a:t>
            </a:r>
          </a:p>
          <a:p>
            <a:pPr algn="just"/>
            <a:r>
              <a:rPr lang="en-US" sz="1600" dirty="0">
                <a:latin typeface="Montserrat" panose="00000500000000000000" pitchFamily="2" charset="-52"/>
              </a:rPr>
              <a:t>	</a:t>
            </a:r>
            <a:r>
              <a:rPr lang="ru-RU" sz="1600" dirty="0">
                <a:latin typeface="Montserrat" panose="00000500000000000000" pitchFamily="2" charset="-52"/>
              </a:rPr>
              <a:t>лучше всего работают, когда предикторы не коррелированы и независимы</a:t>
            </a:r>
          </a:p>
          <a:p>
            <a:pPr algn="just"/>
            <a:r>
              <a:rPr lang="en-US" sz="1600" dirty="0">
                <a:latin typeface="Montserrat" panose="00000500000000000000" pitchFamily="2" charset="-52"/>
              </a:rPr>
              <a:t>	</a:t>
            </a:r>
            <a:r>
              <a:rPr lang="ru-RU" sz="1600" dirty="0">
                <a:latin typeface="Montserrat" panose="00000500000000000000" pitchFamily="2" charset="-52"/>
              </a:rPr>
              <a:t>друг от друга.</a:t>
            </a:r>
            <a:endParaRPr lang="en-US" sz="1600" dirty="0">
              <a:latin typeface="Montserrat" panose="00000500000000000000" pitchFamily="2" charset="-52"/>
            </a:endParaRPr>
          </a:p>
          <a:p>
            <a:pPr algn="just"/>
            <a:endParaRPr lang="ru-RU" sz="1600" dirty="0">
              <a:latin typeface="Montserrat" panose="00000500000000000000" pitchFamily="2" charset="-52"/>
            </a:endParaRPr>
          </a:p>
          <a:p>
            <a:pPr algn="just"/>
            <a:r>
              <a:rPr lang="en-US" sz="1600" b="1" dirty="0">
                <a:latin typeface="Montserrat" panose="00000500000000000000" pitchFamily="2" charset="-52"/>
              </a:rPr>
              <a:t>	</a:t>
            </a:r>
            <a:r>
              <a:rPr lang="ru-RU" sz="1600" b="1" dirty="0">
                <a:latin typeface="Montserrat" panose="00000500000000000000" pitchFamily="2" charset="-52"/>
              </a:rPr>
              <a:t>Так как же сделать ряд стационарным?</a:t>
            </a:r>
            <a:endParaRPr lang="en-US" sz="1600" b="1" dirty="0">
              <a:latin typeface="Montserrat" panose="00000500000000000000" pitchFamily="2" charset="-52"/>
            </a:endParaRPr>
          </a:p>
          <a:p>
            <a:pPr algn="just"/>
            <a:endParaRPr lang="en-US" sz="1600" b="1" dirty="0">
              <a:latin typeface="Montserrat" panose="00000500000000000000" pitchFamily="2" charset="-52"/>
            </a:endParaRPr>
          </a:p>
          <a:p>
            <a:pPr algn="just"/>
            <a:r>
              <a:rPr lang="en-US" sz="1600" b="1" dirty="0">
                <a:latin typeface="Montserrat" panose="00000500000000000000" pitchFamily="2" charset="-52"/>
              </a:rPr>
              <a:t>	</a:t>
            </a:r>
            <a:r>
              <a:rPr lang="ru-RU" sz="1600" dirty="0">
                <a:latin typeface="Montserrat" panose="00000500000000000000" pitchFamily="2" charset="-52"/>
              </a:rPr>
              <a:t>Наиболее распространенный подход состоит в том, чтобы различать</a:t>
            </a:r>
          </a:p>
          <a:p>
            <a:pPr algn="just"/>
            <a:r>
              <a:rPr lang="en-US" sz="1600" dirty="0">
                <a:latin typeface="Montserrat" panose="00000500000000000000" pitchFamily="2" charset="-52"/>
              </a:rPr>
              <a:t>	</a:t>
            </a:r>
            <a:r>
              <a:rPr lang="ru-RU" sz="1600" dirty="0">
                <a:latin typeface="Montserrat" panose="00000500000000000000" pitchFamily="2" charset="-52"/>
              </a:rPr>
              <a:t>его. То есть вычесть предыдущее значение из текущего значения. Иногда, в</a:t>
            </a:r>
          </a:p>
          <a:p>
            <a:pPr algn="just"/>
            <a:r>
              <a:rPr lang="en-US" sz="1600" dirty="0">
                <a:latin typeface="Montserrat" panose="00000500000000000000" pitchFamily="2" charset="-52"/>
              </a:rPr>
              <a:t>	</a:t>
            </a:r>
            <a:r>
              <a:rPr lang="ru-RU" sz="1600" dirty="0">
                <a:latin typeface="Montserrat" panose="00000500000000000000" pitchFamily="2" charset="-52"/>
              </a:rPr>
              <a:t>зависимости от сложности серии, может потребоваться более одной</a:t>
            </a:r>
          </a:p>
          <a:p>
            <a:pPr algn="just"/>
            <a:r>
              <a:rPr lang="en-US" sz="1600" dirty="0">
                <a:latin typeface="Montserrat" panose="00000500000000000000" pitchFamily="2" charset="-52"/>
              </a:rPr>
              <a:t>	</a:t>
            </a:r>
            <a:r>
              <a:rPr lang="ru-RU" sz="1600" dirty="0">
                <a:latin typeface="Montserrat" panose="00000500000000000000" pitchFamily="2" charset="-52"/>
              </a:rPr>
              <a:t>разности.</a:t>
            </a:r>
          </a:p>
          <a:p>
            <a:pPr algn="just"/>
            <a:r>
              <a:rPr lang="en-US" sz="1600" dirty="0">
                <a:latin typeface="Montserrat" panose="00000500000000000000" pitchFamily="2" charset="-52"/>
              </a:rPr>
              <a:t>	</a:t>
            </a:r>
            <a:r>
              <a:rPr lang="ru-RU" sz="1600" dirty="0">
                <a:latin typeface="Montserrat" panose="00000500000000000000" pitchFamily="2" charset="-52"/>
              </a:rPr>
              <a:t>Таким образом, значение </a:t>
            </a:r>
            <a:r>
              <a:rPr lang="ru-RU" sz="1600" b="1" dirty="0">
                <a:latin typeface="Montserrat" panose="00000500000000000000" pitchFamily="2" charset="-52"/>
              </a:rPr>
              <a:t>d</a:t>
            </a:r>
            <a:r>
              <a:rPr lang="ru-RU" sz="1600" dirty="0">
                <a:latin typeface="Montserrat" panose="00000500000000000000" pitchFamily="2" charset="-52"/>
              </a:rPr>
              <a:t> представляет собой минимальное</a:t>
            </a:r>
          </a:p>
          <a:p>
            <a:pPr algn="just"/>
            <a:r>
              <a:rPr lang="en-US" sz="1600" dirty="0">
                <a:latin typeface="Montserrat" panose="00000500000000000000" pitchFamily="2" charset="-52"/>
              </a:rPr>
              <a:t>	</a:t>
            </a:r>
            <a:r>
              <a:rPr lang="ru-RU" sz="1600" dirty="0">
                <a:latin typeface="Montserrat" panose="00000500000000000000" pitchFamily="2" charset="-52"/>
              </a:rPr>
              <a:t>количество разностей, необходимых для того, чтобы ряд стал</a:t>
            </a:r>
          </a:p>
          <a:p>
            <a:pPr algn="just"/>
            <a:r>
              <a:rPr lang="en-US" sz="1600" dirty="0">
                <a:latin typeface="Montserrat" panose="00000500000000000000" pitchFamily="2" charset="-52"/>
              </a:rPr>
              <a:t>	</a:t>
            </a:r>
            <a:r>
              <a:rPr lang="ru-RU" sz="1600" dirty="0">
                <a:latin typeface="Montserrat" panose="00000500000000000000" pitchFamily="2" charset="-52"/>
              </a:rPr>
              <a:t>стационарным. А если временной ряд уже стационарный, то </a:t>
            </a:r>
            <a:r>
              <a:rPr lang="ru-RU" sz="1600" b="1" dirty="0">
                <a:latin typeface="Montserrat" panose="00000500000000000000" pitchFamily="2" charset="-52"/>
              </a:rPr>
              <a:t>d = 0.</a:t>
            </a:r>
          </a:p>
        </p:txBody>
      </p:sp>
    </p:spTree>
    <p:extLst>
      <p:ext uri="{BB962C8B-B14F-4D97-AF65-F5344CB8AC3E}">
        <p14:creationId xmlns:p14="http://schemas.microsoft.com/office/powerpoint/2010/main" val="190082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2271591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Что означают </a:t>
            </a:r>
            <a:r>
              <a:rPr lang="en-US" sz="3200" b="1" dirty="0">
                <a:latin typeface="Montserrat" panose="00000500000000000000" pitchFamily="2" charset="-52"/>
                <a:ea typeface="+mj-lt"/>
                <a:cs typeface="+mj-lt"/>
              </a:rPr>
              <a:t>p, d </a:t>
            </a:r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и </a:t>
            </a:r>
            <a:r>
              <a:rPr lang="en-US" sz="3200" b="1" dirty="0">
                <a:latin typeface="Montserrat" panose="00000500000000000000" pitchFamily="2" charset="-52"/>
                <a:ea typeface="+mj-lt"/>
                <a:cs typeface="+mj-lt"/>
              </a:rPr>
              <a:t>q </a:t>
            </a:r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в модели</a:t>
            </a:r>
            <a:r>
              <a:rPr lang="en-US" sz="3200" b="1" dirty="0">
                <a:latin typeface="Montserrat" panose="00000500000000000000" pitchFamily="2" charset="-52"/>
                <a:ea typeface="+mj-lt"/>
                <a:cs typeface="+mj-lt"/>
              </a:rPr>
              <a:t> ARIMA?</a:t>
            </a:r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 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334107" y="903316"/>
            <a:ext cx="9019509" cy="17896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b="1" dirty="0">
                <a:latin typeface="Montserrat" panose="00000500000000000000" pitchFamily="2" charset="-52"/>
              </a:rPr>
              <a:t>Далее, что такое термины «p» и «q»?</a:t>
            </a:r>
          </a:p>
          <a:p>
            <a:pPr algn="just"/>
            <a:r>
              <a:rPr lang="ru-RU" sz="1600" b="1" dirty="0">
                <a:latin typeface="Montserrat" panose="00000500000000000000" pitchFamily="2" charset="-52"/>
              </a:rPr>
              <a:t>«p»</a:t>
            </a:r>
            <a:r>
              <a:rPr lang="ru-RU" sz="1600" dirty="0">
                <a:latin typeface="Montserrat" panose="00000500000000000000" pitchFamily="2" charset="-52"/>
              </a:rPr>
              <a:t> - это порядок термина «</a:t>
            </a:r>
            <a:r>
              <a:rPr lang="ru-RU" sz="1600" dirty="0" err="1">
                <a:latin typeface="Montserrat" panose="00000500000000000000" pitchFamily="2" charset="-52"/>
              </a:rPr>
              <a:t>авторегрессивный</a:t>
            </a:r>
            <a:r>
              <a:rPr lang="ru-RU" sz="1600" dirty="0">
                <a:latin typeface="Montserrat" panose="00000500000000000000" pitchFamily="2" charset="-52"/>
              </a:rPr>
              <a:t>» (</a:t>
            </a:r>
            <a:r>
              <a:rPr lang="ru-RU" sz="1600" b="1" dirty="0">
                <a:latin typeface="Montserrat" panose="00000500000000000000" pitchFamily="2" charset="-52"/>
              </a:rPr>
              <a:t>AR</a:t>
            </a:r>
            <a:r>
              <a:rPr lang="ru-RU" sz="1600" dirty="0">
                <a:latin typeface="Montserrat" panose="00000500000000000000" pitchFamily="2" charset="-52"/>
              </a:rPr>
              <a:t>). Это относится к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количеству лагов </a:t>
            </a:r>
            <a:r>
              <a:rPr lang="ru-RU" sz="1600" b="1" dirty="0">
                <a:latin typeface="Montserrat" panose="00000500000000000000" pitchFamily="2" charset="-52"/>
              </a:rPr>
              <a:t>Y</a:t>
            </a:r>
            <a:r>
              <a:rPr lang="ru-RU" sz="1600" dirty="0">
                <a:latin typeface="Montserrat" panose="00000500000000000000" pitchFamily="2" charset="-52"/>
              </a:rPr>
              <a:t>, которые будут использоваться в качестве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предикторов.</a:t>
            </a:r>
            <a:endParaRPr lang="en-US" sz="1600" dirty="0">
              <a:latin typeface="Montserrat" panose="00000500000000000000" pitchFamily="2" charset="-52"/>
            </a:endParaRP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 </a:t>
            </a:r>
            <a:r>
              <a:rPr lang="ru-RU" sz="1600" b="1" dirty="0">
                <a:latin typeface="Montserrat" panose="00000500000000000000" pitchFamily="2" charset="-52"/>
              </a:rPr>
              <a:t>«q» </a:t>
            </a:r>
            <a:r>
              <a:rPr lang="ru-RU" sz="1600" dirty="0">
                <a:latin typeface="Montserrat" panose="00000500000000000000" pitchFamily="2" charset="-52"/>
              </a:rPr>
              <a:t>— это порядок термина «Скользящая средняя» (</a:t>
            </a:r>
            <a:r>
              <a:rPr lang="ru-RU" sz="1600" b="1" dirty="0">
                <a:latin typeface="Montserrat" panose="00000500000000000000" pitchFamily="2" charset="-52"/>
              </a:rPr>
              <a:t>MA</a:t>
            </a:r>
            <a:r>
              <a:rPr lang="ru-RU" sz="1600" dirty="0">
                <a:latin typeface="Montserrat" panose="00000500000000000000" pitchFamily="2" charset="-52"/>
              </a:rPr>
              <a:t>). Это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относится к количеству запаздывающих ошибок прогноза, которые должны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быть включены в модель ARIMA.</a:t>
            </a:r>
            <a:endParaRPr lang="ru-RU" sz="1600" b="1" dirty="0">
              <a:latin typeface="Montserrat" panose="00000500000000000000" pitchFamily="2" charset="-5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3F4C3E-2536-43A5-A88C-B7AC849AC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54" y="3135532"/>
            <a:ext cx="5251938" cy="297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40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2271591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Что такое модели AR и MA?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334107" y="903317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dirty="0">
                <a:latin typeface="Montserrat" panose="00000500000000000000" pitchFamily="2" charset="-52"/>
              </a:rPr>
              <a:t>Чистая </a:t>
            </a:r>
            <a:r>
              <a:rPr lang="ru-RU" sz="1600" dirty="0" err="1">
                <a:latin typeface="Montserrat" panose="00000500000000000000" pitchFamily="2" charset="-52"/>
              </a:rPr>
              <a:t>авторегрессивная</a:t>
            </a:r>
            <a:r>
              <a:rPr lang="ru-RU" sz="1600" dirty="0">
                <a:latin typeface="Montserrat" panose="00000500000000000000" pitchFamily="2" charset="-52"/>
              </a:rPr>
              <a:t> </a:t>
            </a:r>
            <a:r>
              <a:rPr lang="ru-RU" sz="1600" b="1" dirty="0">
                <a:latin typeface="Montserrat" panose="00000500000000000000" pitchFamily="2" charset="-52"/>
              </a:rPr>
              <a:t>(только AR</a:t>
            </a:r>
            <a:r>
              <a:rPr lang="ru-RU" sz="1600" dirty="0">
                <a:latin typeface="Montserrat" panose="00000500000000000000" pitchFamily="2" charset="-52"/>
              </a:rPr>
              <a:t>) модель — это модель, в которой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зависит только от собственных задержек. То есть является функцией «лагов».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7135AE-87CF-4079-8ABB-58A1084A4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54" y="1785198"/>
            <a:ext cx="5182323" cy="523948"/>
          </a:xfrm>
          <a:prstGeom prst="rect">
            <a:avLst/>
          </a:prstGeom>
        </p:spPr>
      </p:pic>
      <p:sp>
        <p:nvSpPr>
          <p:cNvPr id="7" name="Google Shape;381;p66">
            <a:extLst>
              <a:ext uri="{FF2B5EF4-FFF2-40B4-BE49-F238E27FC236}">
                <a16:creationId xmlns:a16="http://schemas.microsoft.com/office/drawing/2014/main" id="{394C87D5-047B-4BCB-AACA-16ACD0B6E0B9}"/>
              </a:ext>
            </a:extLst>
          </p:cNvPr>
          <p:cNvSpPr txBox="1">
            <a:spLocks/>
          </p:cNvSpPr>
          <p:nvPr/>
        </p:nvSpPr>
        <p:spPr>
          <a:xfrm>
            <a:off x="334107" y="2450181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dirty="0">
                <a:latin typeface="Montserrat" panose="00000500000000000000" pitchFamily="2" charset="-52"/>
              </a:rPr>
              <a:t>где —  </a:t>
            </a:r>
            <a:r>
              <a:rPr lang="en-US" sz="1600" dirty="0">
                <a:latin typeface="Montserrat" panose="00000500000000000000" pitchFamily="2" charset="-52"/>
              </a:rPr>
              <a:t>Y_t-1 </a:t>
            </a:r>
            <a:r>
              <a:rPr lang="ru-RU" sz="1600" dirty="0">
                <a:latin typeface="Montserrat" panose="00000500000000000000" pitchFamily="2" charset="-52"/>
              </a:rPr>
              <a:t>запаздывание1 ряда, </a:t>
            </a:r>
            <a:r>
              <a:rPr lang="en-US" sz="1600" dirty="0">
                <a:latin typeface="Montserrat" panose="00000500000000000000" pitchFamily="2" charset="-52"/>
              </a:rPr>
              <a:t>Beta1 </a:t>
            </a:r>
            <a:r>
              <a:rPr lang="ru-RU" sz="1600" dirty="0">
                <a:latin typeface="Montserrat" panose="00000500000000000000" pitchFamily="2" charset="-52"/>
              </a:rPr>
              <a:t>— коэффициент запаздывания 1, который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оценивает модель, а</a:t>
            </a:r>
            <a:r>
              <a:rPr lang="en-US" sz="1600" dirty="0">
                <a:latin typeface="Montserrat" panose="00000500000000000000" pitchFamily="2" charset="-52"/>
              </a:rPr>
              <a:t> alpha</a:t>
            </a:r>
            <a:r>
              <a:rPr lang="ru-RU" sz="1600" dirty="0">
                <a:latin typeface="Montserrat" panose="00000500000000000000" pitchFamily="2" charset="-52"/>
              </a:rPr>
              <a:t> — член пересечения, также оцениваемый моделью.</a:t>
            </a:r>
          </a:p>
        </p:txBody>
      </p:sp>
      <p:sp>
        <p:nvSpPr>
          <p:cNvPr id="8" name="Google Shape;381;p66">
            <a:extLst>
              <a:ext uri="{FF2B5EF4-FFF2-40B4-BE49-F238E27FC236}">
                <a16:creationId xmlns:a16="http://schemas.microsoft.com/office/drawing/2014/main" id="{6CDA6A81-FD37-49F4-BDD2-71712DC67255}"/>
              </a:ext>
            </a:extLst>
          </p:cNvPr>
          <p:cNvSpPr txBox="1">
            <a:spLocks/>
          </p:cNvSpPr>
          <p:nvPr/>
        </p:nvSpPr>
        <p:spPr>
          <a:xfrm>
            <a:off x="334106" y="3191027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dirty="0">
                <a:latin typeface="Montserrat" panose="00000500000000000000" pitchFamily="2" charset="-52"/>
              </a:rPr>
              <a:t>Точно так же чистая модель скользящего среднего (</a:t>
            </a:r>
            <a:r>
              <a:rPr lang="ru-RU" sz="1600" b="1" dirty="0">
                <a:latin typeface="Montserrat" panose="00000500000000000000" pitchFamily="2" charset="-52"/>
              </a:rPr>
              <a:t>только MA</a:t>
            </a:r>
            <a:r>
              <a:rPr lang="ru-RU" sz="1600" dirty="0">
                <a:latin typeface="Montserrat" panose="00000500000000000000" pitchFamily="2" charset="-52"/>
              </a:rPr>
              <a:t>) — это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модель, в которой </a:t>
            </a:r>
            <a:r>
              <a:rPr lang="ru-RU" sz="1600" dirty="0" err="1">
                <a:latin typeface="Montserrat" panose="00000500000000000000" pitchFamily="2" charset="-52"/>
              </a:rPr>
              <a:t>Yt</a:t>
            </a:r>
            <a:r>
              <a:rPr lang="ru-RU" sz="1600" dirty="0">
                <a:latin typeface="Montserrat" panose="00000500000000000000" pitchFamily="2" charset="-52"/>
              </a:rPr>
              <a:t> зависит только от запаздывающих ошибок прогноза.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534293-CE6D-41AC-B2FA-1B31D4E1A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79" y="3931873"/>
            <a:ext cx="5163271" cy="619211"/>
          </a:xfrm>
          <a:prstGeom prst="rect">
            <a:avLst/>
          </a:prstGeom>
        </p:spPr>
      </p:pic>
      <p:sp>
        <p:nvSpPr>
          <p:cNvPr id="12" name="Google Shape;381;p66">
            <a:extLst>
              <a:ext uri="{FF2B5EF4-FFF2-40B4-BE49-F238E27FC236}">
                <a16:creationId xmlns:a16="http://schemas.microsoft.com/office/drawing/2014/main" id="{8060D544-323E-4D4B-8202-07E3CCE64838}"/>
              </a:ext>
            </a:extLst>
          </p:cNvPr>
          <p:cNvSpPr txBox="1">
            <a:spLocks/>
          </p:cNvSpPr>
          <p:nvPr/>
        </p:nvSpPr>
        <p:spPr>
          <a:xfrm>
            <a:off x="481379" y="4737891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dirty="0">
                <a:latin typeface="Montserrat" panose="00000500000000000000" pitchFamily="2" charset="-52"/>
              </a:rPr>
              <a:t>где члены ошибок являются ошибками </a:t>
            </a:r>
            <a:r>
              <a:rPr lang="ru-RU" sz="1600" dirty="0" err="1">
                <a:latin typeface="Montserrat" panose="00000500000000000000" pitchFamily="2" charset="-52"/>
              </a:rPr>
              <a:t>авторегрессионных</a:t>
            </a:r>
            <a:r>
              <a:rPr lang="ru-RU" sz="1600" dirty="0">
                <a:latin typeface="Montserrat" panose="00000500000000000000" pitchFamily="2" charset="-52"/>
              </a:rPr>
              <a:t> моделей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соответствующих лагов.</a:t>
            </a:r>
          </a:p>
        </p:txBody>
      </p:sp>
    </p:spTree>
    <p:extLst>
      <p:ext uri="{BB962C8B-B14F-4D97-AF65-F5344CB8AC3E}">
        <p14:creationId xmlns:p14="http://schemas.microsoft.com/office/powerpoint/2010/main" val="378036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2271591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Что такое модели AR и MA?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334107" y="903317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dirty="0">
                <a:latin typeface="Montserrat" panose="00000500000000000000" pitchFamily="2" charset="-52"/>
              </a:rPr>
              <a:t>Это были модели </a:t>
            </a:r>
            <a:r>
              <a:rPr lang="ru-RU" sz="1600" b="1" dirty="0">
                <a:latin typeface="Montserrat" panose="00000500000000000000" pitchFamily="2" charset="-52"/>
              </a:rPr>
              <a:t>AR</a:t>
            </a:r>
            <a:r>
              <a:rPr lang="ru-RU" sz="1600" dirty="0">
                <a:latin typeface="Montserrat" panose="00000500000000000000" pitchFamily="2" charset="-52"/>
              </a:rPr>
              <a:t> и </a:t>
            </a:r>
            <a:r>
              <a:rPr lang="ru-RU" sz="1600" b="1" dirty="0">
                <a:latin typeface="Montserrat" panose="00000500000000000000" pitchFamily="2" charset="-52"/>
              </a:rPr>
              <a:t>MA</a:t>
            </a:r>
            <a:r>
              <a:rPr lang="ru-RU" sz="1600" dirty="0">
                <a:latin typeface="Montserrat" panose="00000500000000000000" pitchFamily="2" charset="-52"/>
              </a:rPr>
              <a:t> соответственно.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Так как же выглядит уравнение модели </a:t>
            </a:r>
            <a:r>
              <a:rPr lang="ru-RU" sz="1600" b="1" dirty="0">
                <a:latin typeface="Montserrat" panose="00000500000000000000" pitchFamily="2" charset="-52"/>
              </a:rPr>
              <a:t>ARIMA</a:t>
            </a:r>
            <a:r>
              <a:rPr lang="ru-RU" sz="1600" dirty="0">
                <a:latin typeface="Montserrat" panose="00000500000000000000" pitchFamily="2" charset="-52"/>
              </a:rPr>
              <a:t>?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Модель ARIMA — это модель, в которой временной ряд был изменен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хотя бы один раз, чтобы сделать его стационарным, и вы комбинируете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условия AR и MA. 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Таким образом, уравнение становится:</a:t>
            </a:r>
          </a:p>
          <a:p>
            <a:pPr algn="just"/>
            <a:endParaRPr lang="ru-RU" sz="1600" dirty="0">
              <a:latin typeface="Montserrat" panose="00000500000000000000" pitchFamily="2" charset="-52"/>
            </a:endParaRPr>
          </a:p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E35DB1D-61E2-4BD2-ABD4-A93CC7C85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19" y="2569285"/>
            <a:ext cx="5391902" cy="382958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9C7131E-FF55-4EDD-B85C-FF3160D83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681" y="2569285"/>
            <a:ext cx="5363323" cy="447737"/>
          </a:xfrm>
          <a:prstGeom prst="rect">
            <a:avLst/>
          </a:prstGeom>
        </p:spPr>
      </p:pic>
      <p:sp>
        <p:nvSpPr>
          <p:cNvPr id="18" name="Google Shape;381;p66">
            <a:extLst>
              <a:ext uri="{FF2B5EF4-FFF2-40B4-BE49-F238E27FC236}">
                <a16:creationId xmlns:a16="http://schemas.microsoft.com/office/drawing/2014/main" id="{4333D193-E88D-4074-8A22-4CF5FB5B1D8A}"/>
              </a:ext>
            </a:extLst>
          </p:cNvPr>
          <p:cNvSpPr txBox="1">
            <a:spLocks/>
          </p:cNvSpPr>
          <p:nvPr/>
        </p:nvSpPr>
        <p:spPr>
          <a:xfrm>
            <a:off x="6096000" y="3201298"/>
            <a:ext cx="5604005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dirty="0">
                <a:latin typeface="Montserrat" panose="00000500000000000000" pitchFamily="2" charset="-52"/>
              </a:rPr>
              <a:t>	Модель ARIMA словами:</a:t>
            </a:r>
          </a:p>
          <a:p>
            <a:pPr algn="just"/>
            <a:endParaRPr lang="ru-RU" sz="1600" dirty="0">
              <a:latin typeface="Montserrat" panose="00000500000000000000" pitchFamily="2" charset="-52"/>
            </a:endParaRP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	Прогнозируемый </a:t>
            </a:r>
            <a:r>
              <a:rPr lang="ru-RU" sz="1600" b="1" dirty="0" err="1">
                <a:latin typeface="Montserrat" panose="00000500000000000000" pitchFamily="2" charset="-52"/>
              </a:rPr>
              <a:t>Yt</a:t>
            </a:r>
            <a:r>
              <a:rPr lang="ru-RU" sz="1600" dirty="0">
                <a:latin typeface="Montserrat" panose="00000500000000000000" pitchFamily="2" charset="-52"/>
              </a:rPr>
              <a:t> = постоянная + линейная комбинация лагов </a:t>
            </a:r>
            <a:r>
              <a:rPr lang="ru-RU" sz="1600" b="1" dirty="0">
                <a:latin typeface="Montserrat" panose="00000500000000000000" pitchFamily="2" charset="-52"/>
              </a:rPr>
              <a:t>Y</a:t>
            </a:r>
            <a:r>
              <a:rPr lang="ru-RU" sz="1600" dirty="0">
                <a:latin typeface="Montserrat" panose="00000500000000000000" pitchFamily="2" charset="-52"/>
              </a:rPr>
              <a:t> (до </a:t>
            </a:r>
            <a:r>
              <a:rPr lang="ru-RU" sz="1600" b="1" dirty="0">
                <a:latin typeface="Montserrat" panose="00000500000000000000" pitchFamily="2" charset="-52"/>
              </a:rPr>
              <a:t>p</a:t>
            </a:r>
            <a:r>
              <a:rPr lang="ru-RU" sz="1600" dirty="0">
                <a:latin typeface="Montserrat" panose="00000500000000000000" pitchFamily="2" charset="-52"/>
              </a:rPr>
              <a:t> лагов) + линейная комбинация лаговых ошибок прогноза (до </a:t>
            </a:r>
            <a:r>
              <a:rPr lang="ru-RU" sz="1600" b="1" dirty="0">
                <a:latin typeface="Montserrat" panose="00000500000000000000" pitchFamily="2" charset="-52"/>
              </a:rPr>
              <a:t>q</a:t>
            </a:r>
            <a:r>
              <a:rPr lang="ru-RU" sz="1600" dirty="0">
                <a:latin typeface="Montserrat" panose="00000500000000000000" pitchFamily="2" charset="-52"/>
              </a:rPr>
              <a:t> лагов)</a:t>
            </a:r>
          </a:p>
          <a:p>
            <a:pPr algn="just"/>
            <a:endParaRPr lang="ru-RU" sz="1600" dirty="0">
              <a:latin typeface="Montserrat" panose="00000500000000000000" pitchFamily="2" charset="-52"/>
            </a:endParaRP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	Таким образом, цель состоит в том, чтобы определить значения </a:t>
            </a:r>
            <a:r>
              <a:rPr lang="ru-RU" sz="1600" b="1" dirty="0">
                <a:latin typeface="Montserrat" panose="00000500000000000000" pitchFamily="2" charset="-52"/>
              </a:rPr>
              <a:t>p, d и q</a:t>
            </a:r>
            <a:r>
              <a:rPr lang="ru-RU" sz="1600" dirty="0">
                <a:latin typeface="Montserrat" panose="00000500000000000000" pitchFamily="2" charset="-52"/>
              </a:rPr>
              <a:t>. Но как?</a:t>
            </a: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	</a:t>
            </a:r>
            <a:r>
              <a:rPr lang="ru-RU" sz="1600" b="1" dirty="0">
                <a:latin typeface="Montserrat" panose="00000500000000000000" pitchFamily="2" charset="-52"/>
              </a:rPr>
              <a:t>Начнем с поиска буквы «d».</a:t>
            </a:r>
          </a:p>
        </p:txBody>
      </p:sp>
    </p:spTree>
    <p:extLst>
      <p:ext uri="{BB962C8B-B14F-4D97-AF65-F5344CB8AC3E}">
        <p14:creationId xmlns:p14="http://schemas.microsoft.com/office/powerpoint/2010/main" val="308304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2271591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Как найти порядок разности (d) в модели ARIMA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334107" y="903317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b="1" dirty="0">
                <a:latin typeface="Montserrat" panose="00000500000000000000" pitchFamily="2" charset="-52"/>
              </a:rPr>
              <a:t>	Цель дифференциации </a:t>
            </a:r>
            <a:r>
              <a:rPr lang="ru-RU" sz="1600" dirty="0">
                <a:latin typeface="Montserrat" panose="00000500000000000000" pitchFamily="2" charset="-52"/>
              </a:rPr>
              <a:t>- сделать временной ряд стационарным, но необходимо избегать избыточного дифференцирования, поскольку это может оставить ряд стационарным и повлиять на параметры модели.</a:t>
            </a:r>
          </a:p>
          <a:p>
            <a:pPr algn="just"/>
            <a:endParaRPr lang="ru-RU" sz="1600" dirty="0">
              <a:latin typeface="Montserrat" panose="00000500000000000000" pitchFamily="2" charset="-52"/>
            </a:endParaRPr>
          </a:p>
          <a:p>
            <a:pPr algn="just"/>
            <a:r>
              <a:rPr lang="ru-RU" sz="1600" b="1" dirty="0">
                <a:latin typeface="Montserrat" panose="00000500000000000000" pitchFamily="2" charset="-52"/>
              </a:rPr>
              <a:t>	Правильный порядок </a:t>
            </a:r>
            <a:r>
              <a:rPr lang="ru-RU" sz="1600" dirty="0">
                <a:latin typeface="Montserrat" panose="00000500000000000000" pitchFamily="2" charset="-52"/>
              </a:rPr>
              <a:t>- это минимальная разность, при которой ряд становится почти стационарным, колеблющимся вокруг среднего значения, и </a:t>
            </a:r>
            <a:r>
              <a:rPr lang="ru-RU" sz="1600" b="1" dirty="0">
                <a:latin typeface="Montserrat" panose="00000500000000000000" pitchFamily="2" charset="-52"/>
              </a:rPr>
              <a:t>автокорреляционная функция (АКФ) </a:t>
            </a:r>
            <a:r>
              <a:rPr lang="ru-RU" sz="1600" dirty="0">
                <a:latin typeface="Montserrat" panose="00000500000000000000" pitchFamily="2" charset="-52"/>
              </a:rPr>
              <a:t>быстро достигает нуля.</a:t>
            </a:r>
          </a:p>
          <a:p>
            <a:pPr algn="just"/>
            <a:endParaRPr lang="ru-RU" sz="1600" dirty="0">
              <a:latin typeface="Montserrat" panose="00000500000000000000" pitchFamily="2" charset="-52"/>
            </a:endParaRP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	Если автокорреляции положительны для многих лагов (10 и более), требуется дополнительная дифференциация. С другой стороны, если автокорреляция с лагом 1 слишком отрицательна, ряд, вероятно, избыточно дифференцирован.</a:t>
            </a:r>
          </a:p>
          <a:p>
            <a:pPr algn="just"/>
            <a:endParaRPr lang="ru-RU" sz="1600" dirty="0">
              <a:latin typeface="Montserrat" panose="00000500000000000000" pitchFamily="2" charset="-52"/>
            </a:endParaRPr>
          </a:p>
          <a:p>
            <a:pPr algn="just"/>
            <a:r>
              <a:rPr lang="ru-RU" sz="1600" dirty="0">
                <a:latin typeface="Montserrat" panose="00000500000000000000" pitchFamily="2" charset="-52"/>
              </a:rPr>
              <a:t>	При выборе между двумя порядками дифференциации, выберите тот, который дает </a:t>
            </a:r>
            <a:r>
              <a:rPr lang="ru-RU" sz="1600" b="1" dirty="0">
                <a:latin typeface="Montserrat" panose="00000500000000000000" pitchFamily="2" charset="-52"/>
              </a:rPr>
              <a:t>наименьшее стандартное отклонение </a:t>
            </a:r>
            <a:r>
              <a:rPr lang="ru-RU" sz="1600" dirty="0">
                <a:latin typeface="Montserrat" panose="00000500000000000000" pitchFamily="2" charset="-52"/>
              </a:rPr>
              <a:t>в разностном ряду.</a:t>
            </a:r>
          </a:p>
        </p:txBody>
      </p:sp>
    </p:spTree>
    <p:extLst>
      <p:ext uri="{BB962C8B-B14F-4D97-AF65-F5344CB8AC3E}">
        <p14:creationId xmlns:p14="http://schemas.microsoft.com/office/powerpoint/2010/main" val="420542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7679A9-FDF6-4783-BC06-83109583BE07}"/>
              </a:ext>
            </a:extLst>
          </p:cNvPr>
          <p:cNvSpPr txBox="1">
            <a:spLocks/>
          </p:cNvSpPr>
          <p:nvPr/>
        </p:nvSpPr>
        <p:spPr>
          <a:xfrm>
            <a:off x="334107" y="0"/>
            <a:ext cx="12271591" cy="815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 sz="3200" b="1" dirty="0">
                <a:latin typeface="Montserrat" panose="00000500000000000000" pitchFamily="2" charset="-52"/>
                <a:ea typeface="+mj-lt"/>
                <a:cs typeface="+mj-lt"/>
              </a:rPr>
              <a:t>Как найти порядок разности (d) в модели ARIMA</a:t>
            </a:r>
            <a:endParaRPr lang="ru-RU" sz="3200" dirty="0">
              <a:cs typeface="Calibri Light"/>
            </a:endParaRPr>
          </a:p>
        </p:txBody>
      </p:sp>
      <p:sp>
        <p:nvSpPr>
          <p:cNvPr id="9" name="Google Shape;381;p66">
            <a:extLst>
              <a:ext uri="{FF2B5EF4-FFF2-40B4-BE49-F238E27FC236}">
                <a16:creationId xmlns:a16="http://schemas.microsoft.com/office/drawing/2014/main" id="{591F0476-E1F3-4E6B-A354-4B9C9F018446}"/>
              </a:ext>
            </a:extLst>
          </p:cNvPr>
          <p:cNvSpPr txBox="1">
            <a:spLocks/>
          </p:cNvSpPr>
          <p:nvPr/>
        </p:nvSpPr>
        <p:spPr>
          <a:xfrm>
            <a:off x="-5295728" y="1844612"/>
            <a:ext cx="9019509" cy="7408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0C3AD1-0102-42C9-969D-8371EC51C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07" y="691541"/>
            <a:ext cx="911710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Давайте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рассмотрим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процесс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на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примере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.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Сначала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провер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им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является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ли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ряд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стационарным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используя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расширенный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тест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Дики-Фуллера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adfuller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())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из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пакета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statsmodels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.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Почему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выбран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именно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этот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тест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?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Потому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что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дифференциация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необходима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только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в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случае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нестационарности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ряда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Если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ряд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уже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стационарен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то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нет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необходимости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в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дополнительной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дифференциации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т.е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., d=0).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Нулевая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гипотеза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теста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ADF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утверждает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что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временной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ряд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нестационарен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Таким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образом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если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p-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значение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теста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меньше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уровня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значимости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обычно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0,05),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мы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отвергаем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нулевую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гипотезу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и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делаем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вывод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что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временной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ряд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действительно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стационарен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1E1AAE-9DFE-4BAD-8BA4-DEDBC0375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82" y="3738529"/>
            <a:ext cx="9373908" cy="22005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82F80C-3B34-4E17-AD8A-162AEB29C175}"/>
              </a:ext>
            </a:extLst>
          </p:cNvPr>
          <p:cNvSpPr txBox="1"/>
          <p:nvPr/>
        </p:nvSpPr>
        <p:spPr>
          <a:xfrm>
            <a:off x="334107" y="5939111"/>
            <a:ext cx="94846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tserrat" panose="00000500000000000000" pitchFamily="2" charset="-52"/>
              </a:rPr>
              <a:t>Итак</a:t>
            </a:r>
            <a:r>
              <a:rPr lang="en-US" sz="1600" dirty="0">
                <a:latin typeface="Montserrat" panose="00000500000000000000" pitchFamily="2" charset="-52"/>
              </a:rPr>
              <a:t>, в </a:t>
            </a:r>
            <a:r>
              <a:rPr lang="en-US" sz="1600" dirty="0" err="1">
                <a:latin typeface="Montserrat" panose="00000500000000000000" pitchFamily="2" charset="-52"/>
              </a:rPr>
              <a:t>нашем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случае</a:t>
            </a:r>
            <a:r>
              <a:rPr lang="en-US" sz="1600" dirty="0">
                <a:latin typeface="Montserrat" panose="00000500000000000000" pitchFamily="2" charset="-52"/>
              </a:rPr>
              <a:t>, </a:t>
            </a:r>
            <a:r>
              <a:rPr lang="en-US" sz="1600" dirty="0" err="1">
                <a:latin typeface="Montserrat" panose="00000500000000000000" pitchFamily="2" charset="-52"/>
              </a:rPr>
              <a:t>если</a:t>
            </a:r>
            <a:r>
              <a:rPr lang="en-US" sz="1600" dirty="0">
                <a:latin typeface="Montserrat" panose="00000500000000000000" pitchFamily="2" charset="-52"/>
              </a:rPr>
              <a:t> p-value</a:t>
            </a:r>
            <a:r>
              <a:rPr lang="ru-RU" sz="1600" dirty="0">
                <a:latin typeface="Montserrat" panose="00000500000000000000" pitchFamily="2" charset="-52"/>
              </a:rPr>
              <a:t> </a:t>
            </a:r>
            <a:r>
              <a:rPr lang="en-US" sz="1600" dirty="0">
                <a:latin typeface="Montserrat" panose="00000500000000000000" pitchFamily="2" charset="-52"/>
              </a:rPr>
              <a:t>&gt; 0,05, </a:t>
            </a:r>
            <a:r>
              <a:rPr lang="en-US" sz="1600" dirty="0" err="1">
                <a:latin typeface="Montserrat" panose="00000500000000000000" pitchFamily="2" charset="-52"/>
              </a:rPr>
              <a:t>мы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продолжаем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находить</a:t>
            </a:r>
            <a:endParaRPr lang="en-US" sz="1600" dirty="0">
              <a:latin typeface="Montserrat" panose="00000500000000000000" pitchFamily="2" charset="-52"/>
            </a:endParaRPr>
          </a:p>
          <a:p>
            <a:r>
              <a:rPr lang="en-US" sz="1600" dirty="0" err="1">
                <a:latin typeface="Montserrat" panose="00000500000000000000" pitchFamily="2" charset="-52"/>
              </a:rPr>
              <a:t>порядок</a:t>
            </a:r>
            <a:r>
              <a:rPr lang="en-US" sz="1600" dirty="0">
                <a:latin typeface="Montserrat" panose="00000500000000000000" pitchFamily="2" charset="-52"/>
              </a:rPr>
              <a:t> </a:t>
            </a:r>
            <a:r>
              <a:rPr lang="en-US" sz="1600" dirty="0" err="1">
                <a:latin typeface="Montserrat" panose="00000500000000000000" pitchFamily="2" charset="-52"/>
              </a:rPr>
              <a:t>различий</a:t>
            </a:r>
            <a:r>
              <a:rPr lang="en-US" sz="1600" dirty="0">
                <a:latin typeface="Montserrat" panose="00000500000000000000" pitchFamily="2" charset="-5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2476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3315</TotalTime>
  <Words>3155</Words>
  <Application>Microsoft Office PowerPoint</Application>
  <PresentationFormat>Широкоэкранный</PresentationFormat>
  <Paragraphs>264</Paragraphs>
  <Slides>34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Inconsolata</vt:lpstr>
      <vt:lpstr>Montserrat</vt:lpstr>
      <vt:lpstr>Work Sans Medium</vt:lpstr>
      <vt:lpstr>Тема Office</vt:lpstr>
      <vt:lpstr>Прогнозирование временных рядов методом ARIMA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временных рядов методом ARIMA</dc:title>
  <dc:creator>Evgeniy Barov</dc:creator>
  <cp:lastModifiedBy>Evgeniy Barov</cp:lastModifiedBy>
  <cp:revision>23</cp:revision>
  <dcterms:created xsi:type="dcterms:W3CDTF">2023-11-08T15:42:07Z</dcterms:created>
  <dcterms:modified xsi:type="dcterms:W3CDTF">2023-11-16T15:07:21Z</dcterms:modified>
</cp:coreProperties>
</file>