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8"/>
  </p:notesMasterIdLst>
  <p:sldIdLst>
    <p:sldId id="262" r:id="rId3"/>
    <p:sldId id="261" r:id="rId4"/>
    <p:sldId id="258" r:id="rId5"/>
    <p:sldId id="260" r:id="rId6"/>
    <p:sldId id="259"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65441" autoAdjust="0"/>
  </p:normalViewPr>
  <p:slideViewPr>
    <p:cSldViewPr snapToGrid="0">
      <p:cViewPr varScale="1">
        <p:scale>
          <a:sx n="57" d="100"/>
          <a:sy n="57" d="100"/>
        </p:scale>
        <p:origin x="1650" y="45"/>
      </p:cViewPr>
      <p:guideLst/>
    </p:cSldViewPr>
  </p:slideViewPr>
  <p:notesTextViewPr>
    <p:cViewPr>
      <p:scale>
        <a:sx n="1" d="1"/>
        <a:sy n="1" d="1"/>
      </p:scale>
      <p:origin x="0" y="-7593"/>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13B180-CA69-42B8-8F44-BBB61911BBB8}" type="datetimeFigureOut">
              <a:rPr lang="de-DE" smtClean="0"/>
              <a:t>05.05.2017</a:t>
            </a:fld>
            <a:endParaRPr lang="de-D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027FC-A791-4169-9F64-57CEBBE8DA16}" type="slidenum">
              <a:rPr lang="de-DE" smtClean="0"/>
              <a:t>‹#›</a:t>
            </a:fld>
            <a:endParaRPr lang="de-DE"/>
          </a:p>
        </p:txBody>
      </p:sp>
    </p:spTree>
    <p:extLst>
      <p:ext uri="{BB962C8B-B14F-4D97-AF65-F5344CB8AC3E}">
        <p14:creationId xmlns:p14="http://schemas.microsoft.com/office/powerpoint/2010/main" val="4082922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wirtschaftslexikon24.com/d/wechselseitig-beteiligte-unternehmen/wechselseitig-beteiligte-unternehmen.htm"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www.pitb.gov.pk/ASTP" TargetMode="External"/><Relationship Id="rId4" Type="http://schemas.openxmlformats.org/officeDocument/2006/relationships/hyperlink" Target="http://www.infopark.hu/"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file:///C:\Users\ralfd\projects\jax2017\venom-example-bitbucket\build\docs\html5\index-orga.html#_aktuelle_situation"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t>
            </a:r>
            <a:r>
              <a:rPr lang="de-DE" dirty="0" err="1"/>
              <a:t>adoc</a:t>
            </a:r>
            <a:r>
              <a:rPr lang="de-DE" dirty="0"/>
              <a:t>}</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Historie der SAMM Inc.</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Die SAMM Inc. blickt auf eine langjährige und bewegte Geschichte zurück, geprägt Übernahmen und Fusionen in dynamischen Unternehmensmärkten.</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Nachfolgende Abbildung gibt einen Überblick:</a:t>
            </a:r>
          </a:p>
          <a:p>
            <a:endParaRPr lang="de-DE" dirty="0"/>
          </a:p>
          <a:p>
            <a:r>
              <a:rPr lang="de-DE" dirty="0"/>
              <a:t>.</a:t>
            </a:r>
            <a:r>
              <a:rPr lang="de-DE" dirty="0">
                <a:effectLst/>
              </a:rPr>
              <a:t>Unternehmenshistorie</a:t>
            </a:r>
            <a:endParaRPr lang="de-DE" dirty="0"/>
          </a:p>
          <a:p>
            <a:r>
              <a:rPr lang="de-DE" dirty="0"/>
              <a:t>{</a:t>
            </a:r>
            <a:r>
              <a:rPr lang="de-DE" dirty="0" err="1"/>
              <a:t>slide</a:t>
            </a:r>
            <a:r>
              <a:rPr lang="de-DE" dirty="0"/>
              <a:t>}</a:t>
            </a:r>
          </a:p>
          <a:p>
            <a:endParaRPr lang="de-DE" dirty="0"/>
          </a:p>
          <a:p>
            <a:r>
              <a:rPr lang="de-DE" dirty="0"/>
              <a:t>[</a:t>
            </a:r>
            <a:r>
              <a:rPr lang="de-DE" dirty="0" err="1"/>
              <a:t>cols</a:t>
            </a:r>
            <a:r>
              <a:rPr lang="de-DE" dirty="0"/>
              <a:t>="1,4", </a:t>
            </a:r>
            <a:r>
              <a:rPr lang="de-DE" dirty="0" err="1"/>
              <a:t>options</a:t>
            </a:r>
            <a:r>
              <a:rPr lang="de-DE" dirty="0"/>
              <a:t>="</a:t>
            </a:r>
            <a:r>
              <a:rPr lang="de-DE" dirty="0" err="1"/>
              <a:t>header</a:t>
            </a:r>
            <a:r>
              <a:rPr lang="de-DE" dirty="0"/>
              <a:t>"]</a:t>
            </a:r>
          </a:p>
          <a:p>
            <a:r>
              <a:rPr lang="de-DE" dirty="0"/>
              <a:t>|===</a:t>
            </a:r>
          </a:p>
          <a:p>
            <a:r>
              <a:rPr lang="de-DE" dirty="0">
                <a:effectLst/>
              </a:rPr>
              <a:t>|SAMM Inc.</a:t>
            </a:r>
          </a:p>
          <a:p>
            <a:r>
              <a:rPr lang="de-DE" dirty="0">
                <a:effectLst/>
              </a:rPr>
              <a:t>|Die aktuelle Muttergesellschaft des Unternehmens.</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|Gelb Finance AG</a:t>
            </a:r>
          </a:p>
          <a:p>
            <a:r>
              <a:rPr lang="de-DE" sz="1200" b="0" kern="1200" dirty="0">
                <a:solidFill>
                  <a:schemeClr val="tx1"/>
                </a:solidFill>
                <a:effectLst/>
                <a:latin typeface="+mn-lt"/>
                <a:ea typeface="+mn-ea"/>
                <a:cs typeface="+mn-cs"/>
              </a:rPr>
              <a:t>|Equity- und Venture-Capital Gesellschaft gegründet, </a:t>
            </a:r>
            <a:r>
              <a:rPr lang="de-DE" sz="1200" b="0" kern="1200" dirty="0" err="1">
                <a:solidFill>
                  <a:schemeClr val="tx1"/>
                </a:solidFill>
                <a:effectLst/>
                <a:latin typeface="+mn-lt"/>
                <a:ea typeface="+mn-ea"/>
                <a:cs typeface="+mn-cs"/>
              </a:rPr>
              <a:t>Spezialsierung</a:t>
            </a:r>
            <a:r>
              <a:rPr lang="de-DE" sz="1200" b="0" kern="1200" dirty="0">
                <a:solidFill>
                  <a:schemeClr val="tx1"/>
                </a:solidFill>
                <a:effectLst/>
                <a:latin typeface="+mn-lt"/>
                <a:ea typeface="+mn-ea"/>
                <a:cs typeface="+mn-cs"/>
              </a:rPr>
              <a:t> auf Handel. Hat seit 2003 das strategische Wachstum der SAMM Inc. und ihrer Vorgängerunternehmen durch Investitionen und Co-Management unterstützt. Hält mittlerweile ca. 28% der Anteile. Steht in http://www.wirtschaftslexikon24.com/d/wechselseitig-beteiligte-unternehmen/wechselseitig-beteiligte-unternehmen.htm[</a:t>
            </a:r>
            <a:r>
              <a:rPr lang="de-DE" dirty="0">
                <a:hlinkClick r:id="rId3"/>
              </a:rPr>
              <a:t>wechselseitiger Beteiligung</a:t>
            </a:r>
            <a:r>
              <a:rPr lang="de-DE" dirty="0"/>
              <a:t>]</a:t>
            </a:r>
            <a:r>
              <a:rPr lang="de-DE" sz="1200" b="0" kern="1200" dirty="0">
                <a:solidFill>
                  <a:schemeClr val="tx1"/>
                </a:solidFill>
                <a:effectLst/>
                <a:latin typeface="+mn-lt"/>
                <a:ea typeface="+mn-ea"/>
                <a:cs typeface="+mn-cs"/>
              </a:rPr>
              <a:t> mit SAMM </a:t>
            </a:r>
            <a:r>
              <a:rPr lang="de-DE" sz="1200" b="0" kern="1200" dirty="0" err="1">
                <a:solidFill>
                  <a:schemeClr val="tx1"/>
                </a:solidFill>
                <a:effectLst/>
                <a:latin typeface="+mn-lt"/>
                <a:ea typeface="+mn-ea"/>
                <a:cs typeface="+mn-cs"/>
              </a:rPr>
              <a:t>Inc</a:t>
            </a:r>
            <a:r>
              <a:rPr lang="de-DE" sz="1200" b="0" kern="1200" dirty="0">
                <a:solidFill>
                  <a:schemeClr val="tx1"/>
                </a:solidFill>
                <a:effectLst/>
                <a:latin typeface="+mn-lt"/>
                <a:ea typeface="+mn-ea"/>
                <a:cs typeface="+mn-cs"/>
              </a:rPr>
              <a:t> (die ca. 42% der Anteile an Gelb Finance hält).</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|Grau GmbH</a:t>
            </a:r>
          </a:p>
          <a:p>
            <a:r>
              <a:rPr lang="de-DE" sz="1200" b="0" kern="1200" dirty="0">
                <a:solidFill>
                  <a:schemeClr val="tx1"/>
                </a:solidFill>
                <a:effectLst/>
                <a:latin typeface="+mn-lt"/>
                <a:ea typeface="+mn-ea"/>
                <a:cs typeface="+mn-cs"/>
              </a:rPr>
              <a:t>|1950 gegründetes Handelsunternehmen für Kleinmöbel, diverse Filialen vorrangig in Deutschland und Europa. Nach dem Rücktritt der Gründerin haben die Erben das Portfolio des Familienunternehmens stark erweitert und in Europa kleinere Unternehmen zugekauft. Schon früh setzten sie dabei auf Individualität als Verkaufsfaktor und steigerten dadurch Ertrag und Marktanteile kontinuierlich.</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|Rot AG</a:t>
            </a:r>
          </a:p>
          <a:p>
            <a:r>
              <a:rPr lang="de-DE" sz="1200" b="0" kern="1200" dirty="0">
                <a:solidFill>
                  <a:schemeClr val="tx1"/>
                </a:solidFill>
                <a:effectLst/>
                <a:latin typeface="+mn-lt"/>
                <a:ea typeface="+mn-ea"/>
                <a:cs typeface="+mn-cs"/>
              </a:rPr>
              <a:t>|Starkes Wachstum und globale Ausrichtung machten 1997 die Überführung in eine Aktiengesellschaft wirtschaftlich und rechtlich notwendig. 2001 Erste gegenseitige Beteiligung mit Gelb Finance.</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|Rot Holding /Europe</a:t>
            </a:r>
          </a:p>
          <a:p>
            <a:r>
              <a:rPr lang="de-DE" sz="1200" b="0" kern="1200" dirty="0">
                <a:solidFill>
                  <a:schemeClr val="tx1"/>
                </a:solidFill>
                <a:effectLst/>
                <a:latin typeface="+mn-lt"/>
                <a:ea typeface="+mn-ea"/>
                <a:cs typeface="+mn-cs"/>
              </a:rPr>
              <a:t>|Aufteilung in Holding-Struktur, Gründung einiger Landesgesellschaften für regulierte oder ausfuhrbeschränkte Märkte. Rechtsvorgängerin der SAMM Inc.</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|Dr. Blau &amp; Partner</a:t>
            </a:r>
          </a:p>
          <a:p>
            <a:r>
              <a:rPr lang="de-DE" sz="1200" b="0" kern="1200" dirty="0">
                <a:solidFill>
                  <a:schemeClr val="tx1"/>
                </a:solidFill>
                <a:effectLst/>
                <a:latin typeface="+mn-lt"/>
                <a:ea typeface="+mn-ea"/>
                <a:cs typeface="+mn-cs"/>
              </a:rPr>
              <a:t>|Ausgründung der Atlas Software. Koordination von Logistikleistungen, insbesondere für komplexe Produkte (wie Genehmigung, Entwurf, Konfiguration, Aufbau, Inbetriebnahme, Abnahme von Industrieanlagen). Frühzeitige Investition in die Vorgängerunternehmen der </a:t>
            </a:r>
            <a:r>
              <a:rPr lang="de-DE" sz="1200" b="0" kern="1200" dirty="0" err="1">
                <a:solidFill>
                  <a:schemeClr val="tx1"/>
                </a:solidFill>
                <a:effectLst/>
                <a:latin typeface="+mn-lt"/>
                <a:ea typeface="+mn-ea"/>
                <a:cs typeface="+mn-cs"/>
              </a:rPr>
              <a:t>WebDev</a:t>
            </a:r>
            <a:r>
              <a:rPr lang="de-DE" sz="1200" b="0" kern="1200" dirty="0">
                <a:solidFill>
                  <a:schemeClr val="tx1"/>
                </a:solidFill>
                <a:effectLst/>
                <a:latin typeface="+mn-lt"/>
                <a:ea typeface="+mn-ea"/>
                <a:cs typeface="+mn-cs"/>
              </a:rPr>
              <a:t> Inc.</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a:t>
            </a:r>
            <a:r>
              <a:rPr lang="de-DE" sz="1200" b="0" kern="1200" dirty="0" err="1">
                <a:solidFill>
                  <a:schemeClr val="tx1"/>
                </a:solidFill>
                <a:effectLst/>
                <a:latin typeface="+mn-lt"/>
                <a:ea typeface="+mn-ea"/>
                <a:cs typeface="+mn-cs"/>
              </a:rPr>
              <a:t>WebDev</a:t>
            </a:r>
            <a:r>
              <a:rPr lang="de-DE" sz="1200" b="0" kern="1200" dirty="0">
                <a:solidFill>
                  <a:schemeClr val="tx1"/>
                </a:solidFill>
                <a:effectLst/>
                <a:latin typeface="+mn-lt"/>
                <a:ea typeface="+mn-ea"/>
                <a:cs typeface="+mn-cs"/>
              </a:rPr>
              <a:t>, Inc.</a:t>
            </a:r>
          </a:p>
          <a:p>
            <a:r>
              <a:rPr lang="de-DE" sz="1200" b="0" kern="1200" dirty="0">
                <a:solidFill>
                  <a:schemeClr val="tx1"/>
                </a:solidFill>
                <a:effectLst/>
                <a:latin typeface="+mn-lt"/>
                <a:ea typeface="+mn-ea"/>
                <a:cs typeface="+mn-cs"/>
              </a:rPr>
              <a:t>|Gegründet als Anbieter von eCommerce Dienstleistungen, insbesondere Softwareentwicklung. Langjährige Erfahrung in webbasierten Verkaufsplattformen, Konzeption und Entwicklung von Webshops, Integration von online-Zahlungsdiensten. 2002 erwirbt die Rot AG erste Anteile, 2010 übernimmt SAMM Inc. die </a:t>
            </a:r>
            <a:r>
              <a:rPr lang="de-DE" sz="1200" b="0" kern="1200" dirty="0" err="1">
                <a:solidFill>
                  <a:schemeClr val="tx1"/>
                </a:solidFill>
                <a:effectLst/>
                <a:latin typeface="+mn-lt"/>
                <a:ea typeface="+mn-ea"/>
                <a:cs typeface="+mn-cs"/>
              </a:rPr>
              <a:t>WebDev</a:t>
            </a:r>
            <a:r>
              <a:rPr lang="de-DE" sz="1200" b="0" kern="1200" dirty="0">
                <a:solidFill>
                  <a:schemeClr val="tx1"/>
                </a:solidFill>
                <a:effectLst/>
                <a:latin typeface="+mn-lt"/>
                <a:ea typeface="+mn-ea"/>
                <a:cs typeface="+mn-cs"/>
              </a:rPr>
              <a:t> zu 100%.</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|Atlas Software GmbH &amp; Co. KG</a:t>
            </a:r>
          </a:p>
          <a:p>
            <a:r>
              <a:rPr lang="de-DE" sz="1200" b="0" kern="1200" dirty="0">
                <a:solidFill>
                  <a:schemeClr val="tx1"/>
                </a:solidFill>
                <a:effectLst/>
                <a:latin typeface="+mn-lt"/>
                <a:ea typeface="+mn-ea"/>
                <a:cs typeface="+mn-cs"/>
              </a:rPr>
              <a:t>|Anbieter von Standardsoftware für öffentliche und staatliche Unternehmen in Europa, Schwerpunkt Planung und Abwicklung internationaler Waren- und Leistungsverkehre, Zoll- und Steuerabwicklung, Organisation und Koordination von Transportlogistik.</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a:t>
            </a:r>
            <a:r>
              <a:rPr lang="de-DE" sz="1200" b="0" kern="1200" dirty="0" err="1">
                <a:solidFill>
                  <a:schemeClr val="tx1"/>
                </a:solidFill>
                <a:effectLst/>
                <a:latin typeface="+mn-lt"/>
                <a:ea typeface="+mn-ea"/>
                <a:cs typeface="+mn-cs"/>
              </a:rPr>
              <a:t>Hodor</a:t>
            </a:r>
            <a:r>
              <a:rPr lang="de-DE" sz="1200" b="0" kern="1200" dirty="0">
                <a:solidFill>
                  <a:schemeClr val="tx1"/>
                </a:solidFill>
                <a:effectLst/>
                <a:latin typeface="+mn-lt"/>
                <a:ea typeface="+mn-ea"/>
                <a:cs typeface="+mn-cs"/>
              </a:rPr>
              <a:t> KG</a:t>
            </a:r>
          </a:p>
          <a:p>
            <a:r>
              <a:rPr lang="de-DE" sz="1200" b="0" kern="1200" dirty="0">
                <a:solidFill>
                  <a:schemeClr val="tx1"/>
                </a:solidFill>
                <a:effectLst/>
                <a:latin typeface="+mn-lt"/>
                <a:ea typeface="+mn-ea"/>
                <a:cs typeface="+mn-cs"/>
              </a:rPr>
              <a:t>|Ingenieurbüro mit Schwerpunkt auf Datenkonvertierung und optische Archivierung. 2003 von </a:t>
            </a:r>
            <a:r>
              <a:rPr lang="de-DE" sz="1200" b="0" kern="1200" dirty="0" err="1">
                <a:solidFill>
                  <a:schemeClr val="tx1"/>
                </a:solidFill>
                <a:effectLst/>
                <a:latin typeface="+mn-lt"/>
                <a:ea typeface="+mn-ea"/>
                <a:cs typeface="+mn-cs"/>
              </a:rPr>
              <a:t>WebDev</a:t>
            </a:r>
            <a:r>
              <a:rPr lang="de-DE" sz="1200" b="0" kern="1200" dirty="0">
                <a:solidFill>
                  <a:schemeClr val="tx1"/>
                </a:solidFill>
                <a:effectLst/>
                <a:latin typeface="+mn-lt"/>
                <a:ea typeface="+mn-ea"/>
                <a:cs typeface="+mn-cs"/>
              </a:rPr>
              <a:t> Inc. übernommen.</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|SAMM Magyar </a:t>
            </a:r>
            <a:r>
              <a:rPr lang="de-DE" sz="1200" b="0" kern="1200" dirty="0" err="1">
                <a:solidFill>
                  <a:schemeClr val="tx1"/>
                </a:solidFill>
                <a:effectLst/>
                <a:latin typeface="+mn-lt"/>
                <a:ea typeface="+mn-ea"/>
                <a:cs typeface="+mn-cs"/>
              </a:rPr>
              <a:t>Zrt</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|2008 übernahm Rot Holding einen ungarischen IT-Anbieter, spezialisiert auf </a:t>
            </a:r>
            <a:r>
              <a:rPr lang="de-DE" sz="1200" b="0" i="1" kern="1200" dirty="0" err="1">
                <a:solidFill>
                  <a:schemeClr val="tx1"/>
                </a:solidFill>
                <a:effectLst/>
                <a:latin typeface="+mn-lt"/>
                <a:ea typeface="+mn-ea"/>
                <a:cs typeface="+mn-cs"/>
              </a:rPr>
              <a:t>cross</a:t>
            </a:r>
            <a:r>
              <a:rPr lang="de-DE" sz="1200" b="0" i="1" kern="1200" dirty="0">
                <a:solidFill>
                  <a:schemeClr val="tx1"/>
                </a:solidFill>
                <a:effectLst/>
                <a:latin typeface="+mn-lt"/>
                <a:ea typeface="+mn-ea"/>
                <a:cs typeface="+mn-cs"/>
              </a:rPr>
              <a:t> </a:t>
            </a:r>
            <a:r>
              <a:rPr lang="de-DE" sz="1200" b="0" i="1" kern="1200" dirty="0" err="1">
                <a:solidFill>
                  <a:schemeClr val="tx1"/>
                </a:solidFill>
                <a:effectLst/>
                <a:latin typeface="+mn-lt"/>
                <a:ea typeface="+mn-ea"/>
                <a:cs typeface="+mn-cs"/>
              </a:rPr>
              <a:t>border</a:t>
            </a:r>
            <a:r>
              <a:rPr lang="de-DE" sz="1200" b="0" i="1" kern="1200" dirty="0">
                <a:solidFill>
                  <a:schemeClr val="tx1"/>
                </a:solidFill>
                <a:effectLst/>
                <a:latin typeface="+mn-lt"/>
                <a:ea typeface="+mn-ea"/>
                <a:cs typeface="+mn-cs"/>
              </a:rPr>
              <a:t> </a:t>
            </a:r>
            <a:r>
              <a:rPr lang="de-DE" sz="1200" b="0" i="1" kern="1200" dirty="0" err="1">
                <a:solidFill>
                  <a:schemeClr val="tx1"/>
                </a:solidFill>
                <a:effectLst/>
                <a:latin typeface="+mn-lt"/>
                <a:ea typeface="+mn-ea"/>
                <a:cs typeface="+mn-cs"/>
              </a:rPr>
              <a:t>business</a:t>
            </a:r>
            <a:r>
              <a:rPr lang="de-DE" sz="1200" b="0" i="1" kern="1200" dirty="0">
                <a:solidFill>
                  <a:schemeClr val="tx1"/>
                </a:solidFill>
                <a:effectLst/>
                <a:latin typeface="+mn-lt"/>
                <a:ea typeface="+mn-ea"/>
                <a:cs typeface="+mn-cs"/>
              </a:rPr>
              <a:t> </a:t>
            </a:r>
            <a:r>
              <a:rPr lang="de-DE" sz="1200" b="0" i="1" kern="1200" dirty="0" err="1">
                <a:solidFill>
                  <a:schemeClr val="tx1"/>
                </a:solidFill>
                <a:effectLst/>
                <a:latin typeface="+mn-lt"/>
                <a:ea typeface="+mn-ea"/>
                <a:cs typeface="+mn-cs"/>
              </a:rPr>
              <a:t>process</a:t>
            </a:r>
            <a:r>
              <a:rPr lang="de-DE" sz="1200" b="0" i="1" kern="1200" dirty="0">
                <a:solidFill>
                  <a:schemeClr val="tx1"/>
                </a:solidFill>
                <a:effectLst/>
                <a:latin typeface="+mn-lt"/>
                <a:ea typeface="+mn-ea"/>
                <a:cs typeface="+mn-cs"/>
              </a:rPr>
              <a:t> </a:t>
            </a:r>
            <a:r>
              <a:rPr lang="de-DE" sz="1200" b="0" i="1" kern="1200" dirty="0" err="1">
                <a:solidFill>
                  <a:schemeClr val="tx1"/>
                </a:solidFill>
                <a:effectLst/>
                <a:latin typeface="+mn-lt"/>
                <a:ea typeface="+mn-ea"/>
                <a:cs typeface="+mn-cs"/>
              </a:rPr>
              <a:t>outsourcing</a:t>
            </a:r>
            <a:r>
              <a:rPr lang="de-DE" sz="1200" b="0" kern="1200" dirty="0">
                <a:solidFill>
                  <a:schemeClr val="tx1"/>
                </a:solidFill>
                <a:effectLst/>
                <a:latin typeface="+mn-lt"/>
                <a:ea typeface="+mn-ea"/>
                <a:cs typeface="+mn-cs"/>
              </a:rPr>
              <a:t> (CBBPO). </a:t>
            </a:r>
            <a:r>
              <a:rPr lang="de-DE" sz="1200" b="0" kern="1200" dirty="0" err="1">
                <a:solidFill>
                  <a:schemeClr val="tx1"/>
                </a:solidFill>
                <a:effectLst/>
                <a:latin typeface="+mn-lt"/>
                <a:ea typeface="+mn-ea"/>
                <a:cs typeface="+mn-cs"/>
                <a:hlinkClick r:id="rId4"/>
              </a:rPr>
              <a:t>Infopark</a:t>
            </a:r>
            <a:r>
              <a:rPr lang="de-DE" sz="1200" b="0" kern="1200" dirty="0">
                <a:solidFill>
                  <a:schemeClr val="tx1"/>
                </a:solidFill>
                <a:effectLst/>
                <a:latin typeface="+mn-lt"/>
                <a:ea typeface="+mn-ea"/>
                <a:cs typeface="+mn-cs"/>
                <a:hlinkClick r:id="rId4"/>
              </a:rPr>
              <a:t> Innovation </a:t>
            </a:r>
            <a:r>
              <a:rPr lang="de-DE" sz="1200" b="0" kern="1200" dirty="0" err="1">
                <a:solidFill>
                  <a:schemeClr val="tx1"/>
                </a:solidFill>
                <a:effectLst/>
                <a:latin typeface="+mn-lt"/>
                <a:ea typeface="+mn-ea"/>
                <a:cs typeface="+mn-cs"/>
                <a:hlinkClick r:id="rId4"/>
              </a:rPr>
              <a:t>Centre</a:t>
            </a:r>
            <a:r>
              <a:rPr lang="de-DE" sz="1200" b="0" kern="1200" dirty="0">
                <a:solidFill>
                  <a:schemeClr val="tx1"/>
                </a:solidFill>
                <a:effectLst/>
                <a:latin typeface="+mn-lt"/>
                <a:ea typeface="+mn-ea"/>
                <a:cs typeface="+mn-cs"/>
              </a:rPr>
              <a:t>, Budapest, </a:t>
            </a:r>
            <a:r>
              <a:rPr lang="de-DE" sz="1200" b="0" kern="1200" dirty="0" err="1">
                <a:solidFill>
                  <a:schemeClr val="tx1"/>
                </a:solidFill>
                <a:effectLst/>
                <a:latin typeface="+mn-lt"/>
                <a:ea typeface="+mn-ea"/>
                <a:cs typeface="+mn-cs"/>
              </a:rPr>
              <a:t>Hungary</a:t>
            </a:r>
            <a:endParaRPr lang="de-DE" sz="1200" b="0" kern="1200" dirty="0">
              <a:solidFill>
                <a:schemeClr val="tx1"/>
              </a:solidFill>
              <a:effectLst/>
              <a:latin typeface="+mn-lt"/>
              <a:ea typeface="+mn-ea"/>
              <a:cs typeface="+mn-cs"/>
            </a:endParaRP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|SAMM Urdu Ltd</a:t>
            </a:r>
          </a:p>
          <a:p>
            <a:r>
              <a:rPr lang="de-DE" sz="1200" b="0" kern="1200" dirty="0">
                <a:solidFill>
                  <a:schemeClr val="tx1"/>
                </a:solidFill>
                <a:effectLst/>
                <a:latin typeface="+mn-lt"/>
                <a:ea typeface="+mn-ea"/>
                <a:cs typeface="+mn-cs"/>
                <a:hlinkClick r:id="rId5"/>
              </a:rPr>
              <a:t>|</a:t>
            </a:r>
            <a:r>
              <a:rPr lang="de-DE" sz="1200" b="0" kern="1200" dirty="0" err="1">
                <a:solidFill>
                  <a:schemeClr val="tx1"/>
                </a:solidFill>
                <a:effectLst/>
                <a:latin typeface="+mn-lt"/>
                <a:ea typeface="+mn-ea"/>
                <a:cs typeface="+mn-cs"/>
                <a:hlinkClick r:id="rId5"/>
              </a:rPr>
              <a:t>Arfa</a:t>
            </a:r>
            <a:r>
              <a:rPr lang="de-DE" sz="1200" b="0" kern="1200" dirty="0">
                <a:solidFill>
                  <a:schemeClr val="tx1"/>
                </a:solidFill>
                <a:effectLst/>
                <a:latin typeface="+mn-lt"/>
                <a:ea typeface="+mn-ea"/>
                <a:cs typeface="+mn-cs"/>
                <a:hlinkClick r:id="rId5"/>
              </a:rPr>
              <a:t> Technology Park</a:t>
            </a:r>
            <a:r>
              <a:rPr lang="de-DE" sz="1200" b="0" kern="1200" dirty="0">
                <a:solidFill>
                  <a:schemeClr val="tx1"/>
                </a:solidFill>
                <a:effectLst/>
                <a:latin typeface="+mn-lt"/>
                <a:ea typeface="+mn-ea"/>
                <a:cs typeface="+mn-cs"/>
              </a:rPr>
              <a:t>, Lahore, Pakistan.</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|Sure Data Inc.</a:t>
            </a:r>
          </a:p>
          <a:p>
            <a:r>
              <a:rPr lang="de-DE" sz="1200" b="0" kern="1200" dirty="0">
                <a:solidFill>
                  <a:schemeClr val="tx1"/>
                </a:solidFill>
                <a:effectLst/>
                <a:latin typeface="+mn-lt"/>
                <a:ea typeface="+mn-ea"/>
                <a:cs typeface="+mn-cs"/>
              </a:rPr>
              <a:t>Rechenzentrumsdienstleistung, betreibt hochverfügbare Rechenzentren in EMEA, Amerika und Asien. SAMM Inc. hat bereits in 2005 etwa 25% der Anteile übernommen. Leistet den kompletten IT-Betrieb für SAMM Inc.</a:t>
            </a:r>
          </a:p>
          <a:p>
            <a:endParaRPr lang="de-DE" dirty="0"/>
          </a:p>
          <a:p>
            <a:r>
              <a:rPr lang="de-DE" dirty="0"/>
              <a:t>|===</a:t>
            </a:r>
          </a:p>
          <a:p>
            <a:endParaRPr lang="de-DE" dirty="0"/>
          </a:p>
        </p:txBody>
      </p:sp>
      <p:sp>
        <p:nvSpPr>
          <p:cNvPr id="4" name="Slide Number Placeholder 3"/>
          <p:cNvSpPr>
            <a:spLocks noGrp="1"/>
          </p:cNvSpPr>
          <p:nvPr>
            <p:ph type="sldNum" sz="quarter" idx="10"/>
          </p:nvPr>
        </p:nvSpPr>
        <p:spPr/>
        <p:txBody>
          <a:bodyPr/>
          <a:lstStyle/>
          <a:p>
            <a:fld id="{6F4027FC-A791-4169-9F64-57CEBBE8DA16}" type="slidenum">
              <a:rPr lang="de-DE" smtClean="0"/>
              <a:t>2</a:t>
            </a:fld>
            <a:endParaRPr lang="de-DE"/>
          </a:p>
        </p:txBody>
      </p:sp>
    </p:spTree>
    <p:extLst>
      <p:ext uri="{BB962C8B-B14F-4D97-AF65-F5344CB8AC3E}">
        <p14:creationId xmlns:p14="http://schemas.microsoft.com/office/powerpoint/2010/main" val="226498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t>
            </a:r>
            <a:r>
              <a:rPr lang="de-DE" dirty="0" err="1"/>
              <a:t>adoc</a:t>
            </a:r>
            <a:r>
              <a:rPr lang="de-DE" dirty="0"/>
              <a:t>}</a:t>
            </a:r>
          </a:p>
          <a:p>
            <a:endParaRPr lang="de-DE" dirty="0"/>
          </a:p>
          <a:p>
            <a:r>
              <a:rPr lang="de-DE" sz="1200" b="0" kern="1200" dirty="0">
                <a:solidFill>
                  <a:schemeClr val="tx1"/>
                </a:solidFill>
                <a:effectLst/>
                <a:latin typeface="+mn-lt"/>
                <a:ea typeface="+mn-ea"/>
                <a:cs typeface="+mn-cs"/>
              </a:rPr>
              <a:t>=== Geschäftsziele</a:t>
            </a:r>
          </a:p>
          <a:p>
            <a:r>
              <a:rPr lang="de-DE" sz="1200" b="0" kern="1200" dirty="0">
                <a:solidFill>
                  <a:schemeClr val="tx1"/>
                </a:solidFill>
                <a:effectLst/>
                <a:latin typeface="+mn-lt"/>
                <a:ea typeface="+mn-ea"/>
                <a:cs typeface="+mn-cs"/>
              </a:rPr>
              <a:t>* Optimierung des Produktportfolios</a:t>
            </a:r>
          </a:p>
          <a:p>
            <a:r>
              <a:rPr lang="de-DE" sz="1200" b="0" kern="1200" dirty="0">
                <a:solidFill>
                  <a:schemeClr val="tx1"/>
                </a:solidFill>
                <a:effectLst/>
                <a:latin typeface="+mn-lt"/>
                <a:ea typeface="+mn-ea"/>
                <a:cs typeface="+mn-cs"/>
              </a:rPr>
              <a:t>* Schnellstmögliche kommerzielle Verwertung der vorhandenen Patente und innovativen Produktideen.</a:t>
            </a:r>
          </a:p>
          <a:p>
            <a:r>
              <a:rPr lang="de-DE" sz="1200" b="0" kern="1200" dirty="0">
                <a:solidFill>
                  <a:schemeClr val="tx1"/>
                </a:solidFill>
                <a:effectLst/>
                <a:latin typeface="+mn-lt"/>
                <a:ea typeface="+mn-ea"/>
                <a:cs typeface="+mn-cs"/>
              </a:rPr>
              <a:t>* Stabilisierung und Erweiterung des Privatkundengeschäftes (siehe </a:t>
            </a:r>
            <a:r>
              <a:rPr lang="de-DE" dirty="0">
                <a:hlinkClick r:id="rId3"/>
              </a:rPr>
              <a:t>Aktuelle</a:t>
            </a:r>
            <a:r>
              <a:rPr lang="de-DE" sz="1200" b="0" kern="1200" dirty="0">
                <a:solidFill>
                  <a:schemeClr val="tx1"/>
                </a:solidFill>
                <a:effectLst/>
                <a:latin typeface="+mn-lt"/>
                <a:ea typeface="+mn-ea"/>
                <a:cs typeface="+mn-cs"/>
                <a:hlinkClick r:id="rId3"/>
              </a:rPr>
              <a:t> Situation</a:t>
            </a:r>
            <a:r>
              <a:rPr lang="de-DE" sz="1200" b="0" kern="1200" dirty="0">
                <a:solidFill>
                  <a:schemeClr val="tx1"/>
                </a:solidFill>
                <a:effectLst/>
                <a:latin typeface="+mn-lt"/>
                <a:ea typeface="+mn-ea"/>
                <a:cs typeface="+mn-cs"/>
              </a:rPr>
              <a:t>)</a:t>
            </a:r>
          </a:p>
          <a:p>
            <a:endParaRPr lang="de-DE" dirty="0"/>
          </a:p>
        </p:txBody>
      </p:sp>
      <p:sp>
        <p:nvSpPr>
          <p:cNvPr id="4" name="Slide Number Placeholder 3"/>
          <p:cNvSpPr>
            <a:spLocks noGrp="1"/>
          </p:cNvSpPr>
          <p:nvPr>
            <p:ph type="sldNum" sz="quarter" idx="10"/>
          </p:nvPr>
        </p:nvSpPr>
        <p:spPr/>
        <p:txBody>
          <a:bodyPr/>
          <a:lstStyle/>
          <a:p>
            <a:fld id="{6F4027FC-A791-4169-9F64-57CEBBE8DA16}" type="slidenum">
              <a:rPr lang="de-DE" smtClean="0"/>
              <a:t>3</a:t>
            </a:fld>
            <a:endParaRPr lang="de-DE"/>
          </a:p>
        </p:txBody>
      </p:sp>
    </p:spTree>
    <p:extLst>
      <p:ext uri="{BB962C8B-B14F-4D97-AF65-F5344CB8AC3E}">
        <p14:creationId xmlns:p14="http://schemas.microsoft.com/office/powerpoint/2010/main" val="3560969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t>
            </a:r>
            <a:r>
              <a:rPr lang="de-DE" dirty="0" err="1"/>
              <a:t>adoc</a:t>
            </a:r>
            <a:r>
              <a:rPr lang="de-DE" dirty="0"/>
              <a:t>}</a:t>
            </a:r>
          </a:p>
          <a:p>
            <a:endParaRPr lang="de-DE" dirty="0"/>
          </a:p>
          <a:p>
            <a:r>
              <a:rPr lang="de-DE" dirty="0"/>
              <a:t>=== Geschäftsprozesse</a:t>
            </a:r>
          </a:p>
          <a:p>
            <a:endParaRPr lang="de-DE" dirty="0"/>
          </a:p>
          <a:p>
            <a:r>
              <a:rPr lang="de-DE" sz="1200" b="0" kern="1200" dirty="0">
                <a:solidFill>
                  <a:schemeClr val="tx1"/>
                </a:solidFill>
                <a:effectLst/>
                <a:latin typeface="+mn-lt"/>
                <a:ea typeface="+mn-ea"/>
                <a:cs typeface="+mn-cs"/>
              </a:rPr>
              <a:t>Nachfolgende Abbildung gibt einen Überblick über die Geschäftsprozesse bei SAMM </a:t>
            </a:r>
            <a:r>
              <a:rPr lang="de-DE" sz="1200" b="0" kern="1200" dirty="0" err="1">
                <a:solidFill>
                  <a:schemeClr val="tx1"/>
                </a:solidFill>
                <a:effectLst/>
                <a:latin typeface="+mn-lt"/>
                <a:ea typeface="+mn-ea"/>
                <a:cs typeface="+mn-cs"/>
              </a:rPr>
              <a:t>Inc</a:t>
            </a:r>
            <a:r>
              <a:rPr lang="de-DE" sz="1200" b="0" kern="1200" dirty="0">
                <a:solidFill>
                  <a:schemeClr val="tx1"/>
                </a:solidFill>
                <a:effectLst/>
                <a:latin typeface="+mn-lt"/>
                <a:ea typeface="+mn-ea"/>
                <a:cs typeface="+mn-cs"/>
              </a:rPr>
              <a:t>:</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a:t>
            </a:r>
            <a:r>
              <a:rPr lang="de-DE" sz="1200" b="0" kern="1200" dirty="0" err="1">
                <a:solidFill>
                  <a:schemeClr val="tx1"/>
                </a:solidFill>
                <a:effectLst/>
                <a:latin typeface="+mn-lt"/>
                <a:ea typeface="+mn-ea"/>
                <a:cs typeface="+mn-cs"/>
              </a:rPr>
              <a:t>slide</a:t>
            </a:r>
            <a:r>
              <a:rPr lang="de-DE" sz="1200" b="0" kern="1200" dirty="0">
                <a:solidFill>
                  <a:schemeClr val="tx1"/>
                </a:solidFill>
                <a:effectLst/>
                <a:latin typeface="+mn-lt"/>
                <a:ea typeface="+mn-ea"/>
                <a:cs typeface="+mn-cs"/>
              </a:rPr>
              <a:t>}</a:t>
            </a:r>
          </a:p>
          <a:p>
            <a:endParaRPr lang="de-DE" sz="1200" b="0" kern="1200" dirty="0">
              <a:solidFill>
                <a:schemeClr val="tx1"/>
              </a:solidFill>
              <a:effectLst/>
              <a:latin typeface="+mn-lt"/>
              <a:ea typeface="+mn-ea"/>
              <a:cs typeface="+mn-cs"/>
            </a:endParaRPr>
          </a:p>
          <a:p>
            <a:r>
              <a:rPr lang="de-DE" dirty="0">
                <a:effectLst/>
              </a:rPr>
              <a:t>.Geschäftsprozesse (Überblick)</a:t>
            </a:r>
          </a:p>
          <a:p>
            <a:r>
              <a:rPr lang="de-DE" dirty="0">
                <a:effectLst/>
              </a:rPr>
              <a:t>[</a:t>
            </a:r>
            <a:r>
              <a:rPr lang="de-DE" dirty="0" err="1">
                <a:effectLst/>
              </a:rPr>
              <a:t>cols</a:t>
            </a:r>
            <a:r>
              <a:rPr lang="de-DE" dirty="0">
                <a:effectLst/>
              </a:rPr>
              <a:t>=</a:t>
            </a:r>
            <a:r>
              <a:rPr lang="de-DE" dirty="0"/>
              <a:t>"1,1,3", </a:t>
            </a:r>
            <a:r>
              <a:rPr lang="de-DE" dirty="0" err="1"/>
              <a:t>options</a:t>
            </a:r>
            <a:r>
              <a:rPr lang="de-DE" dirty="0"/>
              <a:t>="</a:t>
            </a:r>
            <a:r>
              <a:rPr lang="de-DE" dirty="0" err="1"/>
              <a:t>header</a:t>
            </a:r>
            <a:r>
              <a:rPr lang="de-DE" dirty="0"/>
              <a:t>"</a:t>
            </a:r>
            <a:r>
              <a:rPr lang="de-DE" dirty="0">
                <a:effectLst/>
              </a:rPr>
              <a:t>]</a:t>
            </a:r>
          </a:p>
          <a:p>
            <a:r>
              <a:rPr lang="de-DE" dirty="0">
                <a:effectLst/>
              </a:rPr>
              <a:t>|===</a:t>
            </a:r>
          </a:p>
          <a:p>
            <a:endParaRPr lang="de-DE" dirty="0">
              <a:effectLst/>
            </a:endParaRPr>
          </a:p>
          <a:p>
            <a:r>
              <a:rPr lang="de-DE" dirty="0">
                <a:effectLst/>
              </a:rPr>
              <a:t>|Deutsch</a:t>
            </a:r>
          </a:p>
          <a:p>
            <a:r>
              <a:rPr lang="de-DE" dirty="0">
                <a:effectLst/>
              </a:rPr>
              <a:t>|Englisch</a:t>
            </a:r>
          </a:p>
          <a:p>
            <a:r>
              <a:rPr lang="de-DE" dirty="0">
                <a:effectLst/>
              </a:rPr>
              <a:t>|Aufgaben</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|Marketing, Vertrieb</a:t>
            </a:r>
          </a:p>
          <a:p>
            <a:r>
              <a:rPr lang="de-DE" sz="1200" b="0" kern="1200" dirty="0">
                <a:solidFill>
                  <a:schemeClr val="tx1"/>
                </a:solidFill>
                <a:effectLst/>
                <a:latin typeface="+mn-lt"/>
                <a:ea typeface="+mn-ea"/>
                <a:cs typeface="+mn-cs"/>
              </a:rPr>
              <a:t>|Sales</a:t>
            </a:r>
          </a:p>
          <a:p>
            <a:r>
              <a:rPr lang="de-DE" sz="1200" b="0" kern="1200" dirty="0">
                <a:solidFill>
                  <a:schemeClr val="tx1"/>
                </a:solidFill>
                <a:effectLst/>
                <a:latin typeface="+mn-lt"/>
                <a:ea typeface="+mn-ea"/>
                <a:cs typeface="+mn-cs"/>
              </a:rPr>
              <a:t>|</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|Partner Management</a:t>
            </a:r>
          </a:p>
          <a:p>
            <a:r>
              <a:rPr lang="de-DE" sz="1200" b="0" kern="1200" dirty="0">
                <a:solidFill>
                  <a:schemeClr val="tx1"/>
                </a:solidFill>
                <a:effectLst/>
                <a:latin typeface="+mn-lt"/>
                <a:ea typeface="+mn-ea"/>
                <a:cs typeface="+mn-cs"/>
              </a:rPr>
              <a:t>|</a:t>
            </a:r>
          </a:p>
          <a:p>
            <a:r>
              <a:rPr lang="de-DE" sz="1200" b="0" kern="1200" dirty="0">
                <a:solidFill>
                  <a:schemeClr val="tx1"/>
                </a:solidFill>
                <a:effectLst/>
                <a:latin typeface="+mn-lt"/>
                <a:ea typeface="+mn-ea"/>
                <a:cs typeface="+mn-cs"/>
              </a:rPr>
              <a:t>|Akquisition und Vertragsmanagement von Lieferanten und sonstigen Partnern.</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|Planung &amp; Logistik</a:t>
            </a:r>
          </a:p>
          <a:p>
            <a:r>
              <a:rPr lang="de-DE" sz="1200" b="0" kern="1200" dirty="0">
                <a:solidFill>
                  <a:schemeClr val="tx1"/>
                </a:solidFill>
                <a:effectLst/>
                <a:latin typeface="+mn-lt"/>
                <a:ea typeface="+mn-ea"/>
                <a:cs typeface="+mn-cs"/>
              </a:rPr>
              <a:t>|</a:t>
            </a:r>
            <a:r>
              <a:rPr lang="de-DE" sz="1200" b="0" kern="1200" dirty="0" err="1">
                <a:solidFill>
                  <a:schemeClr val="tx1"/>
                </a:solidFill>
                <a:effectLst/>
                <a:latin typeface="+mn-lt"/>
                <a:ea typeface="+mn-ea"/>
                <a:cs typeface="+mn-cs"/>
              </a:rPr>
              <a:t>Logistics</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|Beschaffung</a:t>
            </a:r>
          </a:p>
          <a:p>
            <a:r>
              <a:rPr lang="de-DE" sz="1200" b="0" kern="1200" dirty="0">
                <a:solidFill>
                  <a:schemeClr val="tx1"/>
                </a:solidFill>
                <a:effectLst/>
                <a:latin typeface="+mn-lt"/>
                <a:ea typeface="+mn-ea"/>
                <a:cs typeface="+mn-cs"/>
              </a:rPr>
              <a:t>|Supply</a:t>
            </a:r>
          </a:p>
          <a:p>
            <a:r>
              <a:rPr lang="de-DE" sz="1200" b="0" kern="1200" dirty="0">
                <a:solidFill>
                  <a:schemeClr val="tx1"/>
                </a:solidFill>
                <a:effectLst/>
                <a:latin typeface="+mn-lt"/>
                <a:ea typeface="+mn-ea"/>
                <a:cs typeface="+mn-cs"/>
              </a:rPr>
              <a:t>|- Bestellungen bei Partnern, insbesondere für Großgeräte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Materialbeschaffung für eigene Produkte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Beauftragung von Dienstleistern für kundenindividuellen Aufbau, Abnahme, Inbetriebnahme +</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|Lieferung</a:t>
            </a:r>
          </a:p>
          <a:p>
            <a:r>
              <a:rPr lang="de-DE" sz="1200" b="0" kern="1200" dirty="0">
                <a:solidFill>
                  <a:schemeClr val="tx1"/>
                </a:solidFill>
                <a:effectLst/>
                <a:latin typeface="+mn-lt"/>
                <a:ea typeface="+mn-ea"/>
                <a:cs typeface="+mn-cs"/>
              </a:rPr>
              <a:t>|</a:t>
            </a:r>
            <a:r>
              <a:rPr lang="de-DE" sz="1200" b="0" kern="1200" dirty="0" err="1">
                <a:solidFill>
                  <a:schemeClr val="tx1"/>
                </a:solidFill>
                <a:effectLst/>
                <a:latin typeface="+mn-lt"/>
                <a:ea typeface="+mn-ea"/>
                <a:cs typeface="+mn-cs"/>
              </a:rPr>
              <a:t>Delivery</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Durchführung von Aufbauprojekten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Organisation von Transporten, insbesondere </a:t>
            </a:r>
            <a:r>
              <a:rPr lang="de-DE" sz="1200" b="0" i="1" kern="1200" dirty="0">
                <a:solidFill>
                  <a:schemeClr val="tx1"/>
                </a:solidFill>
                <a:effectLst/>
                <a:latin typeface="+mn-lt"/>
                <a:ea typeface="+mn-ea"/>
                <a:cs typeface="+mn-cs"/>
              </a:rPr>
              <a:t>just-in-time</a:t>
            </a:r>
            <a:r>
              <a:rPr lang="de-DE" sz="1200" b="0" kern="1200" dirty="0">
                <a:solidFill>
                  <a:schemeClr val="tx1"/>
                </a:solidFill>
                <a:effectLst/>
                <a:latin typeface="+mn-lt"/>
                <a:ea typeface="+mn-ea"/>
                <a:cs typeface="+mn-cs"/>
              </a:rPr>
              <a:t> Anlieferung durch mehrere Zulieferer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Organisation von Zwischenlagerung +</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|Kundendienst</a:t>
            </a:r>
          </a:p>
          <a:p>
            <a:r>
              <a:rPr lang="de-DE" sz="1200" b="0" kern="1200" dirty="0">
                <a:solidFill>
                  <a:schemeClr val="tx1"/>
                </a:solidFill>
                <a:effectLst/>
                <a:latin typeface="+mn-lt"/>
                <a:ea typeface="+mn-ea"/>
                <a:cs typeface="+mn-cs"/>
              </a:rPr>
              <a:t>|Post Sales</a:t>
            </a:r>
          </a:p>
          <a:p>
            <a:r>
              <a:rPr lang="de-DE" sz="1200" b="0" kern="1200" dirty="0">
                <a:solidFill>
                  <a:schemeClr val="tx1"/>
                </a:solidFill>
                <a:effectLst/>
                <a:latin typeface="+mn-lt"/>
                <a:ea typeface="+mn-ea"/>
                <a:cs typeface="+mn-cs"/>
              </a:rPr>
              <a:t>|- Call-Center/Hotline für Supportanfragen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Call-Center für Konfiguration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Identifikation und Angebot spezifischer Zusatzleistungen </a:t>
            </a:r>
            <a:r>
              <a:rPr lang="de-DE" sz="1200" b="0" i="1" kern="1200" dirty="0">
                <a:solidFill>
                  <a:schemeClr val="tx1"/>
                </a:solidFill>
                <a:effectLst/>
                <a:latin typeface="+mn-lt"/>
                <a:ea typeface="+mn-ea"/>
                <a:cs typeface="+mn-cs"/>
              </a:rPr>
              <a:t>after sales +</a:t>
            </a:r>
            <a:endParaRPr lang="de-DE" sz="1200" b="0" kern="1200" dirty="0">
              <a:solidFill>
                <a:schemeClr val="tx1"/>
              </a:solidFill>
              <a:effectLst/>
              <a:latin typeface="+mn-lt"/>
              <a:ea typeface="+mn-ea"/>
              <a:cs typeface="+mn-cs"/>
            </a:endParaRP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|Finanzen</a:t>
            </a:r>
          </a:p>
          <a:p>
            <a:r>
              <a:rPr lang="de-DE" sz="1200" b="0" kern="1200" dirty="0">
                <a:solidFill>
                  <a:schemeClr val="tx1"/>
                </a:solidFill>
                <a:effectLst/>
                <a:latin typeface="+mn-lt"/>
                <a:ea typeface="+mn-ea"/>
                <a:cs typeface="+mn-cs"/>
              </a:rPr>
              <a:t>|Finance</a:t>
            </a:r>
          </a:p>
          <a:p>
            <a:r>
              <a:rPr lang="de-DE" sz="1200" b="0" kern="1200" dirty="0">
                <a:solidFill>
                  <a:schemeClr val="tx1"/>
                </a:solidFill>
                <a:effectLst/>
                <a:latin typeface="+mn-lt"/>
                <a:ea typeface="+mn-ea"/>
                <a:cs typeface="+mn-cs"/>
              </a:rPr>
              <a:t>|- Budgetierung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Controlling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Unternehmensbeteiligungen +</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|Recht</a:t>
            </a:r>
          </a:p>
          <a:p>
            <a:r>
              <a:rPr lang="de-DE" sz="1200" b="0" kern="1200" dirty="0">
                <a:solidFill>
                  <a:schemeClr val="tx1"/>
                </a:solidFill>
                <a:effectLst/>
                <a:latin typeface="+mn-lt"/>
                <a:ea typeface="+mn-ea"/>
                <a:cs typeface="+mn-cs"/>
              </a:rPr>
              <a:t>|Legal</a:t>
            </a:r>
          </a:p>
          <a:p>
            <a:r>
              <a:rPr lang="de-DE" sz="1200" b="0" kern="1200" dirty="0">
                <a:solidFill>
                  <a:schemeClr val="tx1"/>
                </a:solidFill>
                <a:effectLst/>
                <a:latin typeface="+mn-lt"/>
                <a:ea typeface="+mn-ea"/>
                <a:cs typeface="+mn-cs"/>
              </a:rPr>
              <a:t>|- Genehmigungsverfahren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Vertragsprüfung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Patentverwaltung +</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|Personal</a:t>
            </a:r>
          </a:p>
          <a:p>
            <a:r>
              <a:rPr lang="de-DE" sz="1200" b="0" kern="1200" dirty="0">
                <a:solidFill>
                  <a:schemeClr val="tx1"/>
                </a:solidFill>
                <a:effectLst/>
                <a:latin typeface="+mn-lt"/>
                <a:ea typeface="+mn-ea"/>
                <a:cs typeface="+mn-cs"/>
              </a:rPr>
              <a:t>|HR</a:t>
            </a:r>
          </a:p>
          <a:p>
            <a:r>
              <a:rPr lang="de-DE" sz="1200" b="0" kern="1200" dirty="0">
                <a:solidFill>
                  <a:schemeClr val="tx1"/>
                </a:solidFill>
                <a:effectLst/>
                <a:latin typeface="+mn-lt"/>
                <a:ea typeface="+mn-ea"/>
                <a:cs typeface="+mn-cs"/>
              </a:rPr>
              <a:t>|- Personalakquise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Aus- und Weiterbildung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Personalentwicklung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Lohn/Gehalt +</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|IT</a:t>
            </a:r>
          </a:p>
          <a:p>
            <a:r>
              <a:rPr lang="de-DE" sz="1200" b="0" kern="1200" dirty="0">
                <a:solidFill>
                  <a:schemeClr val="tx1"/>
                </a:solidFill>
                <a:effectLst/>
                <a:latin typeface="+mn-lt"/>
                <a:ea typeface="+mn-ea"/>
                <a:cs typeface="+mn-cs"/>
              </a:rPr>
              <a:t>|</a:t>
            </a:r>
          </a:p>
          <a:p>
            <a:r>
              <a:rPr lang="de-DE" sz="1200" b="0" kern="1200" dirty="0">
                <a:solidFill>
                  <a:schemeClr val="tx1"/>
                </a:solidFill>
                <a:effectLst/>
                <a:latin typeface="+mn-lt"/>
                <a:ea typeface="+mn-ea"/>
                <a:cs typeface="+mn-cs"/>
              </a:rPr>
              <a:t>|- Softwareentwicklung der internen Systeme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Kommunikationssysteme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Buchhaltung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Financial Reporting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Data-Warehouse (Business-</a:t>
            </a:r>
            <a:r>
              <a:rPr lang="de-DE" sz="1200" b="0" kern="1200" dirty="0" err="1">
                <a:solidFill>
                  <a:schemeClr val="tx1"/>
                </a:solidFill>
                <a:effectLst/>
                <a:latin typeface="+mn-lt"/>
                <a:ea typeface="+mn-ea"/>
                <a:cs typeface="+mn-cs"/>
              </a:rPr>
              <a:t>Intelligence</a:t>
            </a:r>
            <a:r>
              <a:rPr lang="de-DE" sz="1200" b="0" kern="1200" dirty="0">
                <a:solidFill>
                  <a:schemeClr val="tx1"/>
                </a:solidFill>
                <a:effectLst/>
                <a:latin typeface="+mn-lt"/>
                <a:ea typeface="+mn-ea"/>
                <a:cs typeface="+mn-cs"/>
              </a:rPr>
              <a:t>) +</a:t>
            </a:r>
            <a:br>
              <a:rPr lang="de-DE" sz="1200" b="0" kern="1200" dirty="0">
                <a:solidFill>
                  <a:schemeClr val="tx1"/>
                </a:solidFill>
                <a:effectLst/>
                <a:latin typeface="+mn-lt"/>
                <a:ea typeface="+mn-ea"/>
                <a:cs typeface="+mn-cs"/>
              </a:rPr>
            </a:b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 Entwicklung und Betrieb der externen Systeme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VENOM (zentrales Vertriebssystem)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interaktive Webdienste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B2B Kommunikation, insbesondere Partner-APIs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Mobile Systeme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Reporting für Behörden und Kontrollgremien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Integration von Drittsystemen (insb. Konfiguratoren) +</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 Konzeption, Beschaffung, Aufbau, Betrieb der internen genutzten Hardware (Arbeitsplatzrechner, Intranet, Kommunikationssysteme) +</a:t>
            </a:r>
          </a:p>
          <a:p>
            <a:endParaRPr lang="en-US" dirty="0"/>
          </a:p>
          <a:p>
            <a:r>
              <a:rPr lang="en-US" dirty="0"/>
              <a:t>|</a:t>
            </a:r>
            <a:r>
              <a:rPr lang="de-DE" dirty="0"/>
              <a:t>===</a:t>
            </a:r>
          </a:p>
          <a:p>
            <a:endParaRPr lang="en-US" dirty="0"/>
          </a:p>
          <a:p>
            <a:r>
              <a:rPr lang="en-US" dirty="0"/>
              <a:t>…</a:t>
            </a:r>
            <a:endParaRPr lang="de-DE" dirty="0"/>
          </a:p>
        </p:txBody>
      </p:sp>
      <p:sp>
        <p:nvSpPr>
          <p:cNvPr id="4" name="Slide Number Placeholder 3"/>
          <p:cNvSpPr>
            <a:spLocks noGrp="1"/>
          </p:cNvSpPr>
          <p:nvPr>
            <p:ph type="sldNum" sz="quarter" idx="10"/>
          </p:nvPr>
        </p:nvSpPr>
        <p:spPr/>
        <p:txBody>
          <a:bodyPr/>
          <a:lstStyle/>
          <a:p>
            <a:fld id="{6F4027FC-A791-4169-9F64-57CEBBE8DA16}" type="slidenum">
              <a:rPr lang="de-DE" smtClean="0"/>
              <a:t>5</a:t>
            </a:fld>
            <a:endParaRPr lang="de-DE"/>
          </a:p>
        </p:txBody>
      </p:sp>
    </p:spTree>
    <p:extLst>
      <p:ext uri="{BB962C8B-B14F-4D97-AF65-F5344CB8AC3E}">
        <p14:creationId xmlns:p14="http://schemas.microsoft.com/office/powerpoint/2010/main" val="2320677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140E64-7926-48F1-9104-2AE8E5B5D19A}" type="datetimeFigureOut">
              <a:rPr lang="de-DE" smtClean="0"/>
              <a:t>05.05.2017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4627652-25E5-4761-B6E5-329E74CC81C1}" type="slidenum">
              <a:rPr lang="de-DE" smtClean="0"/>
              <a:t>‹#›</a:t>
            </a:fld>
            <a:endParaRPr lang="de-DE"/>
          </a:p>
        </p:txBody>
      </p:sp>
    </p:spTree>
    <p:extLst>
      <p:ext uri="{BB962C8B-B14F-4D97-AF65-F5344CB8AC3E}">
        <p14:creationId xmlns:p14="http://schemas.microsoft.com/office/powerpoint/2010/main" val="1958041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40E64-7926-48F1-9104-2AE8E5B5D19A}" type="datetimeFigureOut">
              <a:rPr lang="de-DE" smtClean="0"/>
              <a:t>05.05.2017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4627652-25E5-4761-B6E5-329E74CC81C1}" type="slidenum">
              <a:rPr lang="de-DE" smtClean="0"/>
              <a:t>‹#›</a:t>
            </a:fld>
            <a:endParaRPr lang="de-DE"/>
          </a:p>
        </p:txBody>
      </p:sp>
    </p:spTree>
    <p:extLst>
      <p:ext uri="{BB962C8B-B14F-4D97-AF65-F5344CB8AC3E}">
        <p14:creationId xmlns:p14="http://schemas.microsoft.com/office/powerpoint/2010/main" val="2752155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40E64-7926-48F1-9104-2AE8E5B5D19A}" type="datetimeFigureOut">
              <a:rPr lang="de-DE" smtClean="0"/>
              <a:t>05.05.2017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4627652-25E5-4761-B6E5-329E74CC81C1}" type="slidenum">
              <a:rPr lang="de-DE" smtClean="0"/>
              <a:t>‹#›</a:t>
            </a:fld>
            <a:endParaRPr lang="de-DE"/>
          </a:p>
        </p:txBody>
      </p:sp>
    </p:spTree>
    <p:extLst>
      <p:ext uri="{BB962C8B-B14F-4D97-AF65-F5344CB8AC3E}">
        <p14:creationId xmlns:p14="http://schemas.microsoft.com/office/powerpoint/2010/main" val="273182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18001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3600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5275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6593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40E64-7926-48F1-9104-2AE8E5B5D19A}" type="datetimeFigureOut">
              <a:rPr lang="de-DE" smtClean="0"/>
              <a:t>05.05.2017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4627652-25E5-4761-B6E5-329E74CC81C1}" type="slidenum">
              <a:rPr lang="de-DE" smtClean="0"/>
              <a:t>‹#›</a:t>
            </a:fld>
            <a:endParaRPr lang="de-DE"/>
          </a:p>
        </p:txBody>
      </p:sp>
    </p:spTree>
    <p:extLst>
      <p:ext uri="{BB962C8B-B14F-4D97-AF65-F5344CB8AC3E}">
        <p14:creationId xmlns:p14="http://schemas.microsoft.com/office/powerpoint/2010/main" val="4166784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140E64-7926-48F1-9104-2AE8E5B5D19A}" type="datetimeFigureOut">
              <a:rPr lang="de-DE" smtClean="0"/>
              <a:t>05.05.2017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4627652-25E5-4761-B6E5-329E74CC81C1}" type="slidenum">
              <a:rPr lang="de-DE" smtClean="0"/>
              <a:t>‹#›</a:t>
            </a:fld>
            <a:endParaRPr lang="de-DE"/>
          </a:p>
        </p:txBody>
      </p:sp>
    </p:spTree>
    <p:extLst>
      <p:ext uri="{BB962C8B-B14F-4D97-AF65-F5344CB8AC3E}">
        <p14:creationId xmlns:p14="http://schemas.microsoft.com/office/powerpoint/2010/main" val="3606116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140E64-7926-48F1-9104-2AE8E5B5D19A}" type="datetimeFigureOut">
              <a:rPr lang="de-DE" smtClean="0"/>
              <a:t>05.05.2017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4627652-25E5-4761-B6E5-329E74CC81C1}" type="slidenum">
              <a:rPr lang="de-DE" smtClean="0"/>
              <a:t>‹#›</a:t>
            </a:fld>
            <a:endParaRPr lang="de-DE"/>
          </a:p>
        </p:txBody>
      </p:sp>
    </p:spTree>
    <p:extLst>
      <p:ext uri="{BB962C8B-B14F-4D97-AF65-F5344CB8AC3E}">
        <p14:creationId xmlns:p14="http://schemas.microsoft.com/office/powerpoint/2010/main" val="4275066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140E64-7926-48F1-9104-2AE8E5B5D19A}" type="datetimeFigureOut">
              <a:rPr lang="de-DE" smtClean="0"/>
              <a:t>05.05.2017</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14627652-25E5-4761-B6E5-329E74CC81C1}" type="slidenum">
              <a:rPr lang="de-DE" smtClean="0"/>
              <a:t>‹#›</a:t>
            </a:fld>
            <a:endParaRPr lang="de-DE"/>
          </a:p>
        </p:txBody>
      </p:sp>
    </p:spTree>
    <p:extLst>
      <p:ext uri="{BB962C8B-B14F-4D97-AF65-F5344CB8AC3E}">
        <p14:creationId xmlns:p14="http://schemas.microsoft.com/office/powerpoint/2010/main" val="514414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140E64-7926-48F1-9104-2AE8E5B5D19A}" type="datetimeFigureOut">
              <a:rPr lang="de-DE" smtClean="0"/>
              <a:t>05.05.2017</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14627652-25E5-4761-B6E5-329E74CC81C1}" type="slidenum">
              <a:rPr lang="de-DE" smtClean="0"/>
              <a:t>‹#›</a:t>
            </a:fld>
            <a:endParaRPr lang="de-DE"/>
          </a:p>
        </p:txBody>
      </p:sp>
    </p:spTree>
    <p:extLst>
      <p:ext uri="{BB962C8B-B14F-4D97-AF65-F5344CB8AC3E}">
        <p14:creationId xmlns:p14="http://schemas.microsoft.com/office/powerpoint/2010/main" val="2767462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140E64-7926-48F1-9104-2AE8E5B5D19A}" type="datetimeFigureOut">
              <a:rPr lang="de-DE" smtClean="0"/>
              <a:t>05.05.2017</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14627652-25E5-4761-B6E5-329E74CC81C1}" type="slidenum">
              <a:rPr lang="de-DE" smtClean="0"/>
              <a:t>‹#›</a:t>
            </a:fld>
            <a:endParaRPr lang="de-DE"/>
          </a:p>
        </p:txBody>
      </p:sp>
    </p:spTree>
    <p:extLst>
      <p:ext uri="{BB962C8B-B14F-4D97-AF65-F5344CB8AC3E}">
        <p14:creationId xmlns:p14="http://schemas.microsoft.com/office/powerpoint/2010/main" val="2959218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140E64-7926-48F1-9104-2AE8E5B5D19A}" type="datetimeFigureOut">
              <a:rPr lang="de-DE" smtClean="0"/>
              <a:t>05.05.2017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4627652-25E5-4761-B6E5-329E74CC81C1}" type="slidenum">
              <a:rPr lang="de-DE" smtClean="0"/>
              <a:t>‹#›</a:t>
            </a:fld>
            <a:endParaRPr lang="de-DE"/>
          </a:p>
        </p:txBody>
      </p:sp>
    </p:spTree>
    <p:extLst>
      <p:ext uri="{BB962C8B-B14F-4D97-AF65-F5344CB8AC3E}">
        <p14:creationId xmlns:p14="http://schemas.microsoft.com/office/powerpoint/2010/main" val="180658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140E64-7926-48F1-9104-2AE8E5B5D19A}" type="datetimeFigureOut">
              <a:rPr lang="de-DE" smtClean="0"/>
              <a:t>05.05.2017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4627652-25E5-4761-B6E5-329E74CC81C1}" type="slidenum">
              <a:rPr lang="de-DE" smtClean="0"/>
              <a:t>‹#›</a:t>
            </a:fld>
            <a:endParaRPr lang="de-DE"/>
          </a:p>
        </p:txBody>
      </p:sp>
    </p:spTree>
    <p:extLst>
      <p:ext uri="{BB962C8B-B14F-4D97-AF65-F5344CB8AC3E}">
        <p14:creationId xmlns:p14="http://schemas.microsoft.com/office/powerpoint/2010/main" val="810767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40E64-7926-48F1-9104-2AE8E5B5D19A}" type="datetimeFigureOut">
              <a:rPr lang="de-DE" smtClean="0"/>
              <a:t>05.05.2017</a:t>
            </a:fld>
            <a:endParaRPr lang="de-D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27652-25E5-4761-B6E5-329E74CC81C1}" type="slidenum">
              <a:rPr lang="de-DE" smtClean="0"/>
              <a:t>‹#›</a:t>
            </a:fld>
            <a:endParaRPr lang="de-DE"/>
          </a:p>
        </p:txBody>
      </p:sp>
    </p:spTree>
    <p:extLst>
      <p:ext uri="{BB962C8B-B14F-4D97-AF65-F5344CB8AC3E}">
        <p14:creationId xmlns:p14="http://schemas.microsoft.com/office/powerpoint/2010/main" val="35111700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34624"/>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9537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oup 8"/>
          <p:cNvGrpSpPr/>
          <p:nvPr userDrawn="1"/>
        </p:nvGrpSpPr>
        <p:grpSpPr>
          <a:xfrm>
            <a:off x="0" y="6718300"/>
            <a:ext cx="9142413" cy="152528"/>
            <a:chOff x="0" y="0"/>
            <a:chExt cx="13004803" cy="292100"/>
          </a:xfrm>
        </p:grpSpPr>
        <p:sp>
          <p:nvSpPr>
            <p:cNvPr id="8" name="Shape 3"/>
            <p:cNvSpPr/>
            <p:nvPr/>
          </p:nvSpPr>
          <p:spPr>
            <a:xfrm>
              <a:off x="0" y="0"/>
              <a:ext cx="2600961" cy="292101"/>
            </a:xfrm>
            <a:prstGeom prst="rect">
              <a:avLst/>
            </a:prstGeom>
            <a:solidFill>
              <a:srgbClr val="F7CF70"/>
            </a:solidFill>
            <a:ln w="12700" cap="flat">
              <a:noFill/>
              <a:miter lim="400000"/>
            </a:ln>
            <a:effectLst/>
          </p:spPr>
          <p:txBody>
            <a:bodyPr wrap="square" lIns="0" tIns="0" rIns="0" bIns="0" numCol="1" anchor="ctr">
              <a:noAutofit/>
            </a:bodyPr>
            <a:lstStyle/>
            <a:p>
              <a:pPr lvl="0">
                <a:defRPr sz="4000">
                  <a:solidFill>
                    <a:srgbClr val="FFFFFF"/>
                  </a:solidFill>
                  <a:effectLst>
                    <a:outerShdw blurRad="38100" dist="12700" dir="5400000" rotWithShape="0">
                      <a:srgbClr val="000000">
                        <a:alpha val="50000"/>
                      </a:srgbClr>
                    </a:outerShdw>
                  </a:effectLst>
                </a:defRPr>
              </a:pPr>
              <a:endParaRPr/>
            </a:p>
          </p:txBody>
        </p:sp>
        <p:sp>
          <p:nvSpPr>
            <p:cNvPr id="9" name="Shape 4"/>
            <p:cNvSpPr/>
            <p:nvPr/>
          </p:nvSpPr>
          <p:spPr>
            <a:xfrm>
              <a:off x="2600960" y="0"/>
              <a:ext cx="2600962" cy="292101"/>
            </a:xfrm>
            <a:prstGeom prst="rect">
              <a:avLst/>
            </a:prstGeom>
            <a:solidFill>
              <a:srgbClr val="F29D62"/>
            </a:solidFill>
            <a:ln w="12700" cap="flat">
              <a:noFill/>
              <a:miter lim="400000"/>
            </a:ln>
            <a:effectLst/>
          </p:spPr>
          <p:txBody>
            <a:bodyPr wrap="square" lIns="0" tIns="0" rIns="0" bIns="0" numCol="1" anchor="ctr">
              <a:noAutofit/>
            </a:bodyPr>
            <a:lstStyle/>
            <a:p>
              <a:pPr lvl="0">
                <a:defRPr sz="4000">
                  <a:solidFill>
                    <a:srgbClr val="FFFFFF"/>
                  </a:solidFill>
                  <a:effectLst>
                    <a:outerShdw blurRad="38100" dist="12700" dir="5400000" rotWithShape="0">
                      <a:srgbClr val="000000">
                        <a:alpha val="50000"/>
                      </a:srgbClr>
                    </a:outerShdw>
                  </a:effectLst>
                </a:defRPr>
              </a:pPr>
              <a:endParaRPr/>
            </a:p>
          </p:txBody>
        </p:sp>
        <p:sp>
          <p:nvSpPr>
            <p:cNvPr id="10" name="Shape 5"/>
            <p:cNvSpPr/>
            <p:nvPr/>
          </p:nvSpPr>
          <p:spPr>
            <a:xfrm>
              <a:off x="5201921" y="0"/>
              <a:ext cx="2600961" cy="292101"/>
            </a:xfrm>
            <a:prstGeom prst="rect">
              <a:avLst/>
            </a:prstGeom>
            <a:solidFill>
              <a:srgbClr val="78C78F"/>
            </a:solidFill>
            <a:ln w="12700" cap="flat">
              <a:noFill/>
              <a:miter lim="400000"/>
            </a:ln>
            <a:effectLst/>
          </p:spPr>
          <p:txBody>
            <a:bodyPr wrap="square" lIns="0" tIns="0" rIns="0" bIns="0" numCol="1" anchor="ctr">
              <a:noAutofit/>
            </a:bodyPr>
            <a:lstStyle/>
            <a:p>
              <a:pPr lvl="0">
                <a:defRPr sz="4000">
                  <a:solidFill>
                    <a:srgbClr val="FFFFFF"/>
                  </a:solidFill>
                  <a:effectLst>
                    <a:outerShdw blurRad="38100" dist="12700" dir="5400000" rotWithShape="0">
                      <a:srgbClr val="000000">
                        <a:alpha val="50000"/>
                      </a:srgbClr>
                    </a:outerShdw>
                  </a:effectLst>
                </a:defRPr>
              </a:pPr>
              <a:endParaRPr/>
            </a:p>
          </p:txBody>
        </p:sp>
        <p:sp>
          <p:nvSpPr>
            <p:cNvPr id="11" name="Shape 6"/>
            <p:cNvSpPr/>
            <p:nvPr/>
          </p:nvSpPr>
          <p:spPr>
            <a:xfrm>
              <a:off x="7802880" y="0"/>
              <a:ext cx="2600961" cy="292101"/>
            </a:xfrm>
            <a:prstGeom prst="rect">
              <a:avLst/>
            </a:prstGeom>
            <a:solidFill>
              <a:srgbClr val="34B8B4"/>
            </a:solidFill>
            <a:ln w="12700" cap="flat">
              <a:noFill/>
              <a:miter lim="400000"/>
            </a:ln>
            <a:effectLst/>
          </p:spPr>
          <p:txBody>
            <a:bodyPr wrap="square" lIns="0" tIns="0" rIns="0" bIns="0" numCol="1" anchor="ctr">
              <a:noAutofit/>
            </a:bodyPr>
            <a:lstStyle/>
            <a:p>
              <a:pPr lvl="0">
                <a:defRPr sz="4000">
                  <a:solidFill>
                    <a:srgbClr val="FFFFFF"/>
                  </a:solidFill>
                  <a:effectLst>
                    <a:outerShdw blurRad="38100" dist="12700" dir="5400000" rotWithShape="0">
                      <a:srgbClr val="000000">
                        <a:alpha val="50000"/>
                      </a:srgbClr>
                    </a:outerShdw>
                  </a:effectLst>
                </a:defRPr>
              </a:pPr>
              <a:endParaRPr/>
            </a:p>
          </p:txBody>
        </p:sp>
        <p:sp>
          <p:nvSpPr>
            <p:cNvPr id="12" name="Shape 7"/>
            <p:cNvSpPr/>
            <p:nvPr/>
          </p:nvSpPr>
          <p:spPr>
            <a:xfrm>
              <a:off x="10403842" y="0"/>
              <a:ext cx="2600962" cy="292101"/>
            </a:xfrm>
            <a:prstGeom prst="rect">
              <a:avLst/>
            </a:prstGeom>
            <a:solidFill>
              <a:srgbClr val="239BC6"/>
            </a:solidFill>
            <a:ln w="12700" cap="flat">
              <a:noFill/>
              <a:miter lim="400000"/>
            </a:ln>
            <a:effectLst/>
          </p:spPr>
          <p:txBody>
            <a:bodyPr wrap="square" lIns="0" tIns="0" rIns="0" bIns="0" numCol="1" anchor="ctr">
              <a:noAutofit/>
            </a:bodyPr>
            <a:lstStyle/>
            <a:p>
              <a:pPr lvl="0">
                <a:defRPr sz="4000">
                  <a:solidFill>
                    <a:srgbClr val="FFFFFF"/>
                  </a:solidFill>
                  <a:effectLst>
                    <a:outerShdw blurRad="38100" dist="12700" dir="5400000" rotWithShape="0">
                      <a:srgbClr val="000000">
                        <a:alpha val="50000"/>
                      </a:srgbClr>
                    </a:outerShdw>
                  </a:effectLst>
                </a:defRPr>
              </a:pPr>
              <a:endParaRPr/>
            </a:p>
          </p:txBody>
        </p:sp>
      </p:grpSp>
    </p:spTree>
    <p:extLst>
      <p:ext uri="{BB962C8B-B14F-4D97-AF65-F5344CB8AC3E}">
        <p14:creationId xmlns:p14="http://schemas.microsoft.com/office/powerpoint/2010/main" val="39383956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file:///C:\Users\ralfd\projects\jax2017\venom-example-bitbucket\build\docs\html5\index-orga.html#_aktuelle_situ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85467" y="310706"/>
            <a:ext cx="7772400" cy="1470025"/>
          </a:xfrm>
        </p:spPr>
        <p:txBody>
          <a:bodyPr>
            <a:normAutofit/>
          </a:bodyPr>
          <a:lstStyle/>
          <a:p>
            <a:r>
              <a:rPr lang="en-US" dirty="0"/>
              <a:t>F</a:t>
            </a:r>
            <a:r>
              <a:rPr lang="de-DE" dirty="0" err="1"/>
              <a:t>irmenüberblick</a:t>
            </a:r>
            <a:endParaRPr lang="de-DE" dirty="0"/>
          </a:p>
        </p:txBody>
      </p:sp>
      <p:pic>
        <p:nvPicPr>
          <p:cNvPr id="4" name="Bild 3" descr="aim4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8667" y="5180510"/>
            <a:ext cx="2286000" cy="1028700"/>
          </a:xfrm>
          <a:prstGeom prst="rect">
            <a:avLst/>
          </a:prstGeom>
        </p:spPr>
      </p:pic>
      <p:sp>
        <p:nvSpPr>
          <p:cNvPr id="5" name="Untertitel 2"/>
          <p:cNvSpPr txBox="1">
            <a:spLocks/>
          </p:cNvSpPr>
          <p:nvPr/>
        </p:nvSpPr>
        <p:spPr>
          <a:xfrm>
            <a:off x="1371600" y="4596916"/>
            <a:ext cx="6400800" cy="583594"/>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0" lang="de-DE" sz="2000" b="0" i="0" u="none" strike="noStrike" kern="1200" cap="none" spc="0" normalizeH="0" baseline="0" noProof="0" dirty="0">
                <a:ln>
                  <a:noFill/>
                </a:ln>
                <a:solidFill>
                  <a:prstClr val="black">
                    <a:tint val="75000"/>
                  </a:prstClr>
                </a:solidFill>
                <a:effectLst/>
                <a:uLnTx/>
                <a:uFillTx/>
                <a:latin typeface="Calibri"/>
                <a:ea typeface="+mn-ea"/>
                <a:cs typeface="+mn-cs"/>
              </a:rPr>
              <a:t>Dr. Gernot Starke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1523" y="1942320"/>
            <a:ext cx="2380952" cy="2666666"/>
          </a:xfrm>
          <a:prstGeom prst="rect">
            <a:avLst/>
          </a:prstGeom>
        </p:spPr>
      </p:pic>
    </p:spTree>
    <p:extLst>
      <p:ext uri="{BB962C8B-B14F-4D97-AF65-F5344CB8AC3E}">
        <p14:creationId xmlns:p14="http://schemas.microsoft.com/office/powerpoint/2010/main" val="1721239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Gerade Verbindung mit Pfeil 4"/>
          <p:cNvCxnSpPr/>
          <p:nvPr/>
        </p:nvCxnSpPr>
        <p:spPr>
          <a:xfrm flipV="1">
            <a:off x="170381" y="3150717"/>
            <a:ext cx="8117433" cy="24422"/>
          </a:xfrm>
          <a:prstGeom prst="straightConnector1">
            <a:avLst/>
          </a:prstGeom>
          <a:ln w="53975" cmpd="sng">
            <a:tailEnd type="arrow" w="lg" len="lg"/>
          </a:ln>
        </p:spPr>
        <p:style>
          <a:lnRef idx="2">
            <a:schemeClr val="accent1"/>
          </a:lnRef>
          <a:fillRef idx="0">
            <a:schemeClr val="accent1"/>
          </a:fillRef>
          <a:effectRef idx="1">
            <a:schemeClr val="accent1"/>
          </a:effectRef>
          <a:fontRef idx="minor">
            <a:schemeClr val="tx1"/>
          </a:fontRef>
        </p:style>
      </p:cxnSp>
      <p:sp>
        <p:nvSpPr>
          <p:cNvPr id="6" name="Textfeld 5"/>
          <p:cNvSpPr txBox="1"/>
          <p:nvPr/>
        </p:nvSpPr>
        <p:spPr>
          <a:xfrm>
            <a:off x="300523" y="3121234"/>
            <a:ext cx="704640"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2000" b="0" i="0" u="none" strike="noStrike" kern="1200" cap="none" spc="0" normalizeH="0" baseline="0" noProof="0" dirty="0">
                <a:ln>
                  <a:noFill/>
                </a:ln>
                <a:solidFill>
                  <a:prstClr val="black"/>
                </a:solidFill>
                <a:effectLst/>
                <a:uLnTx/>
                <a:uFillTx/>
                <a:latin typeface="Calibri"/>
                <a:ea typeface="+mn-ea"/>
                <a:cs typeface="+mn-cs"/>
              </a:rPr>
              <a:t>1992</a:t>
            </a:r>
          </a:p>
        </p:txBody>
      </p:sp>
      <p:sp>
        <p:nvSpPr>
          <p:cNvPr id="7" name="Textfeld 6"/>
          <p:cNvSpPr txBox="1"/>
          <p:nvPr/>
        </p:nvSpPr>
        <p:spPr>
          <a:xfrm>
            <a:off x="2077181" y="3127102"/>
            <a:ext cx="704640"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2000" b="0" i="0" u="none" strike="noStrike" kern="1200" cap="none" spc="0" normalizeH="0" baseline="0" noProof="0" dirty="0">
                <a:ln>
                  <a:noFill/>
                </a:ln>
                <a:solidFill>
                  <a:prstClr val="black"/>
                </a:solidFill>
                <a:effectLst/>
                <a:uLnTx/>
                <a:uFillTx/>
                <a:latin typeface="Calibri"/>
                <a:ea typeface="+mn-ea"/>
                <a:cs typeface="+mn-cs"/>
              </a:rPr>
              <a:t>1997</a:t>
            </a:r>
          </a:p>
        </p:txBody>
      </p:sp>
      <p:sp>
        <p:nvSpPr>
          <p:cNvPr id="8" name="Textfeld 7"/>
          <p:cNvSpPr txBox="1"/>
          <p:nvPr/>
        </p:nvSpPr>
        <p:spPr>
          <a:xfrm>
            <a:off x="3768321" y="3127102"/>
            <a:ext cx="704640"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2000" b="0" i="0" u="none" strike="noStrike" kern="1200" cap="none" spc="0" normalizeH="0" baseline="0" noProof="0" dirty="0">
                <a:ln>
                  <a:noFill/>
                </a:ln>
                <a:solidFill>
                  <a:prstClr val="black"/>
                </a:solidFill>
                <a:effectLst/>
                <a:uLnTx/>
                <a:uFillTx/>
                <a:latin typeface="Calibri"/>
                <a:ea typeface="+mn-ea"/>
                <a:cs typeface="+mn-cs"/>
              </a:rPr>
              <a:t>2003</a:t>
            </a:r>
          </a:p>
        </p:txBody>
      </p:sp>
      <p:sp>
        <p:nvSpPr>
          <p:cNvPr id="9" name="Textfeld 8"/>
          <p:cNvSpPr txBox="1"/>
          <p:nvPr/>
        </p:nvSpPr>
        <p:spPr>
          <a:xfrm>
            <a:off x="5644990" y="3121234"/>
            <a:ext cx="704640"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2000" b="0" i="0" u="none" strike="noStrike" kern="1200" cap="none" spc="0" normalizeH="0" baseline="0" noProof="0" dirty="0">
                <a:ln>
                  <a:noFill/>
                </a:ln>
                <a:solidFill>
                  <a:prstClr val="black"/>
                </a:solidFill>
                <a:effectLst/>
                <a:uLnTx/>
                <a:uFillTx/>
                <a:latin typeface="Calibri"/>
                <a:ea typeface="+mn-ea"/>
                <a:cs typeface="+mn-cs"/>
              </a:rPr>
              <a:t>2008</a:t>
            </a:r>
          </a:p>
        </p:txBody>
      </p:sp>
      <p:sp>
        <p:nvSpPr>
          <p:cNvPr id="10" name="Textfeld 9"/>
          <p:cNvSpPr txBox="1"/>
          <p:nvPr/>
        </p:nvSpPr>
        <p:spPr>
          <a:xfrm>
            <a:off x="7217732" y="3121234"/>
            <a:ext cx="704640"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2000" b="0" i="0" u="none" strike="noStrike" kern="1200" cap="none" spc="0" normalizeH="0" baseline="0" noProof="0" dirty="0">
                <a:ln>
                  <a:noFill/>
                </a:ln>
                <a:solidFill>
                  <a:prstClr val="black"/>
                </a:solidFill>
                <a:effectLst/>
                <a:uLnTx/>
                <a:uFillTx/>
                <a:latin typeface="Calibri"/>
                <a:ea typeface="+mn-ea"/>
                <a:cs typeface="+mn-cs"/>
              </a:rPr>
              <a:t>2013</a:t>
            </a:r>
          </a:p>
        </p:txBody>
      </p:sp>
      <p:sp>
        <p:nvSpPr>
          <p:cNvPr id="12" name="Rechteck 11"/>
          <p:cNvSpPr/>
          <p:nvPr/>
        </p:nvSpPr>
        <p:spPr>
          <a:xfrm>
            <a:off x="296506" y="4797244"/>
            <a:ext cx="3986453" cy="57391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a:ea typeface="+mn-ea"/>
                <a:cs typeface="+mn-cs"/>
              </a:rPr>
              <a:t>Atlas Software</a:t>
            </a:r>
            <a:br>
              <a:rPr kumimoji="0" lang="de-DE" sz="1800" b="0" i="0" u="none" strike="noStrike" kern="1200" cap="none" spc="0" normalizeH="0" baseline="0" noProof="0" dirty="0">
                <a:ln>
                  <a:noFill/>
                </a:ln>
                <a:solidFill>
                  <a:prstClr val="black"/>
                </a:solidFill>
                <a:effectLst/>
                <a:uLnTx/>
                <a:uFillTx/>
                <a:latin typeface="Calibri"/>
                <a:ea typeface="+mn-ea"/>
                <a:cs typeface="+mn-cs"/>
              </a:rPr>
            </a:br>
            <a:r>
              <a:rPr kumimoji="0" lang="de-DE" sz="1800" b="0" i="0" u="none" strike="noStrike" kern="1200" cap="none" spc="0" normalizeH="0" baseline="0" noProof="0" dirty="0">
                <a:ln>
                  <a:noFill/>
                </a:ln>
                <a:solidFill>
                  <a:prstClr val="black"/>
                </a:solidFill>
                <a:effectLst/>
                <a:uLnTx/>
                <a:uFillTx/>
                <a:latin typeface="Calibri"/>
                <a:ea typeface="+mn-ea"/>
                <a:cs typeface="+mn-cs"/>
              </a:rPr>
              <a:t>GmbH &amp; Co. KG</a:t>
            </a:r>
          </a:p>
        </p:txBody>
      </p:sp>
      <p:sp>
        <p:nvSpPr>
          <p:cNvPr id="16" name="Rechteck 15"/>
          <p:cNvSpPr/>
          <p:nvPr/>
        </p:nvSpPr>
        <p:spPr>
          <a:xfrm>
            <a:off x="1870791" y="3934499"/>
            <a:ext cx="1912472" cy="54362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black"/>
                </a:solidFill>
                <a:effectLst/>
                <a:uLnTx/>
                <a:uFillTx/>
                <a:latin typeface="Calibri"/>
                <a:ea typeface="+mn-ea"/>
                <a:cs typeface="+mn-cs"/>
              </a:rPr>
              <a:t>Dr. Blau &amp; Partner</a:t>
            </a:r>
          </a:p>
        </p:txBody>
      </p:sp>
      <p:sp>
        <p:nvSpPr>
          <p:cNvPr id="19" name="Rechteck 18"/>
          <p:cNvSpPr/>
          <p:nvPr/>
        </p:nvSpPr>
        <p:spPr>
          <a:xfrm>
            <a:off x="2619131" y="1910150"/>
            <a:ext cx="2107137" cy="59881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2000" b="0" i="0" u="none" strike="noStrike" kern="1200" cap="none" spc="0" normalizeH="0" baseline="0" noProof="0" dirty="0">
                <a:ln>
                  <a:noFill/>
                </a:ln>
                <a:solidFill>
                  <a:prstClr val="black"/>
                </a:solidFill>
                <a:effectLst/>
                <a:uLnTx/>
                <a:uFillTx/>
                <a:latin typeface="Calibri"/>
                <a:ea typeface="+mn-ea"/>
                <a:cs typeface="+mn-cs"/>
              </a:rPr>
              <a:t>Rot AG</a:t>
            </a:r>
          </a:p>
        </p:txBody>
      </p:sp>
      <p:sp>
        <p:nvSpPr>
          <p:cNvPr id="26" name="Rechteck 25"/>
          <p:cNvSpPr/>
          <p:nvPr/>
        </p:nvSpPr>
        <p:spPr>
          <a:xfrm>
            <a:off x="1734262" y="5792692"/>
            <a:ext cx="2799332" cy="4305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err="1">
                <a:ln>
                  <a:noFill/>
                </a:ln>
                <a:solidFill>
                  <a:prstClr val="black"/>
                </a:solidFill>
                <a:effectLst/>
                <a:uLnTx/>
                <a:uFillTx/>
                <a:latin typeface="Calibri"/>
                <a:ea typeface="+mn-ea"/>
                <a:cs typeface="+mn-cs"/>
              </a:rPr>
              <a:t>Hodor</a:t>
            </a:r>
            <a:r>
              <a:rPr kumimoji="0" lang="de-DE" sz="1400" b="0" i="0" u="none" strike="noStrike" kern="1200" cap="none" spc="0" normalizeH="0" baseline="0" noProof="0" dirty="0">
                <a:ln>
                  <a:noFill/>
                </a:ln>
                <a:solidFill>
                  <a:prstClr val="black"/>
                </a:solidFill>
                <a:effectLst/>
                <a:uLnTx/>
                <a:uFillTx/>
                <a:latin typeface="Calibri"/>
                <a:ea typeface="+mn-ea"/>
                <a:cs typeface="+mn-cs"/>
              </a:rPr>
              <a:t> KG</a:t>
            </a:r>
            <a:br>
              <a:rPr kumimoji="0" lang="de-DE" sz="1400" b="0" i="0" u="none" strike="noStrike" kern="1200" cap="none" spc="0" normalizeH="0" baseline="0" noProof="0" dirty="0">
                <a:ln>
                  <a:noFill/>
                </a:ln>
                <a:solidFill>
                  <a:prstClr val="black"/>
                </a:solidFill>
                <a:effectLst/>
                <a:uLnTx/>
                <a:uFillTx/>
                <a:latin typeface="Calibri"/>
                <a:ea typeface="+mn-ea"/>
                <a:cs typeface="+mn-cs"/>
              </a:rPr>
            </a:br>
            <a:r>
              <a:rPr kumimoji="0" lang="de-DE" sz="1400" b="0" i="0" u="none" strike="noStrike" kern="1200" cap="none" spc="0" normalizeH="0" baseline="0" noProof="0" dirty="0">
                <a:ln>
                  <a:noFill/>
                </a:ln>
                <a:solidFill>
                  <a:prstClr val="black"/>
                </a:solidFill>
                <a:effectLst/>
                <a:uLnTx/>
                <a:uFillTx/>
                <a:latin typeface="Calibri"/>
                <a:ea typeface="+mn-ea"/>
                <a:cs typeface="+mn-cs"/>
              </a:rPr>
              <a:t>Ing-Büro</a:t>
            </a:r>
          </a:p>
        </p:txBody>
      </p:sp>
      <p:cxnSp>
        <p:nvCxnSpPr>
          <p:cNvPr id="27" name="Gekrümmte Verbindung 26"/>
          <p:cNvCxnSpPr>
            <a:stCxn id="16" idx="3"/>
            <a:endCxn id="30" idx="1"/>
          </p:cNvCxnSpPr>
          <p:nvPr/>
        </p:nvCxnSpPr>
        <p:spPr>
          <a:xfrm flipV="1">
            <a:off x="3783263" y="4199769"/>
            <a:ext cx="849977" cy="6541"/>
          </a:xfrm>
          <a:prstGeom prst="curvedConnector3">
            <a:avLst>
              <a:gd name="adj1" fmla="val 50000"/>
            </a:avLst>
          </a:prstGeom>
          <a:ln w="22225">
            <a:solidFill>
              <a:schemeClr val="accent3"/>
            </a:solidFill>
            <a:prstDash val="sysDash"/>
            <a:headEnd type="none"/>
            <a:tailEnd type="arrow" w="lg" len="med"/>
          </a:ln>
        </p:spPr>
        <p:style>
          <a:lnRef idx="2">
            <a:schemeClr val="accent1"/>
          </a:lnRef>
          <a:fillRef idx="0">
            <a:schemeClr val="accent1"/>
          </a:fillRef>
          <a:effectRef idx="1">
            <a:schemeClr val="accent1"/>
          </a:effectRef>
          <a:fontRef idx="minor">
            <a:schemeClr val="tx1"/>
          </a:fontRef>
        </p:style>
      </p:cxnSp>
      <p:sp>
        <p:nvSpPr>
          <p:cNvPr id="30" name="Rechteck 29"/>
          <p:cNvSpPr/>
          <p:nvPr/>
        </p:nvSpPr>
        <p:spPr>
          <a:xfrm>
            <a:off x="4633240" y="3860798"/>
            <a:ext cx="1987145" cy="6779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err="1">
                <a:ln>
                  <a:noFill/>
                </a:ln>
                <a:solidFill>
                  <a:prstClr val="black"/>
                </a:solidFill>
                <a:effectLst/>
                <a:uLnTx/>
                <a:uFillTx/>
                <a:latin typeface="Calibri"/>
                <a:ea typeface="+mn-ea"/>
                <a:cs typeface="+mn-cs"/>
              </a:rPr>
              <a:t>WebDev</a:t>
            </a:r>
            <a:r>
              <a:rPr kumimoji="0" lang="de-DE" sz="1600" b="0" i="0" u="none" strike="noStrike" kern="1200" cap="none" spc="0" normalizeH="0" baseline="0" noProof="0" dirty="0">
                <a:ln>
                  <a:noFill/>
                </a:ln>
                <a:solidFill>
                  <a:prstClr val="black"/>
                </a:solidFill>
                <a:effectLst/>
                <a:uLnTx/>
                <a:uFillTx/>
                <a:latin typeface="Calibri"/>
                <a:ea typeface="+mn-ea"/>
                <a:cs typeface="+mn-cs"/>
              </a:rPr>
              <a:t> Inc.</a:t>
            </a:r>
            <a:br>
              <a:rPr kumimoji="0" lang="de-DE" sz="1600" b="0" i="0" u="none" strike="noStrike" kern="1200" cap="none" spc="0" normalizeH="0" baseline="0" noProof="0" dirty="0">
                <a:ln>
                  <a:noFill/>
                </a:ln>
                <a:solidFill>
                  <a:prstClr val="black"/>
                </a:solidFill>
                <a:effectLst/>
                <a:uLnTx/>
                <a:uFillTx/>
                <a:latin typeface="Calibri"/>
                <a:ea typeface="+mn-ea"/>
                <a:cs typeface="+mn-cs"/>
              </a:rPr>
            </a:br>
            <a:r>
              <a:rPr kumimoji="0" lang="de-DE" sz="1600" b="0" i="0" u="none" strike="noStrike" kern="1200" cap="none" spc="0" normalizeH="0" baseline="0" noProof="0" dirty="0">
                <a:ln>
                  <a:noFill/>
                </a:ln>
                <a:solidFill>
                  <a:prstClr val="black"/>
                </a:solidFill>
                <a:effectLst/>
                <a:uLnTx/>
                <a:uFillTx/>
                <a:latin typeface="Calibri"/>
                <a:ea typeface="+mn-ea"/>
                <a:cs typeface="+mn-cs"/>
              </a:rPr>
              <a:t>(London + München)</a:t>
            </a:r>
          </a:p>
        </p:txBody>
      </p:sp>
      <p:cxnSp>
        <p:nvCxnSpPr>
          <p:cNvPr id="32" name="Gekrümmte Verbindung 31"/>
          <p:cNvCxnSpPr>
            <a:stCxn id="26" idx="3"/>
            <a:endCxn id="30" idx="2"/>
          </p:cNvCxnSpPr>
          <p:nvPr/>
        </p:nvCxnSpPr>
        <p:spPr>
          <a:xfrm flipV="1">
            <a:off x="4533594" y="4538740"/>
            <a:ext cx="1093219" cy="1469231"/>
          </a:xfrm>
          <a:prstGeom prst="curvedConnector2">
            <a:avLst/>
          </a:prstGeom>
          <a:ln>
            <a:solidFill>
              <a:srgbClr val="7EC251"/>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50" name="Rechteck 49"/>
          <p:cNvSpPr/>
          <p:nvPr/>
        </p:nvSpPr>
        <p:spPr>
          <a:xfrm>
            <a:off x="4835623" y="1335426"/>
            <a:ext cx="1925259" cy="768349"/>
          </a:xfrm>
          <a:prstGeom prst="rect">
            <a:avLst/>
          </a:prstGeom>
          <a:gradFill>
            <a:gsLst>
              <a:gs pos="0">
                <a:schemeClr val="tx2">
                  <a:lumMod val="40000"/>
                  <a:lumOff val="60000"/>
                </a:schemeClr>
              </a:gs>
              <a:gs pos="35000">
                <a:schemeClr val="tx2">
                  <a:lumMod val="40000"/>
                  <a:lumOff val="6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2000" b="0" i="0" u="none" strike="noStrike" kern="1200" cap="none" spc="0" normalizeH="0" baseline="0" noProof="0" dirty="0">
                <a:ln>
                  <a:noFill/>
                </a:ln>
                <a:solidFill>
                  <a:prstClr val="black"/>
                </a:solidFill>
                <a:effectLst/>
                <a:uLnTx/>
                <a:uFillTx/>
                <a:latin typeface="Calibri"/>
                <a:ea typeface="+mn-ea"/>
                <a:cs typeface="+mn-cs"/>
              </a:rPr>
              <a:t>Rot Holding</a:t>
            </a:r>
            <a:r>
              <a:rPr kumimoji="0" lang="de-DE" sz="1800" b="0" i="0" u="none" strike="noStrike" kern="1200" cap="none" spc="0" normalizeH="0" baseline="0" noProof="0" dirty="0">
                <a:ln>
                  <a:noFill/>
                </a:ln>
                <a:solidFill>
                  <a:prstClr val="black"/>
                </a:solidFill>
                <a:effectLst/>
                <a:uLnTx/>
                <a:uFillTx/>
                <a:latin typeface="Calibri"/>
                <a:ea typeface="+mn-ea"/>
                <a:cs typeface="+mn-cs"/>
              </a:rPr>
              <a:t> </a:t>
            </a:r>
            <a:br>
              <a:rPr kumimoji="0" lang="de-DE" sz="1800" b="0" i="0" u="none" strike="noStrike" kern="1200" cap="none" spc="0" normalizeH="0" baseline="0" noProof="0" dirty="0">
                <a:ln>
                  <a:noFill/>
                </a:ln>
                <a:solidFill>
                  <a:prstClr val="black"/>
                </a:solidFill>
                <a:effectLst/>
                <a:uLnTx/>
                <a:uFillTx/>
                <a:latin typeface="Calibri"/>
                <a:ea typeface="+mn-ea"/>
                <a:cs typeface="+mn-cs"/>
              </a:rPr>
            </a:br>
            <a:r>
              <a:rPr kumimoji="0" lang="de-DE" sz="1800" b="0" i="0" u="none" strike="noStrike" kern="1200" cap="none" spc="0" normalizeH="0" baseline="0" noProof="0" dirty="0">
                <a:ln>
                  <a:noFill/>
                </a:ln>
                <a:solidFill>
                  <a:prstClr val="black"/>
                </a:solidFill>
                <a:effectLst/>
                <a:uLnTx/>
                <a:uFillTx/>
                <a:latin typeface="Calibri"/>
                <a:ea typeface="+mn-ea"/>
                <a:cs typeface="+mn-cs"/>
              </a:rPr>
              <a:t>+ </a:t>
            </a:r>
            <a:r>
              <a:rPr kumimoji="0" lang="de-DE" sz="1600" b="0" i="0" u="none" strike="noStrike" kern="1200" cap="none" spc="0" normalizeH="0" baseline="0" noProof="0" dirty="0">
                <a:ln>
                  <a:noFill/>
                </a:ln>
                <a:solidFill>
                  <a:prstClr val="black"/>
                </a:solidFill>
                <a:effectLst/>
                <a:uLnTx/>
                <a:uFillTx/>
                <a:latin typeface="Calibri"/>
                <a:ea typeface="+mn-ea"/>
                <a:cs typeface="+mn-cs"/>
              </a:rPr>
              <a:t>Rot Europa</a:t>
            </a:r>
          </a:p>
        </p:txBody>
      </p:sp>
      <p:cxnSp>
        <p:nvCxnSpPr>
          <p:cNvPr id="52" name="Gerade Verbindung mit Pfeil 51"/>
          <p:cNvCxnSpPr/>
          <p:nvPr/>
        </p:nvCxnSpPr>
        <p:spPr>
          <a:xfrm>
            <a:off x="3209020" y="2508963"/>
            <a:ext cx="0" cy="1351835"/>
          </a:xfrm>
          <a:prstGeom prst="straightConnector1">
            <a:avLst/>
          </a:prstGeom>
          <a:ln>
            <a:solidFill>
              <a:schemeClr val="accent5">
                <a:lumMod val="60000"/>
                <a:lumOff val="40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3" name="Gerade Verbindung mit Pfeil 52"/>
          <p:cNvCxnSpPr>
            <a:endCxn id="30" idx="0"/>
          </p:cNvCxnSpPr>
          <p:nvPr/>
        </p:nvCxnSpPr>
        <p:spPr>
          <a:xfrm>
            <a:off x="4726268" y="2508963"/>
            <a:ext cx="900545" cy="1351835"/>
          </a:xfrm>
          <a:prstGeom prst="straightConnector1">
            <a:avLst/>
          </a:prstGeom>
          <a:ln>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6" name="Gekrümmte Verbindung 55"/>
          <p:cNvCxnSpPr>
            <a:stCxn id="19" idx="0"/>
            <a:endCxn id="50" idx="1"/>
          </p:cNvCxnSpPr>
          <p:nvPr/>
        </p:nvCxnSpPr>
        <p:spPr>
          <a:xfrm rot="5400000" flipH="1" flipV="1">
            <a:off x="4158887" y="1233415"/>
            <a:ext cx="190549" cy="1162923"/>
          </a:xfrm>
          <a:prstGeom prst="curvedConnector2">
            <a:avLst/>
          </a:prstGeom>
          <a:ln>
            <a:headEnd type="none"/>
            <a:tailEnd type="triangle"/>
          </a:ln>
        </p:spPr>
        <p:style>
          <a:lnRef idx="3">
            <a:schemeClr val="accent5"/>
          </a:lnRef>
          <a:fillRef idx="0">
            <a:schemeClr val="accent5"/>
          </a:fillRef>
          <a:effectRef idx="2">
            <a:schemeClr val="accent5"/>
          </a:effectRef>
          <a:fontRef idx="minor">
            <a:schemeClr val="tx1"/>
          </a:fontRef>
        </p:style>
      </p:cxnSp>
      <p:sp>
        <p:nvSpPr>
          <p:cNvPr id="61" name="Rechteck 60"/>
          <p:cNvSpPr/>
          <p:nvPr/>
        </p:nvSpPr>
        <p:spPr>
          <a:xfrm>
            <a:off x="6863344" y="442463"/>
            <a:ext cx="1736059" cy="1376908"/>
          </a:xfrm>
          <a:prstGeom prst="rect">
            <a:avLst/>
          </a:prstGeom>
          <a:gradFill flip="none" rotWithShape="1">
            <a:gsLst>
              <a:gs pos="2000">
                <a:schemeClr val="tx2">
                  <a:lumMod val="60000"/>
                  <a:lumOff val="40000"/>
                </a:schemeClr>
              </a:gs>
              <a:gs pos="75000">
                <a:schemeClr val="accent4">
                  <a:lumMod val="60000"/>
                  <a:lumOff val="40000"/>
                </a:schemeClr>
              </a:gs>
            </a:gsLst>
            <a:lin ang="17340000" scaled="0"/>
            <a:tileRect/>
          </a:gradFill>
          <a:ln w="38100" cmpd="db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a:ea typeface="+mn-ea"/>
                <a:cs typeface="+mn-cs"/>
              </a:rPr>
              <a:t>SAMM</a:t>
            </a:r>
            <a:r>
              <a:rPr kumimoji="0" lang="de-DE" sz="2000" b="0" i="0" u="none" strike="noStrike" kern="1200" cap="none" spc="0" normalizeH="0" baseline="0" noProof="0" dirty="0">
                <a:ln>
                  <a:noFill/>
                </a:ln>
                <a:solidFill>
                  <a:prstClr val="black"/>
                </a:solidFill>
                <a:effectLst/>
                <a:uLnTx/>
                <a:uFillTx/>
                <a:latin typeface="Calibri"/>
                <a:ea typeface="+mn-ea"/>
                <a:cs typeface="+mn-cs"/>
              </a:rPr>
              <a:t> Inc.</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62" name="Gerade Verbindung mit Pfeil 61"/>
          <p:cNvCxnSpPr/>
          <p:nvPr/>
        </p:nvCxnSpPr>
        <p:spPr>
          <a:xfrm>
            <a:off x="1052642" y="1719602"/>
            <a:ext cx="1" cy="3077642"/>
          </a:xfrm>
          <a:prstGeom prst="straightConnector1">
            <a:avLst/>
          </a:prstGeom>
          <a:ln>
            <a:solidFill>
              <a:schemeClr val="accent1">
                <a:lumMod val="60000"/>
                <a:lumOff val="40000"/>
              </a:schemeClr>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66" name="Rechteck 65"/>
          <p:cNvSpPr/>
          <p:nvPr/>
        </p:nvSpPr>
        <p:spPr>
          <a:xfrm>
            <a:off x="3550405" y="430494"/>
            <a:ext cx="2247847" cy="4731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black"/>
                </a:solidFill>
                <a:effectLst/>
                <a:uLnTx/>
                <a:uFillTx/>
                <a:latin typeface="Calibri"/>
                <a:ea typeface="+mn-ea"/>
                <a:cs typeface="+mn-cs"/>
              </a:rPr>
              <a:t>Gelb </a:t>
            </a:r>
            <a:r>
              <a:rPr kumimoji="0" lang="de-DE" sz="1600" b="0" i="0" u="none" strike="noStrike" kern="1200" cap="none" spc="0" normalizeH="0" baseline="0" noProof="0" dirty="0" err="1">
                <a:ln>
                  <a:noFill/>
                </a:ln>
                <a:solidFill>
                  <a:prstClr val="black"/>
                </a:solidFill>
                <a:effectLst/>
                <a:uLnTx/>
                <a:uFillTx/>
                <a:latin typeface="Calibri"/>
                <a:ea typeface="+mn-ea"/>
                <a:cs typeface="+mn-cs"/>
              </a:rPr>
              <a:t>Finance</a:t>
            </a:r>
            <a:r>
              <a:rPr kumimoji="0" lang="de-DE" sz="1600" b="0" i="0" u="none" strike="noStrike" kern="1200" cap="none" spc="0" normalizeH="0" baseline="0" noProof="0" dirty="0">
                <a:ln>
                  <a:noFill/>
                </a:ln>
                <a:solidFill>
                  <a:prstClr val="black"/>
                </a:solidFill>
                <a:effectLst/>
                <a:uLnTx/>
                <a:uFillTx/>
                <a:latin typeface="Calibri"/>
                <a:ea typeface="+mn-ea"/>
                <a:cs typeface="+mn-cs"/>
              </a:rPr>
              <a:t> AG</a:t>
            </a:r>
          </a:p>
        </p:txBody>
      </p:sp>
      <p:cxnSp>
        <p:nvCxnSpPr>
          <p:cNvPr id="67" name="Gerade Verbindung mit Pfeil 66"/>
          <p:cNvCxnSpPr>
            <a:stCxn id="66" idx="3"/>
          </p:cNvCxnSpPr>
          <p:nvPr/>
        </p:nvCxnSpPr>
        <p:spPr>
          <a:xfrm>
            <a:off x="5798252" y="667054"/>
            <a:ext cx="1065093" cy="151083"/>
          </a:xfrm>
          <a:prstGeom prst="straightConnector1">
            <a:avLst/>
          </a:prstGeom>
          <a:ln w="22225">
            <a:solidFill>
              <a:schemeClr val="accent4">
                <a:lumMod val="75000"/>
              </a:schemeClr>
            </a:solidFill>
            <a:prstDash val="sysDash"/>
            <a:headEnd type="arrow" w="lg" len="med"/>
            <a:tailEnd type="arrow" w="lg" len="med"/>
          </a:ln>
        </p:spPr>
        <p:style>
          <a:lnRef idx="2">
            <a:schemeClr val="accent1"/>
          </a:lnRef>
          <a:fillRef idx="0">
            <a:schemeClr val="accent1"/>
          </a:fillRef>
          <a:effectRef idx="1">
            <a:schemeClr val="accent1"/>
          </a:effectRef>
          <a:fontRef idx="minor">
            <a:schemeClr val="tx1"/>
          </a:fontRef>
        </p:style>
      </p:cxnSp>
      <p:sp>
        <p:nvSpPr>
          <p:cNvPr id="70" name="Rechteck 69"/>
          <p:cNvSpPr/>
          <p:nvPr/>
        </p:nvSpPr>
        <p:spPr>
          <a:xfrm>
            <a:off x="6016887" y="4860635"/>
            <a:ext cx="2270927" cy="592804"/>
          </a:xfrm>
          <a:prstGeom prst="rect">
            <a:avLst/>
          </a:prstGeom>
          <a:solidFill>
            <a:schemeClr val="bg1">
              <a:lumMod val="75000"/>
            </a:schemeClr>
          </a:soli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prstClr val="black"/>
                </a:solidFill>
                <a:effectLst/>
                <a:uLnTx/>
                <a:uFillTx/>
                <a:latin typeface="Calibri"/>
                <a:ea typeface="+mn-ea"/>
                <a:cs typeface="+mn-cs"/>
              </a:rPr>
              <a:t>Software-Töchter in </a:t>
            </a:r>
            <a:br>
              <a:rPr kumimoji="0" lang="de-DE" sz="1400" b="0" i="0" u="none" strike="noStrike" kern="1200" cap="none" spc="0" normalizeH="0" baseline="0" noProof="0" dirty="0">
                <a:ln>
                  <a:noFill/>
                </a:ln>
                <a:solidFill>
                  <a:prstClr val="black"/>
                </a:solidFill>
                <a:effectLst/>
                <a:uLnTx/>
                <a:uFillTx/>
                <a:latin typeface="Calibri"/>
                <a:ea typeface="+mn-ea"/>
                <a:cs typeface="+mn-cs"/>
              </a:rPr>
            </a:br>
            <a:r>
              <a:rPr kumimoji="0" lang="de-DE" sz="1400" b="0" i="0" u="none" strike="noStrike" kern="1200" cap="none" spc="0" normalizeH="0" baseline="0" noProof="0" dirty="0">
                <a:ln>
                  <a:noFill/>
                </a:ln>
                <a:solidFill>
                  <a:prstClr val="black"/>
                </a:solidFill>
                <a:effectLst/>
                <a:uLnTx/>
                <a:uFillTx/>
                <a:latin typeface="Calibri"/>
                <a:ea typeface="+mn-ea"/>
                <a:cs typeface="+mn-cs"/>
              </a:rPr>
              <a:t>Ungarn und Pakistan</a:t>
            </a:r>
          </a:p>
        </p:txBody>
      </p:sp>
      <p:cxnSp>
        <p:nvCxnSpPr>
          <p:cNvPr id="71" name="Gerade Verbindung mit Pfeil 70"/>
          <p:cNvCxnSpPr/>
          <p:nvPr/>
        </p:nvCxnSpPr>
        <p:spPr>
          <a:xfrm flipH="1" flipV="1">
            <a:off x="6673299" y="2103775"/>
            <a:ext cx="190046" cy="2756860"/>
          </a:xfrm>
          <a:prstGeom prst="straightConnector1">
            <a:avLst/>
          </a:prstGeom>
          <a:ln>
            <a:solidFill>
              <a:schemeClr val="bg1">
                <a:lumMod val="50000"/>
              </a:schemeClr>
            </a:solidFill>
            <a:prstDash val="sysDash"/>
            <a:headEnd type="arrow"/>
            <a:tailEnd type="none"/>
          </a:ln>
        </p:spPr>
        <p:style>
          <a:lnRef idx="2">
            <a:schemeClr val="accent1"/>
          </a:lnRef>
          <a:fillRef idx="0">
            <a:schemeClr val="accent1"/>
          </a:fillRef>
          <a:effectRef idx="1">
            <a:schemeClr val="accent1"/>
          </a:effectRef>
          <a:fontRef idx="minor">
            <a:schemeClr val="tx1"/>
          </a:fontRef>
        </p:style>
      </p:cxnSp>
      <p:cxnSp>
        <p:nvCxnSpPr>
          <p:cNvPr id="77" name="Gekrümmte Verbindung 76"/>
          <p:cNvCxnSpPr>
            <a:stCxn id="50" idx="0"/>
            <a:endCxn id="61" idx="1"/>
          </p:cNvCxnSpPr>
          <p:nvPr/>
        </p:nvCxnSpPr>
        <p:spPr>
          <a:xfrm rot="5400000" flipH="1" flipV="1">
            <a:off x="6228544" y="700627"/>
            <a:ext cx="204509" cy="1065091"/>
          </a:xfrm>
          <a:prstGeom prst="curvedConnector2">
            <a:avLst/>
          </a:prstGeom>
          <a:ln>
            <a:headEnd type="none"/>
            <a:tailEnd type="triangle"/>
          </a:ln>
        </p:spPr>
        <p:style>
          <a:lnRef idx="3">
            <a:schemeClr val="accent5"/>
          </a:lnRef>
          <a:fillRef idx="0">
            <a:schemeClr val="accent5"/>
          </a:fillRef>
          <a:effectRef idx="2">
            <a:schemeClr val="accent5"/>
          </a:effectRef>
          <a:fontRef idx="minor">
            <a:schemeClr val="tx1"/>
          </a:fontRef>
        </p:style>
      </p:cxnSp>
      <p:sp>
        <p:nvSpPr>
          <p:cNvPr id="86" name="Rechteck 85"/>
          <p:cNvSpPr/>
          <p:nvPr/>
        </p:nvSpPr>
        <p:spPr>
          <a:xfrm>
            <a:off x="170381" y="1145685"/>
            <a:ext cx="2504033" cy="573917"/>
          </a:xfrm>
          <a:prstGeom prst="rect">
            <a:avLst/>
          </a:prstGeom>
          <a:solidFill>
            <a:schemeClr val="bg1">
              <a:lumMod val="75000"/>
            </a:schemeClr>
          </a:solidFill>
          <a:ln>
            <a:solidFill>
              <a:schemeClr val="tx1">
                <a:lumMod val="75000"/>
                <a:lumOff val="2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lumMod val="50000"/>
                  </a:prstClr>
                </a:solidFill>
                <a:effectLst/>
                <a:uLnTx/>
                <a:uFillTx/>
                <a:latin typeface="Calibri"/>
                <a:ea typeface="+mn-ea"/>
                <a:cs typeface="+mn-cs"/>
              </a:rPr>
              <a:t>Grau GmbH</a:t>
            </a:r>
          </a:p>
        </p:txBody>
      </p:sp>
      <p:cxnSp>
        <p:nvCxnSpPr>
          <p:cNvPr id="87" name="Gekrümmte Verbindung 86"/>
          <p:cNvCxnSpPr>
            <a:stCxn id="86" idx="2"/>
            <a:endCxn id="19" idx="1"/>
          </p:cNvCxnSpPr>
          <p:nvPr/>
        </p:nvCxnSpPr>
        <p:spPr>
          <a:xfrm rot="16200000" flipH="1">
            <a:off x="1775787" y="1366212"/>
            <a:ext cx="489955" cy="1196733"/>
          </a:xfrm>
          <a:prstGeom prst="curvedConnector2">
            <a:avLst/>
          </a:prstGeom>
          <a:ln>
            <a:headEnd type="none"/>
            <a:tailEnd type="triangle"/>
          </a:ln>
        </p:spPr>
        <p:style>
          <a:lnRef idx="3">
            <a:schemeClr val="accent5"/>
          </a:lnRef>
          <a:fillRef idx="0">
            <a:schemeClr val="accent5"/>
          </a:fillRef>
          <a:effectRef idx="2">
            <a:schemeClr val="accent5"/>
          </a:effectRef>
          <a:fontRef idx="minor">
            <a:schemeClr val="tx1"/>
          </a:fontRef>
        </p:style>
      </p:cxnSp>
      <p:pic>
        <p:nvPicPr>
          <p:cNvPr id="2" name="Bild 1" descr="schatzkis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4454" y="1117335"/>
            <a:ext cx="670260" cy="636747"/>
          </a:xfrm>
          <a:prstGeom prst="rect">
            <a:avLst/>
          </a:prstGeom>
        </p:spPr>
      </p:pic>
      <p:cxnSp>
        <p:nvCxnSpPr>
          <p:cNvPr id="51" name="Gerade Verbindung mit Pfeil 50"/>
          <p:cNvCxnSpPr/>
          <p:nvPr/>
        </p:nvCxnSpPr>
        <p:spPr>
          <a:xfrm>
            <a:off x="7801437" y="6227180"/>
            <a:ext cx="797967" cy="0"/>
          </a:xfrm>
          <a:prstGeom prst="straightConnector1">
            <a:avLst/>
          </a:prstGeom>
          <a:ln w="19050">
            <a:solidFill>
              <a:schemeClr val="bg1">
                <a:lumMod val="50000"/>
              </a:schemeClr>
            </a:solidFill>
            <a:prstDash val="sysDash"/>
            <a:headEnd type="none" w="lg" len="med"/>
            <a:tailEnd type="arrow" w="lg" len="med"/>
          </a:ln>
        </p:spPr>
        <p:style>
          <a:lnRef idx="2">
            <a:schemeClr val="accent1"/>
          </a:lnRef>
          <a:fillRef idx="0">
            <a:schemeClr val="accent1"/>
          </a:fillRef>
          <a:effectRef idx="1">
            <a:schemeClr val="accent1"/>
          </a:effectRef>
          <a:fontRef idx="minor">
            <a:schemeClr val="tx1"/>
          </a:fontRef>
        </p:style>
      </p:cxnSp>
      <p:sp>
        <p:nvSpPr>
          <p:cNvPr id="44" name="Textfeld 43"/>
          <p:cNvSpPr txBox="1"/>
          <p:nvPr/>
        </p:nvSpPr>
        <p:spPr>
          <a:xfrm>
            <a:off x="7656141" y="6223249"/>
            <a:ext cx="1002398"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Beteiligung</a:t>
            </a:r>
          </a:p>
        </p:txBody>
      </p:sp>
      <p:cxnSp>
        <p:nvCxnSpPr>
          <p:cNvPr id="78" name="Gerade Verbindung mit Pfeil 77"/>
          <p:cNvCxnSpPr/>
          <p:nvPr/>
        </p:nvCxnSpPr>
        <p:spPr>
          <a:xfrm flipH="1">
            <a:off x="3969017" y="2508963"/>
            <a:ext cx="313942" cy="2288281"/>
          </a:xfrm>
          <a:prstGeom prst="straightConnector1">
            <a:avLst/>
          </a:prstGeom>
          <a:ln>
            <a:solidFill>
              <a:schemeClr val="accent1">
                <a:lumMod val="60000"/>
                <a:lumOff val="40000"/>
              </a:schemeClr>
            </a:solidFill>
            <a:prstDash val="solid"/>
            <a:tailEnd type="arrow" w="lg" len="med"/>
          </a:ln>
        </p:spPr>
        <p:style>
          <a:lnRef idx="2">
            <a:schemeClr val="accent1"/>
          </a:lnRef>
          <a:fillRef idx="0">
            <a:schemeClr val="accent1"/>
          </a:fillRef>
          <a:effectRef idx="1">
            <a:schemeClr val="accent1"/>
          </a:effectRef>
          <a:fontRef idx="minor">
            <a:schemeClr val="tx1"/>
          </a:fontRef>
        </p:style>
      </p:cxnSp>
      <p:cxnSp>
        <p:nvCxnSpPr>
          <p:cNvPr id="83" name="Gerade Verbindung mit Pfeil 82"/>
          <p:cNvCxnSpPr/>
          <p:nvPr/>
        </p:nvCxnSpPr>
        <p:spPr>
          <a:xfrm>
            <a:off x="6673299" y="6221605"/>
            <a:ext cx="797967" cy="0"/>
          </a:xfrm>
          <a:prstGeom prst="straightConnector1">
            <a:avLst/>
          </a:prstGeom>
          <a:ln w="19050">
            <a:solidFill>
              <a:schemeClr val="bg1">
                <a:lumMod val="50000"/>
              </a:schemeClr>
            </a:solidFill>
            <a:prstDash val="solid"/>
            <a:headEnd type="none" w="lg" len="med"/>
            <a:tailEnd type="arrow" w="lg" len="med"/>
          </a:ln>
        </p:spPr>
        <p:style>
          <a:lnRef idx="2">
            <a:schemeClr val="accent1"/>
          </a:lnRef>
          <a:fillRef idx="0">
            <a:schemeClr val="accent1"/>
          </a:fillRef>
          <a:effectRef idx="1">
            <a:schemeClr val="accent1"/>
          </a:effectRef>
          <a:fontRef idx="minor">
            <a:schemeClr val="tx1"/>
          </a:fontRef>
        </p:style>
      </p:cxnSp>
      <p:sp>
        <p:nvSpPr>
          <p:cNvPr id="84" name="Textfeld 83"/>
          <p:cNvSpPr txBox="1"/>
          <p:nvPr/>
        </p:nvSpPr>
        <p:spPr>
          <a:xfrm>
            <a:off x="6541658" y="6204019"/>
            <a:ext cx="1098302"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Übernahme,</a:t>
            </a:r>
            <a:br>
              <a:rPr kumimoji="0" lang="de-DE" sz="1400" b="0" i="0" u="none" strike="noStrike" kern="1200" cap="none" spc="0" normalizeH="0" baseline="0" noProof="0" dirty="0">
                <a:ln>
                  <a:noFill/>
                </a:ln>
                <a:solidFill>
                  <a:prstClr val="black">
                    <a:lumMod val="50000"/>
                    <a:lumOff val="50000"/>
                  </a:prstClr>
                </a:solidFill>
                <a:effectLst/>
                <a:uLnTx/>
                <a:uFillTx/>
                <a:latin typeface="Calibri"/>
                <a:ea typeface="+mn-ea"/>
                <a:cs typeface="+mn-cs"/>
              </a:rPr>
            </a:br>
            <a:r>
              <a:rPr kumimoji="0" lang="de-DE" sz="14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Fusion</a:t>
            </a:r>
          </a:p>
        </p:txBody>
      </p:sp>
      <p:sp>
        <p:nvSpPr>
          <p:cNvPr id="88" name="Rechteck 87"/>
          <p:cNvSpPr/>
          <p:nvPr/>
        </p:nvSpPr>
        <p:spPr>
          <a:xfrm>
            <a:off x="5874332" y="6092898"/>
            <a:ext cx="2784207" cy="573917"/>
          </a:xfrm>
          <a:prstGeom prst="rect">
            <a:avLst/>
          </a:prstGeom>
          <a:noFill/>
          <a:ln w="6350" cmpd="sng">
            <a:solidFill>
              <a:schemeClr val="tx1">
                <a:lumMod val="75000"/>
                <a:lumOff val="25000"/>
              </a:schemeClr>
            </a:solidFill>
          </a:ln>
          <a:effectLst/>
        </p:spPr>
        <p:style>
          <a:lnRef idx="1">
            <a:schemeClr val="accent1"/>
          </a:lnRef>
          <a:fillRef idx="2">
            <a:schemeClr val="accent1"/>
          </a:fillRef>
          <a:effectRef idx="1">
            <a:schemeClr val="accent1"/>
          </a:effectRef>
          <a:fontRef idx="minor">
            <a:schemeClr val="dk1"/>
          </a:fontRef>
        </p:style>
        <p:txBody>
          <a:bodyPr tIns="18000" rtlCol="0" anchor="t" anchorCtr="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Legende</a:t>
            </a:r>
          </a:p>
        </p:txBody>
      </p:sp>
      <p:cxnSp>
        <p:nvCxnSpPr>
          <p:cNvPr id="92" name="Gerade Verbindung mit Pfeil 91"/>
          <p:cNvCxnSpPr/>
          <p:nvPr/>
        </p:nvCxnSpPr>
        <p:spPr>
          <a:xfrm>
            <a:off x="6411560" y="2103775"/>
            <a:ext cx="0" cy="1757023"/>
          </a:xfrm>
          <a:prstGeom prst="straightConnector1">
            <a:avLst/>
          </a:prstGeom>
          <a:ln>
            <a:solidFill>
              <a:schemeClr val="accent3"/>
            </a:solidFill>
            <a:prstDash val="solid"/>
            <a:tailEnd type="arrow" w="lg" len="med"/>
          </a:ln>
        </p:spPr>
        <p:style>
          <a:lnRef idx="2">
            <a:schemeClr val="accent1"/>
          </a:lnRef>
          <a:fillRef idx="0">
            <a:schemeClr val="accent1"/>
          </a:fillRef>
          <a:effectRef idx="1">
            <a:schemeClr val="accent1"/>
          </a:effectRef>
          <a:fontRef idx="minor">
            <a:schemeClr val="tx1"/>
          </a:fontRef>
        </p:style>
      </p:cxnSp>
      <p:sp>
        <p:nvSpPr>
          <p:cNvPr id="98" name="Textfeld 97"/>
          <p:cNvSpPr txBox="1"/>
          <p:nvPr/>
        </p:nvSpPr>
        <p:spPr>
          <a:xfrm rot="16200000">
            <a:off x="-539975" y="5995758"/>
            <a:ext cx="1284163"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D16207">
                    <a:lumMod val="60000"/>
                    <a:lumOff val="40000"/>
                  </a:srgbClr>
                </a:solidFill>
                <a:effectLst/>
                <a:uLnTx/>
                <a:uFillTx/>
                <a:latin typeface="Calibri"/>
                <a:ea typeface="+mn-ea"/>
                <a:cs typeface="+mn-cs"/>
              </a:rPr>
              <a:t>© 2015ff, SAMM Inc.</a:t>
            </a:r>
          </a:p>
        </p:txBody>
      </p:sp>
      <p:cxnSp>
        <p:nvCxnSpPr>
          <p:cNvPr id="42" name="Gerade Verbindung mit Pfeil 41"/>
          <p:cNvCxnSpPr/>
          <p:nvPr/>
        </p:nvCxnSpPr>
        <p:spPr>
          <a:xfrm flipV="1">
            <a:off x="7307099" y="1819371"/>
            <a:ext cx="0" cy="3041264"/>
          </a:xfrm>
          <a:prstGeom prst="straightConnector1">
            <a:avLst/>
          </a:prstGeom>
          <a:ln>
            <a:solidFill>
              <a:schemeClr val="bg1">
                <a:lumMod val="50000"/>
              </a:schemeClr>
            </a:solidFill>
            <a:prstDash val="solid"/>
            <a:headEnd type="arrow"/>
            <a:tailEnd type="none"/>
          </a:ln>
        </p:spPr>
        <p:style>
          <a:lnRef idx="2">
            <a:schemeClr val="accent1"/>
          </a:lnRef>
          <a:fillRef idx="0">
            <a:schemeClr val="accent1"/>
          </a:fillRef>
          <a:effectRef idx="1">
            <a:schemeClr val="accent1"/>
          </a:effectRef>
          <a:fontRef idx="minor">
            <a:schemeClr val="tx1"/>
          </a:fontRef>
        </p:style>
      </p:cxnSp>
      <p:cxnSp>
        <p:nvCxnSpPr>
          <p:cNvPr id="45" name="Gerade Verbindung mit Pfeil 44"/>
          <p:cNvCxnSpPr/>
          <p:nvPr/>
        </p:nvCxnSpPr>
        <p:spPr>
          <a:xfrm flipH="1">
            <a:off x="3386250" y="933450"/>
            <a:ext cx="245776" cy="976700"/>
          </a:xfrm>
          <a:prstGeom prst="straightConnector1">
            <a:avLst/>
          </a:prstGeom>
          <a:ln w="22225">
            <a:solidFill>
              <a:schemeClr val="accent4">
                <a:lumMod val="75000"/>
              </a:schemeClr>
            </a:solidFill>
            <a:prstDash val="sysDash"/>
            <a:headEnd type="arrow" w="lg" len="med"/>
            <a:tailEnd type="arrow" w="lg" len="med"/>
          </a:ln>
        </p:spPr>
        <p:style>
          <a:lnRef idx="2">
            <a:schemeClr val="accent1"/>
          </a:lnRef>
          <a:fillRef idx="0">
            <a:schemeClr val="accent1"/>
          </a:fillRef>
          <a:effectRef idx="1">
            <a:schemeClr val="accent1"/>
          </a:effectRef>
          <a:fontRef idx="minor">
            <a:schemeClr val="tx1"/>
          </a:fontRef>
        </p:style>
      </p:cxnSp>
      <p:sp>
        <p:nvSpPr>
          <p:cNvPr id="39" name="Title 1"/>
          <p:cNvSpPr>
            <a:spLocks noGrp="1"/>
          </p:cNvSpPr>
          <p:nvPr>
            <p:ph type="title"/>
          </p:nvPr>
        </p:nvSpPr>
        <p:spPr>
          <a:xfrm>
            <a:off x="0" y="0"/>
            <a:ext cx="7886700" cy="611555"/>
          </a:xfrm>
        </p:spPr>
        <p:txBody>
          <a:bodyPr>
            <a:normAutofit/>
          </a:bodyPr>
          <a:lstStyle/>
          <a:p>
            <a:pPr algn="l"/>
            <a:r>
              <a:rPr lang="de-DE" sz="2800" dirty="0"/>
              <a:t>Historie der SAMM Inc.</a:t>
            </a:r>
          </a:p>
        </p:txBody>
      </p:sp>
    </p:spTree>
    <p:extLst>
      <p:ext uri="{BB962C8B-B14F-4D97-AF65-F5344CB8AC3E}">
        <p14:creationId xmlns:p14="http://schemas.microsoft.com/office/powerpoint/2010/main" val="3537306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97639" b="-264"/>
          <a:stretch/>
        </p:blipFill>
        <p:spPr>
          <a:xfrm>
            <a:off x="0" y="6696000"/>
            <a:ext cx="9144000" cy="180000"/>
          </a:xfrm>
          <a:prstGeom prst="rect">
            <a:avLst/>
          </a:prstGeom>
        </p:spPr>
      </p:pic>
      <p:sp>
        <p:nvSpPr>
          <p:cNvPr id="2" name="Title 1"/>
          <p:cNvSpPr>
            <a:spLocks noGrp="1"/>
          </p:cNvSpPr>
          <p:nvPr>
            <p:ph type="title"/>
          </p:nvPr>
        </p:nvSpPr>
        <p:spPr>
          <a:xfrm>
            <a:off x="0" y="0"/>
            <a:ext cx="7886700" cy="882127"/>
          </a:xfrm>
        </p:spPr>
        <p:txBody>
          <a:bodyPr>
            <a:normAutofit/>
          </a:bodyPr>
          <a:lstStyle/>
          <a:p>
            <a:r>
              <a:rPr lang="de-DE" sz="2800" dirty="0"/>
              <a:t>Geschäftsziele</a:t>
            </a:r>
          </a:p>
        </p:txBody>
      </p:sp>
      <p:sp>
        <p:nvSpPr>
          <p:cNvPr id="3" name="TextBox 2"/>
          <p:cNvSpPr txBox="1"/>
          <p:nvPr/>
        </p:nvSpPr>
        <p:spPr>
          <a:xfrm>
            <a:off x="419450" y="1375794"/>
            <a:ext cx="8305100" cy="5262979"/>
          </a:xfrm>
          <a:prstGeom prst="rect">
            <a:avLst/>
          </a:prstGeom>
          <a:noFill/>
        </p:spPr>
        <p:txBody>
          <a:bodyPr wrap="square" rtlCol="0">
            <a:spAutoFit/>
          </a:bodyPr>
          <a:lstStyle/>
          <a:p>
            <a:pPr marL="457200" indent="-457200">
              <a:lnSpc>
                <a:spcPct val="200000"/>
              </a:lnSpc>
              <a:buFont typeface="Wingdings" panose="05000000000000000000" pitchFamily="2" charset="2"/>
              <a:buChar char="§"/>
            </a:pPr>
            <a:r>
              <a:rPr lang="de-DE" sz="2800" dirty="0"/>
              <a:t>Optimierung des Produktportfolios</a:t>
            </a:r>
          </a:p>
          <a:p>
            <a:pPr marL="457200" indent="-457200">
              <a:lnSpc>
                <a:spcPct val="200000"/>
              </a:lnSpc>
              <a:buFont typeface="Wingdings" panose="05000000000000000000" pitchFamily="2" charset="2"/>
              <a:buChar char="§"/>
            </a:pPr>
            <a:r>
              <a:rPr lang="de-DE" sz="2800" dirty="0"/>
              <a:t>Schnellstmögliche kommerzielle Verwertung der vorhandenen Patente und innovativen Produktideen.</a:t>
            </a:r>
          </a:p>
          <a:p>
            <a:pPr marL="457200" indent="-457200">
              <a:lnSpc>
                <a:spcPct val="200000"/>
              </a:lnSpc>
              <a:buFont typeface="Wingdings" panose="05000000000000000000" pitchFamily="2" charset="2"/>
              <a:buChar char="§"/>
            </a:pPr>
            <a:r>
              <a:rPr lang="de-DE" sz="2800" dirty="0"/>
              <a:t>Stabilisierung und Erweiterung des Privatkundengeschäftes (siehe </a:t>
            </a:r>
            <a:r>
              <a:rPr lang="de-DE" sz="2800" dirty="0">
                <a:hlinkClick r:id="rId4"/>
              </a:rPr>
              <a:t>Aktuelle Situation</a:t>
            </a:r>
            <a:r>
              <a:rPr lang="de-DE" sz="2800" dirty="0"/>
              <a:t>)</a:t>
            </a:r>
          </a:p>
          <a:p>
            <a:pPr marL="285750" indent="-285750">
              <a:lnSpc>
                <a:spcPct val="200000"/>
              </a:lnSpc>
              <a:buFont typeface="Arial" panose="020B0604020202020204" pitchFamily="34" charset="0"/>
              <a:buChar char="•"/>
            </a:pPr>
            <a:endParaRPr lang="de-DE" sz="2800" dirty="0"/>
          </a:p>
        </p:txBody>
      </p:sp>
    </p:spTree>
    <p:extLst>
      <p:ext uri="{BB962C8B-B14F-4D97-AF65-F5344CB8AC3E}">
        <p14:creationId xmlns:p14="http://schemas.microsoft.com/office/powerpoint/2010/main" val="3872834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b="1" dirty="0"/>
              <a:t>Unternehmensstruktur</a:t>
            </a:r>
            <a:endParaRPr lang="de-DE" dirty="0"/>
          </a:p>
        </p:txBody>
      </p:sp>
    </p:spTree>
    <p:extLst>
      <p:ext uri="{BB962C8B-B14F-4D97-AF65-F5344CB8AC3E}">
        <p14:creationId xmlns:p14="http://schemas.microsoft.com/office/powerpoint/2010/main" val="427145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882127"/>
          </a:xfrm>
        </p:spPr>
        <p:txBody>
          <a:bodyPr>
            <a:normAutofit/>
          </a:bodyPr>
          <a:lstStyle/>
          <a:p>
            <a:r>
              <a:rPr lang="de-DE" sz="2800" b="1" dirty="0"/>
              <a:t>Geschäftsprozesse</a:t>
            </a:r>
            <a:endParaRPr lang="de-DE"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3108"/>
            <a:ext cx="9144000" cy="3211784"/>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97639" b="-264"/>
          <a:stretch/>
        </p:blipFill>
        <p:spPr>
          <a:xfrm>
            <a:off x="0" y="6696000"/>
            <a:ext cx="9144000" cy="180000"/>
          </a:xfrm>
          <a:prstGeom prst="rect">
            <a:avLst/>
          </a:prstGeom>
        </p:spPr>
      </p:pic>
    </p:spTree>
    <p:extLst>
      <p:ext uri="{BB962C8B-B14F-4D97-AF65-F5344CB8AC3E}">
        <p14:creationId xmlns:p14="http://schemas.microsoft.com/office/powerpoint/2010/main" val="37077400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Sommer">
      <a:dk1>
        <a:sysClr val="windowText" lastClr="000000"/>
      </a:dk1>
      <a:lt1>
        <a:sysClr val="window" lastClr="FFFFFF"/>
      </a:lt1>
      <a:dk2>
        <a:srgbClr val="D16207"/>
      </a:dk2>
      <a:lt2>
        <a:srgbClr val="F0B31E"/>
      </a:lt2>
      <a:accent1>
        <a:srgbClr val="51A6C2"/>
      </a:accent1>
      <a:accent2>
        <a:srgbClr val="51C2A9"/>
      </a:accent2>
      <a:accent3>
        <a:srgbClr val="7EC251"/>
      </a:accent3>
      <a:accent4>
        <a:srgbClr val="E1DC53"/>
      </a:accent4>
      <a:accent5>
        <a:srgbClr val="B54721"/>
      </a:accent5>
      <a:accent6>
        <a:srgbClr val="A16BB1"/>
      </a:accent6>
      <a:hlink>
        <a:srgbClr val="A40A06"/>
      </a:hlink>
      <a:folHlink>
        <a:srgbClr val="837F1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682</Words>
  <Application>Microsoft Office PowerPoint</Application>
  <PresentationFormat>On-screen Show (4:3)</PresentationFormat>
  <Paragraphs>147</Paragraphs>
  <Slides>5</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Calibri</vt:lpstr>
      <vt:lpstr>Calibri Light</vt:lpstr>
      <vt:lpstr>Wingdings</vt:lpstr>
      <vt:lpstr>Office Theme</vt:lpstr>
      <vt:lpstr>1_Office Theme</vt:lpstr>
      <vt:lpstr>Firmenüberblick</vt:lpstr>
      <vt:lpstr>Historie der SAMM Inc.</vt:lpstr>
      <vt:lpstr>Geschäftsziele</vt:lpstr>
      <vt:lpstr>Unternehmensstruktur</vt:lpstr>
      <vt:lpstr>Geschäftsprozesse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Ralf Müller</dc:creator>
  <cp:lastModifiedBy>Ralf Müller</cp:lastModifiedBy>
  <cp:revision>11</cp:revision>
  <dcterms:created xsi:type="dcterms:W3CDTF">2017-05-05T14:20:06Z</dcterms:created>
  <dcterms:modified xsi:type="dcterms:W3CDTF">2017-05-05T17:31:35Z</dcterms:modified>
</cp:coreProperties>
</file>