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sldIdLst>
    <p:sldId id="256" r:id="rId5"/>
    <p:sldId id="258" r:id="rId6"/>
    <p:sldId id="259" r:id="rId7"/>
    <p:sldId id="266" r:id="rId8"/>
    <p:sldId id="260" r:id="rId9"/>
    <p:sldId id="261" r:id="rId10"/>
    <p:sldId id="264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80" y="-96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10.04.15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6571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just </a:t>
            </a:r>
            <a:r>
              <a:rPr lang="de-DE" dirty="0" smtClean="0"/>
              <a:t>a </a:t>
            </a:r>
            <a:r>
              <a:rPr lang="de-DE" dirty="0" smtClean="0"/>
              <a:t>web </a:t>
            </a:r>
            <a:r>
              <a:rPr lang="de-DE" dirty="0" err="1" smtClean="0"/>
              <a:t>shop</a:t>
            </a:r>
            <a:r>
              <a:rPr lang="de-DE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NOrMal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smtClean="0"/>
              <a:t>(VENOM)</a:t>
            </a:r>
            <a:endParaRPr lang="de-DE" dirty="0"/>
          </a:p>
        </p:txBody>
      </p:sp>
      <p:pic>
        <p:nvPicPr>
          <p:cNvPr id="4" name="Bild 3" descr="aim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67" y="5180510"/>
            <a:ext cx="2286000" cy="1028700"/>
          </a:xfrm>
          <a:prstGeom prst="rect">
            <a:avLst/>
          </a:prstGeom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1371600" y="4596916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172123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Team- und Organisations-Wirrwarr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40% Entwicklung </a:t>
            </a:r>
            <a:r>
              <a:rPr lang="de-DE" dirty="0" err="1" smtClean="0"/>
              <a:t>Inhouse</a:t>
            </a:r>
            <a:r>
              <a:rPr lang="de-DE" dirty="0" smtClean="0"/>
              <a:t>,</a:t>
            </a:r>
          </a:p>
          <a:p>
            <a:r>
              <a:rPr lang="de-DE" dirty="0" smtClean="0"/>
              <a:t>30% Vertragspartner (siehe </a:t>
            </a:r>
            <a:r>
              <a:rPr lang="de-DE" dirty="0" err="1" smtClean="0"/>
              <a:t>Orga</a:t>
            </a:r>
            <a:r>
              <a:rPr lang="de-DE" dirty="0" smtClean="0"/>
              <a:t>-Historie)</a:t>
            </a:r>
          </a:p>
          <a:p>
            <a:r>
              <a:rPr lang="de-DE" dirty="0" smtClean="0"/>
              <a:t>30% </a:t>
            </a:r>
            <a:r>
              <a:rPr lang="de-DE" dirty="0" err="1" smtClean="0"/>
              <a:t>Near</a:t>
            </a:r>
            <a:r>
              <a:rPr lang="de-DE" dirty="0" smtClean="0"/>
              <a:t>-/Offshore sowie extern</a:t>
            </a:r>
          </a:p>
          <a:p>
            <a:endParaRPr lang="de-DE" dirty="0"/>
          </a:p>
          <a:p>
            <a:r>
              <a:rPr lang="de-DE" dirty="0" smtClean="0"/>
              <a:t>Heterogene: </a:t>
            </a:r>
          </a:p>
          <a:p>
            <a:pPr lvl="1"/>
            <a:r>
              <a:rPr lang="de-DE" dirty="0" smtClean="0"/>
              <a:t>Vertrags- und Auftragsgestaltung</a:t>
            </a:r>
          </a:p>
          <a:p>
            <a:pPr lvl="1"/>
            <a:r>
              <a:rPr lang="de-DE" dirty="0" smtClean="0"/>
              <a:t>Entwicklungs- und Inbetriebnahme-Prozesse</a:t>
            </a:r>
          </a:p>
          <a:p>
            <a:pPr lvl="1"/>
            <a:r>
              <a:rPr lang="de-DE" dirty="0" smtClean="0"/>
              <a:t>Umgebungen für </a:t>
            </a:r>
            <a:r>
              <a:rPr lang="de-DE" dirty="0" err="1" smtClean="0"/>
              <a:t>Sourcen</a:t>
            </a:r>
            <a:r>
              <a:rPr lang="de-DE" dirty="0" smtClean="0"/>
              <a:t>, </a:t>
            </a:r>
            <a:r>
              <a:rPr lang="de-DE" dirty="0" err="1" smtClean="0"/>
              <a:t>Build</a:t>
            </a:r>
            <a:r>
              <a:rPr lang="de-DE" dirty="0" smtClean="0"/>
              <a:t>, Test + </a:t>
            </a:r>
            <a:r>
              <a:rPr lang="de-DE" dirty="0" err="1" smtClean="0"/>
              <a:t>Deploy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022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Nur ein Webshop ... </a:t>
            </a:r>
            <a:r>
              <a:rPr lang="de-DE" dirty="0" smtClean="0">
                <a:sym typeface="Wingdings"/>
              </a:rPr>
              <a:t>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2300"/>
            <a:ext cx="6076634" cy="417397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081856" y="1265238"/>
            <a:ext cx="40703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/>
              <a:t>Konfigurierbare Produkte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Vielseitige Käuferstruktur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Schwierige Preisbestimmung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Einzel- &amp; Firmenverträge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Rabattkarten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Gutscheine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Saisonpreise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Kombi-Regelungen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36241" y="6321604"/>
            <a:ext cx="164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Umsatz in % (ca.)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98272" y="3250302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98272" y="4001040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769245" y="4567112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92862" y="5171180"/>
            <a:ext cx="58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 rot="988453">
            <a:off x="6426395" y="4696288"/>
            <a:ext cx="239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Archivierungspflicht</a:t>
            </a:r>
          </a:p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Teilw. 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egulierte Preise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5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779"/>
            <a:ext cx="8229600" cy="1536393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Historie (1)</a:t>
            </a:r>
            <a:br>
              <a:rPr lang="de-DE" dirty="0" smtClean="0"/>
            </a:br>
            <a:r>
              <a:rPr lang="de-DE" dirty="0" smtClean="0"/>
              <a:t>Systeme...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1" name="Rechteck 10"/>
          <p:cNvSpPr/>
          <p:nvPr/>
        </p:nvSpPr>
        <p:spPr>
          <a:xfrm>
            <a:off x="296506" y="5653693"/>
            <a:ext cx="1022428" cy="57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„Atlas 1“</a:t>
            </a:r>
            <a:br>
              <a:rPr lang="de-DE" dirty="0" smtClean="0"/>
            </a:br>
            <a:r>
              <a:rPr lang="de-DE" dirty="0" smtClean="0"/>
              <a:t>(Host)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259284" y="5153041"/>
            <a:ext cx="2023675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„Atlas 2“</a:t>
            </a:r>
            <a:br>
              <a:rPr lang="de-DE" dirty="0" smtClean="0"/>
            </a:br>
            <a:r>
              <a:rPr lang="de-DE" dirty="0" smtClean="0"/>
              <a:t>(AS/400, Cobol)</a:t>
            </a:r>
            <a:endParaRPr lang="de-DE" dirty="0"/>
          </a:p>
        </p:txBody>
      </p:sp>
      <p:cxnSp>
        <p:nvCxnSpPr>
          <p:cNvPr id="14" name="Gekrümmte Verbindung 13"/>
          <p:cNvCxnSpPr>
            <a:stCxn id="11" idx="3"/>
            <a:endCxn id="12" idx="2"/>
          </p:cNvCxnSpPr>
          <p:nvPr/>
        </p:nvCxnSpPr>
        <p:spPr>
          <a:xfrm flipV="1">
            <a:off x="1318934" y="5726958"/>
            <a:ext cx="1952188" cy="21369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012104" y="2777766"/>
            <a:ext cx="1166042" cy="824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Backoffice</a:t>
            </a:r>
            <a:r>
              <a:rPr lang="de-DE" sz="1600" dirty="0" smtClean="0"/>
              <a:t>-Katalog</a:t>
            </a:r>
            <a:br>
              <a:rPr lang="de-DE" sz="1600" dirty="0" smtClean="0"/>
            </a:br>
            <a:r>
              <a:rPr lang="de-DE" sz="1400" dirty="0" smtClean="0"/>
              <a:t>(Java + Host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2822960" y="4316839"/>
            <a:ext cx="892027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eGov</a:t>
            </a:r>
            <a:endParaRPr lang="de-DE" sz="1600" dirty="0" smtClean="0"/>
          </a:p>
          <a:p>
            <a:pPr algn="ctr"/>
            <a:r>
              <a:rPr lang="de-DE" sz="1600" dirty="0" smtClean="0"/>
              <a:t>(Python)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387889" y="2172613"/>
            <a:ext cx="1435992" cy="5988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Web-Katalog</a:t>
            </a:r>
            <a:br>
              <a:rPr lang="de-DE" sz="1600" dirty="0" smtClean="0"/>
            </a:br>
            <a:r>
              <a:rPr lang="de-DE" sz="1600" dirty="0" smtClean="0"/>
              <a:t>(Java)</a:t>
            </a:r>
            <a:endParaRPr lang="de-DE" sz="1600" dirty="0"/>
          </a:p>
        </p:txBody>
      </p:sp>
      <p:cxnSp>
        <p:nvCxnSpPr>
          <p:cNvPr id="20" name="Gekrümmte Verbindung 19"/>
          <p:cNvCxnSpPr>
            <a:stCxn id="15" idx="3"/>
            <a:endCxn id="19" idx="2"/>
          </p:cNvCxnSpPr>
          <p:nvPr/>
        </p:nvCxnSpPr>
        <p:spPr>
          <a:xfrm flipV="1">
            <a:off x="3178146" y="2771425"/>
            <a:ext cx="927739" cy="41858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619794" y="6068863"/>
            <a:ext cx="1116704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Pricemaster</a:t>
            </a:r>
            <a:endParaRPr lang="de-DE" sz="1400" dirty="0" smtClean="0"/>
          </a:p>
          <a:p>
            <a:pPr algn="ctr"/>
            <a:r>
              <a:rPr lang="de-DE" sz="1400" dirty="0" smtClean="0"/>
              <a:t>(Smalltalk)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914995" cy="29258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29982" y="4609419"/>
            <a:ext cx="1549469" cy="5436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ComSuite</a:t>
            </a:r>
            <a:endParaRPr lang="de-DE" sz="1600" dirty="0" smtClean="0"/>
          </a:p>
          <a:p>
            <a:pPr algn="ctr"/>
            <a:r>
              <a:rPr lang="de-DE" sz="1600" dirty="0" smtClean="0"/>
              <a:t>(Java &amp; Python)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153041"/>
            <a:ext cx="1668219" cy="113110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B.O.S.S</a:t>
            </a:r>
            <a:br>
              <a:rPr lang="de-DE" sz="1600" dirty="0" smtClean="0"/>
            </a:br>
            <a:r>
              <a:rPr lang="de-DE" sz="1600" dirty="0" smtClean="0"/>
              <a:t>(Java &amp; Co)</a:t>
            </a:r>
            <a:endParaRPr lang="de-DE" sz="1600" dirty="0"/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268974" y="2777766"/>
            <a:ext cx="1225172" cy="15390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4717" y="1821665"/>
            <a:ext cx="181517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435310" y="1492240"/>
            <a:ext cx="350948" cy="100979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i.B.O.S.S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(Java &amp; Co)</a:t>
            </a:r>
            <a:endParaRPr lang="de-DE" sz="2000" dirty="0"/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3703244" y="2239065"/>
            <a:ext cx="2374823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Campaigner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(Java, PHP)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5976348" y="5482012"/>
            <a:ext cx="1243546" cy="4586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div. kleine</a:t>
            </a:r>
          </a:p>
          <a:p>
            <a:pPr algn="ctr"/>
            <a:r>
              <a:rPr lang="de-DE" sz="1200" dirty="0" smtClean="0"/>
              <a:t>Mitbewerber</a:t>
            </a:r>
            <a:endParaRPr lang="de-DE" sz="1200" dirty="0"/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6598121" y="1819371"/>
            <a:ext cx="1040455" cy="36626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WaWi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(Host, Cobol)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5" idx="1"/>
          </p:cNvCxnSpPr>
          <p:nvPr/>
        </p:nvCxnSpPr>
        <p:spPr>
          <a:xfrm rot="16200000" flipH="1">
            <a:off x="1097316" y="2275216"/>
            <a:ext cx="945071" cy="88450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779"/>
            <a:ext cx="8229600" cy="1536393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Historie (2)</a:t>
            </a:r>
            <a:br>
              <a:rPr lang="de-DE" dirty="0" smtClean="0"/>
            </a:br>
            <a:r>
              <a:rPr lang="de-DE" dirty="0" smtClean="0"/>
              <a:t>Unternehmen...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5153041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619794" y="4316839"/>
            <a:ext cx="1095193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716744" y="2172613"/>
            <a:ext cx="2107137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AG</a:t>
            </a:r>
            <a:endParaRPr lang="de-DE" sz="1600" dirty="0"/>
          </a:p>
        </p:txBody>
      </p:sp>
      <p:sp>
        <p:nvSpPr>
          <p:cNvPr id="26" name="Rechteck 25"/>
          <p:cNvSpPr/>
          <p:nvPr/>
        </p:nvSpPr>
        <p:spPr>
          <a:xfrm>
            <a:off x="1550969" y="6068863"/>
            <a:ext cx="2185529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692897" cy="3597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407884" y="4609419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287361"/>
            <a:ext cx="1664959" cy="99678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Holding +</a:t>
            </a:r>
            <a:br>
              <a:rPr lang="de-DE" sz="1600" dirty="0" smtClean="0"/>
            </a:br>
            <a:r>
              <a:rPr lang="de-DE" sz="1600" dirty="0" smtClean="0"/>
              <a:t>Rot Europa</a:t>
            </a:r>
            <a:endParaRPr lang="de-DE" sz="1600" dirty="0"/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167391" y="2244934"/>
            <a:ext cx="2391147" cy="207190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1457" y="1821665"/>
            <a:ext cx="181843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267524" y="1324454"/>
            <a:ext cx="350948" cy="134537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Rot-Gelb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International</a:t>
            </a:r>
          </a:p>
          <a:p>
            <a:pPr algn="ctr"/>
            <a:r>
              <a:rPr lang="de-DE" sz="2000" dirty="0" smtClean="0"/>
              <a:t>AG</a:t>
            </a:r>
            <a:endParaRPr lang="de-DE" sz="2000" dirty="0"/>
          </a:p>
        </p:txBody>
      </p:sp>
      <p:cxnSp>
        <p:nvCxnSpPr>
          <p:cNvPr id="62" name="Gerade Verbindung mit Pfeil 61"/>
          <p:cNvCxnSpPr>
            <a:endCxn id="50" idx="2"/>
          </p:cNvCxnSpPr>
          <p:nvPr/>
        </p:nvCxnSpPr>
        <p:spPr>
          <a:xfrm flipV="1">
            <a:off x="3703244" y="2239065"/>
            <a:ext cx="2130435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Gelb </a:t>
            </a:r>
            <a:r>
              <a:rPr lang="de-DE" sz="1200" dirty="0" err="1" smtClean="0"/>
              <a:t>Finance</a:t>
            </a:r>
            <a:r>
              <a:rPr lang="de-DE" sz="1200" dirty="0" smtClean="0"/>
              <a:t> AG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130603" y="5470526"/>
            <a:ext cx="2135046" cy="693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Software-Töchter in Ungarn, Polen, Rumänien, Pakistan</a:t>
            </a:r>
            <a:endParaRPr lang="de-DE" sz="1200" dirty="0"/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7198126" y="1819371"/>
            <a:ext cx="440450" cy="36511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808628" y="1563904"/>
            <a:ext cx="227086" cy="158914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Daten-Chaos (1)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68" y="3699541"/>
            <a:ext cx="5994336" cy="302871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92811" y="825642"/>
            <a:ext cx="57255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"/>
                <a:cs typeface="Courier"/>
              </a:rPr>
              <a:t>i</a:t>
            </a:r>
            <a:r>
              <a:rPr lang="de-DE" dirty="0" err="1" smtClean="0">
                <a:latin typeface="Courier"/>
                <a:cs typeface="Courier"/>
              </a:rPr>
              <a:t>f</a:t>
            </a:r>
            <a:r>
              <a:rPr lang="de-DE" dirty="0" smtClean="0">
                <a:latin typeface="Courier"/>
                <a:cs typeface="Courier"/>
              </a:rPr>
              <a:t> (</a:t>
            </a:r>
            <a:r>
              <a:rPr lang="de-DE" dirty="0" err="1" smtClean="0">
                <a:latin typeface="Courier"/>
                <a:cs typeface="Courier"/>
              </a:rPr>
              <a:t>isAtlas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)) {</a:t>
            </a:r>
          </a:p>
          <a:p>
            <a:r>
              <a:rPr lang="de-DE" dirty="0" smtClean="0">
                <a:latin typeface="Courier"/>
                <a:cs typeface="Courier"/>
              </a:rPr>
              <a:t>    k1 = </a:t>
            </a:r>
            <a:r>
              <a:rPr lang="de-DE" dirty="0" err="1" smtClean="0">
                <a:latin typeface="Courier"/>
                <a:cs typeface="Courier"/>
              </a:rPr>
              <a:t>getFromOpticalArchive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k2 = getFromAS400( k1,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....</a:t>
            </a:r>
          </a:p>
          <a:p>
            <a:r>
              <a:rPr lang="de-DE" dirty="0" smtClean="0">
                <a:latin typeface="Courier"/>
                <a:cs typeface="Courier"/>
              </a:rPr>
              <a:t>} </a:t>
            </a:r>
            <a:r>
              <a:rPr lang="de-DE" dirty="0" err="1" smtClean="0">
                <a:latin typeface="Courier"/>
                <a:cs typeface="Courier"/>
              </a:rPr>
              <a:t>else</a:t>
            </a:r>
            <a:r>
              <a:rPr lang="de-DE" dirty="0" smtClean="0">
                <a:latin typeface="Courier"/>
                <a:cs typeface="Courier"/>
              </a:rPr>
              <a:t> (</a:t>
            </a:r>
            <a:r>
              <a:rPr lang="de-DE" dirty="0" err="1" smtClean="0">
                <a:latin typeface="Courier"/>
                <a:cs typeface="Courier"/>
              </a:rPr>
              <a:t>isCampaigner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) ) {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k3 = </a:t>
            </a:r>
            <a:r>
              <a:rPr lang="de-DE" dirty="0" err="1" smtClean="0">
                <a:latin typeface="Courier"/>
                <a:cs typeface="Courier"/>
              </a:rPr>
              <a:t>getFromKonfigDB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....}</a:t>
            </a:r>
          </a:p>
          <a:p>
            <a:r>
              <a:rPr lang="de-DE" dirty="0" smtClean="0">
                <a:latin typeface="Courier"/>
                <a:cs typeface="Courier"/>
              </a:rPr>
              <a:t>}</a:t>
            </a:r>
            <a:endParaRPr lang="de-DE" dirty="0">
              <a:latin typeface="Courier"/>
              <a:cs typeface="Courier"/>
            </a:endParaRPr>
          </a:p>
          <a:p>
            <a:r>
              <a:rPr lang="de-DE" dirty="0" err="1" smtClean="0">
                <a:latin typeface="Courier"/>
                <a:cs typeface="Courier"/>
              </a:rPr>
              <a:t>if</a:t>
            </a:r>
            <a:r>
              <a:rPr lang="de-DE" dirty="0" smtClean="0">
                <a:latin typeface="Courier"/>
                <a:cs typeface="Courier"/>
              </a:rPr>
              <a:t> (isAtlas2(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 &amp;&amp; 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</a:t>
            </a:r>
            <a:r>
              <a:rPr lang="de-DE" dirty="0" err="1" smtClean="0">
                <a:latin typeface="Courier"/>
                <a:cs typeface="Courier"/>
              </a:rPr>
              <a:t>kunde.rebate</a:t>
            </a:r>
            <a:r>
              <a:rPr lang="de-DE" dirty="0" smtClean="0">
                <a:latin typeface="Courier"/>
                <a:cs typeface="Courier"/>
              </a:rPr>
              <a:t> in...</a:t>
            </a:r>
          </a:p>
          <a:p>
            <a:endParaRPr lang="de-DE" dirty="0">
              <a:latin typeface="Courier"/>
              <a:cs typeface="Courier"/>
            </a:endParaRPr>
          </a:p>
          <a:p>
            <a:r>
              <a:rPr lang="de-DE" dirty="0" smtClean="0">
                <a:latin typeface="Courier"/>
                <a:cs typeface="Courier"/>
              </a:rPr>
              <a:t>//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0260" y="5872722"/>
            <a:ext cx="310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Datenmigration wäre schön 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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Daten-Chaos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46081"/>
            <a:ext cx="8229600" cy="495376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Datenmodell auf AS/400... </a:t>
            </a:r>
            <a:endParaRPr lang="de-DE" dirty="0"/>
          </a:p>
          <a:p>
            <a:pPr lvl="1"/>
            <a:r>
              <a:rPr lang="de-DE" dirty="0" smtClean="0"/>
              <a:t>5 Tabellen, jeweils 400 Spalten</a:t>
            </a:r>
          </a:p>
          <a:p>
            <a:pPr lvl="1"/>
            <a:r>
              <a:rPr lang="de-DE" dirty="0" smtClean="0"/>
              <a:t>Massiv (!) gekoppelt </a:t>
            </a:r>
            <a:endParaRPr lang="de-DE" dirty="0"/>
          </a:p>
        </p:txBody>
      </p:sp>
      <p:grpSp>
        <p:nvGrpSpPr>
          <p:cNvPr id="16" name="Gruppierung 15"/>
          <p:cNvGrpSpPr/>
          <p:nvPr/>
        </p:nvGrpSpPr>
        <p:grpSpPr>
          <a:xfrm>
            <a:off x="5776190" y="3113805"/>
            <a:ext cx="1819641" cy="622761"/>
            <a:chOff x="5568832" y="3565611"/>
            <a:chExt cx="1819641" cy="622761"/>
          </a:xfrm>
        </p:grpSpPr>
        <p:sp>
          <p:nvSpPr>
            <p:cNvPr id="5" name="Zentralspeicher 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1537738" y="3113805"/>
            <a:ext cx="1819641" cy="622761"/>
            <a:chOff x="5568832" y="3565611"/>
            <a:chExt cx="1819641" cy="62276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" name="Zentralspeicher 17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5783374" y="5412000"/>
            <a:ext cx="1819641" cy="622761"/>
            <a:chOff x="5568832" y="3565611"/>
            <a:chExt cx="1819641" cy="622761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5" name="Zentralspeicher 2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767001" y="4316349"/>
            <a:ext cx="1819641" cy="622761"/>
            <a:chOff x="5568832" y="3565611"/>
            <a:chExt cx="1819641" cy="62276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Zentralspeicher 31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32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1544922" y="5497240"/>
            <a:ext cx="1819641" cy="622761"/>
            <a:chOff x="5568832" y="3565611"/>
            <a:chExt cx="1819641" cy="62276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Zentralspeicher 38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cxnSp>
        <p:nvCxnSpPr>
          <p:cNvPr id="46" name="Gerade Verbindung 45"/>
          <p:cNvCxnSpPr/>
          <p:nvPr/>
        </p:nvCxnSpPr>
        <p:spPr>
          <a:xfrm>
            <a:off x="1807428" y="3629669"/>
            <a:ext cx="627156" cy="201410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271304" y="3629669"/>
            <a:ext cx="1685499" cy="68668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5" idx="1"/>
          </p:cNvCxnSpPr>
          <p:nvPr/>
        </p:nvCxnSpPr>
        <p:spPr>
          <a:xfrm flipH="1">
            <a:off x="4042289" y="3425186"/>
            <a:ext cx="1733901" cy="89116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5312375" y="3736566"/>
            <a:ext cx="610618" cy="5797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6924405" y="3736566"/>
            <a:ext cx="0" cy="167543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endCxn id="25" idx="1"/>
          </p:cNvCxnSpPr>
          <p:nvPr/>
        </p:nvCxnSpPr>
        <p:spPr>
          <a:xfrm>
            <a:off x="3357379" y="5723381"/>
            <a:ext cx="2425995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2735567" y="4939110"/>
            <a:ext cx="1221236" cy="55813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4493383" y="4939110"/>
            <a:ext cx="1844068" cy="47289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1807428" y="3782069"/>
            <a:ext cx="463876" cy="1715171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6344635" y="3629669"/>
            <a:ext cx="0" cy="176067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7169286" y="3782069"/>
            <a:ext cx="0" cy="160999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 rot="1763435">
            <a:off x="5511471" y="1721661"/>
            <a:ext cx="3559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Massive </a:t>
            </a:r>
            <a:b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Performanceprobleme</a:t>
            </a:r>
            <a:endParaRPr lang="de-DE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Daten-Chaos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7624"/>
            <a:ext cx="8229600" cy="5276341"/>
          </a:xfrm>
        </p:spPr>
        <p:txBody>
          <a:bodyPr>
            <a:normAutofit/>
          </a:bodyPr>
          <a:lstStyle/>
          <a:p>
            <a:r>
              <a:rPr lang="de-DE" dirty="0" smtClean="0"/>
              <a:t>Optisches (!) Archiv enthält ca. </a:t>
            </a:r>
          </a:p>
          <a:p>
            <a:pPr lvl="1"/>
            <a:r>
              <a:rPr lang="de-DE" sz="2400" dirty="0" smtClean="0"/>
              <a:t>1 Mio. Kunden-Stammdaten</a:t>
            </a:r>
          </a:p>
          <a:p>
            <a:pPr lvl="1"/>
            <a:r>
              <a:rPr lang="de-DE" sz="2400" dirty="0" smtClean="0"/>
              <a:t>10 Mio. Angebote</a:t>
            </a:r>
          </a:p>
          <a:p>
            <a:pPr lvl="1"/>
            <a:r>
              <a:rPr lang="de-DE" sz="2400" dirty="0" smtClean="0"/>
              <a:t>50 Mio. Bewegungsdaten, Bewertungen + Verträge</a:t>
            </a:r>
          </a:p>
          <a:p>
            <a:r>
              <a:rPr lang="de-DE" dirty="0" smtClean="0"/>
              <a:t>Zwischen 2001 und 2005 ca. 5-15% der Daten fehlerhaft gespeichert</a:t>
            </a:r>
          </a:p>
          <a:p>
            <a:pPr lvl="1"/>
            <a:r>
              <a:rPr lang="de-DE" dirty="0" smtClean="0"/>
              <a:t>Insert-Logik enthielt subtilen Fehler</a:t>
            </a:r>
          </a:p>
          <a:p>
            <a:pPr lvl="1"/>
            <a:r>
              <a:rPr lang="de-DE" dirty="0" smtClean="0"/>
              <a:t>Potentiell betroffen: Alle Write-Operationen...</a:t>
            </a:r>
          </a:p>
          <a:p>
            <a:pPr lvl="1"/>
            <a:r>
              <a:rPr lang="de-DE" dirty="0" smtClean="0"/>
              <a:t>Abhilfe: „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Correct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-Upon-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47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View-Pipeline </a:t>
            </a:r>
            <a:r>
              <a:rPr lang="de-DE" sz="3200" dirty="0" smtClean="0"/>
              <a:t>(Apache </a:t>
            </a:r>
            <a:r>
              <a:rPr lang="de-DE" sz="3200" dirty="0" err="1" smtClean="0"/>
              <a:t>Cocoon</a:t>
            </a:r>
            <a:r>
              <a:rPr lang="de-DE" sz="32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2960" y="1277624"/>
            <a:ext cx="4038600" cy="9030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Theorie:</a:t>
            </a:r>
          </a:p>
          <a:p>
            <a:r>
              <a:rPr lang="de-DE" dirty="0" smtClean="0"/>
              <a:t>Separation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23084" y="1278009"/>
            <a:ext cx="447442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Praxis:</a:t>
            </a:r>
          </a:p>
          <a:p>
            <a:r>
              <a:rPr lang="de-DE" dirty="0" smtClean="0"/>
              <a:t>XSLT-Hölle</a:t>
            </a:r>
          </a:p>
          <a:p>
            <a:r>
              <a:rPr lang="de-DE" dirty="0" smtClean="0"/>
              <a:t>Transformer </a:t>
            </a:r>
            <a:br>
              <a:rPr lang="de-DE" dirty="0" smtClean="0"/>
            </a:br>
            <a:r>
              <a:rPr lang="de-DE" dirty="0" smtClean="0"/>
              <a:t>ändern Daten</a:t>
            </a:r>
          </a:p>
          <a:p>
            <a:r>
              <a:rPr lang="de-DE" dirty="0" smtClean="0"/>
              <a:t>Enge Kopplung</a:t>
            </a:r>
            <a:br>
              <a:rPr lang="de-DE" dirty="0" smtClean="0"/>
            </a:br>
            <a:r>
              <a:rPr lang="de-DE" dirty="0" smtClean="0"/>
              <a:t>der Filter </a:t>
            </a:r>
            <a:r>
              <a:rPr lang="de-DE" sz="1900" dirty="0" smtClean="0"/>
              <a:t>(</a:t>
            </a:r>
            <a:r>
              <a:rPr lang="de-DE" sz="1900" dirty="0" err="1" smtClean="0"/>
              <a:t>Steps</a:t>
            </a:r>
            <a:r>
              <a:rPr lang="de-DE" sz="1900" dirty="0" smtClean="0"/>
              <a:t>)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Bild 4" descr="388.daisy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2759" r="4698" b="6127"/>
          <a:stretch/>
        </p:blipFill>
        <p:spPr>
          <a:xfrm>
            <a:off x="212960" y="2283456"/>
            <a:ext cx="3047746" cy="412731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98807" y="2781753"/>
            <a:ext cx="5922656" cy="236455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2960" y="64107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http://</a:t>
            </a:r>
            <a:r>
              <a:rPr lang="de-DE" sz="1200" dirty="0" err="1"/>
              <a:t>cocoon.apache.org</a:t>
            </a:r>
            <a:r>
              <a:rPr lang="de-DE" sz="1200" dirty="0"/>
              <a:t>/2.1/</a:t>
            </a:r>
            <a:r>
              <a:rPr lang="de-DE" sz="1200" dirty="0" err="1"/>
              <a:t>userdocs</a:t>
            </a:r>
            <a:r>
              <a:rPr lang="de-DE" sz="1200" dirty="0"/>
              <a:t>/</a:t>
            </a:r>
            <a:r>
              <a:rPr lang="de-DE" sz="1200" dirty="0" err="1"/>
              <a:t>concepts</a:t>
            </a:r>
            <a:r>
              <a:rPr lang="de-DE" sz="1200" dirty="0"/>
              <a:t>/</a:t>
            </a:r>
            <a:r>
              <a:rPr lang="de-DE" sz="1200" dirty="0" err="1"/>
              <a:t>index.html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735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93" y="0"/>
            <a:ext cx="9144000" cy="671370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74862" y="45063"/>
            <a:ext cx="2574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FF0000"/>
                </a:solidFill>
              </a:rPr>
              <a:t>Add XML </a:t>
            </a:r>
            <a:r>
              <a:rPr lang="de-DE" sz="1600" b="1" dirty="0" err="1" smtClean="0">
                <a:solidFill>
                  <a:srgbClr val="FF0000"/>
                </a:solidFill>
              </a:rPr>
              <a:t>to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most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of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these</a:t>
            </a:r>
            <a:r>
              <a:rPr lang="de-DE" sz="1600" b="1" dirty="0" smtClean="0">
                <a:solidFill>
                  <a:srgbClr val="FF0000"/>
                </a:solidFill>
              </a:rPr>
              <a:t>...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231131"/>
            <a:ext cx="5356265" cy="1509176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/>
              <a:t>Business </a:t>
            </a:r>
            <a:br>
              <a:rPr lang="de-DE" sz="4000" dirty="0" smtClean="0"/>
            </a:br>
            <a:r>
              <a:rPr lang="de-DE" sz="4000" dirty="0" err="1" smtClean="0"/>
              <a:t>Component</a:t>
            </a:r>
            <a:r>
              <a:rPr lang="de-DE" sz="4000" dirty="0" smtClean="0"/>
              <a:t> </a:t>
            </a:r>
            <a:r>
              <a:rPr lang="de-DE" sz="4000" dirty="0" err="1" smtClean="0"/>
              <a:t>Disorder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0649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444</Words>
  <Application>Microsoft Macintosh PowerPoint</Application>
  <PresentationFormat>Bildschirmpräsentation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just a web shop: „VEry NOrMal system“ (VENOM)</vt:lpstr>
      <vt:lpstr>Nur ein Webshop ... </vt:lpstr>
      <vt:lpstr>Historie (1) Systeme...</vt:lpstr>
      <vt:lpstr>Historie (2) Unternehmen...</vt:lpstr>
      <vt:lpstr>Daten-Chaos (1)</vt:lpstr>
      <vt:lpstr>Daten-Chaos (2)</vt:lpstr>
      <vt:lpstr>Daten-Chaos (3)</vt:lpstr>
      <vt:lpstr>View-Pipeline (Apache Cocoon)</vt:lpstr>
      <vt:lpstr>Business  Component Disorder</vt:lpstr>
      <vt:lpstr>Team- und Organisations-Wirrwarr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Gernot Starke</cp:lastModifiedBy>
  <cp:revision>78</cp:revision>
  <dcterms:created xsi:type="dcterms:W3CDTF">2010-04-12T23:12:02Z</dcterms:created>
  <dcterms:modified xsi:type="dcterms:W3CDTF">2015-04-10T20:49:04Z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