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5"/>
  </p:notesMasterIdLst>
  <p:sldIdLst>
    <p:sldId id="256" r:id="rId5"/>
    <p:sldId id="258" r:id="rId6"/>
    <p:sldId id="259" r:id="rId7"/>
    <p:sldId id="266" r:id="rId8"/>
    <p:sldId id="260" r:id="rId9"/>
    <p:sldId id="261" r:id="rId10"/>
    <p:sldId id="264" r:id="rId11"/>
    <p:sldId id="262" r:id="rId12"/>
    <p:sldId id="263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8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1440" y="192"/>
      </p:cViewPr>
      <p:guideLst>
        <p:guide orient="horz" pos="588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FE042-0B66-6B40-B0E0-26B8EBC13308}" type="datetimeFigureOut">
              <a:rPr lang="de-DE" smtClean="0"/>
              <a:t>09.05.17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5F1DC-6619-9646-B396-17002785C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23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53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7" name="Group 8"/>
          <p:cNvGrpSpPr/>
          <p:nvPr userDrawn="1"/>
        </p:nvGrpSpPr>
        <p:grpSpPr>
          <a:xfrm>
            <a:off x="0" y="6718300"/>
            <a:ext cx="9142413" cy="152528"/>
            <a:chOff x="0" y="0"/>
            <a:chExt cx="13004803" cy="292100"/>
          </a:xfrm>
        </p:grpSpPr>
        <p:sp>
          <p:nvSpPr>
            <p:cNvPr id="8" name="Shape 3"/>
            <p:cNvSpPr/>
            <p:nvPr/>
          </p:nvSpPr>
          <p:spPr>
            <a:xfrm>
              <a:off x="0" y="0"/>
              <a:ext cx="2600961" cy="292101"/>
            </a:xfrm>
            <a:prstGeom prst="rect">
              <a:avLst/>
            </a:prstGeom>
            <a:solidFill>
              <a:srgbClr val="F7CF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Shape 4"/>
            <p:cNvSpPr/>
            <p:nvPr/>
          </p:nvSpPr>
          <p:spPr>
            <a:xfrm>
              <a:off x="2600960" y="0"/>
              <a:ext cx="2600962" cy="292101"/>
            </a:xfrm>
            <a:prstGeom prst="rect">
              <a:avLst/>
            </a:prstGeom>
            <a:solidFill>
              <a:srgbClr val="F29D6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Shape 5"/>
            <p:cNvSpPr/>
            <p:nvPr/>
          </p:nvSpPr>
          <p:spPr>
            <a:xfrm>
              <a:off x="5201921" y="0"/>
              <a:ext cx="2600961" cy="292101"/>
            </a:xfrm>
            <a:prstGeom prst="rect">
              <a:avLst/>
            </a:prstGeom>
            <a:solidFill>
              <a:srgbClr val="78C78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 6"/>
            <p:cNvSpPr/>
            <p:nvPr/>
          </p:nvSpPr>
          <p:spPr>
            <a:xfrm>
              <a:off x="7802880" y="0"/>
              <a:ext cx="2600961" cy="292101"/>
            </a:xfrm>
            <a:prstGeom prst="rect">
              <a:avLst/>
            </a:prstGeom>
            <a:solidFill>
              <a:srgbClr val="34B8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 7"/>
            <p:cNvSpPr/>
            <p:nvPr/>
          </p:nvSpPr>
          <p:spPr>
            <a:xfrm>
              <a:off x="10403842" y="0"/>
              <a:ext cx="2600962" cy="292101"/>
            </a:xfrm>
            <a:prstGeom prst="rect">
              <a:avLst/>
            </a:prstGeom>
            <a:solidFill>
              <a:srgbClr val="239B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9" r:id="rId3"/>
    <p:sldLayoutId id="21474934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gif"/><Relationship Id="rId3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06571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just a web </a:t>
            </a:r>
            <a:r>
              <a:rPr lang="de-DE" dirty="0" err="1" smtClean="0"/>
              <a:t>shop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/>
              <a:t>„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NOrMal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“</a:t>
            </a:r>
            <a:br>
              <a:rPr lang="de-DE" dirty="0" smtClean="0"/>
            </a:br>
            <a:r>
              <a:rPr lang="de-DE" dirty="0" smtClean="0"/>
              <a:t>(VENOM)</a:t>
            </a:r>
            <a:endParaRPr lang="de-DE" dirty="0"/>
          </a:p>
        </p:txBody>
      </p:sp>
      <p:pic>
        <p:nvPicPr>
          <p:cNvPr id="4" name="Bild 3" descr="aim42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667" y="5180510"/>
            <a:ext cx="2286000" cy="1028700"/>
          </a:xfrm>
          <a:prstGeom prst="rect">
            <a:avLst/>
          </a:prstGeom>
        </p:spPr>
      </p:pic>
      <p:sp>
        <p:nvSpPr>
          <p:cNvPr id="5" name="Untertitel 2"/>
          <p:cNvSpPr txBox="1">
            <a:spLocks/>
          </p:cNvSpPr>
          <p:nvPr/>
        </p:nvSpPr>
        <p:spPr>
          <a:xfrm>
            <a:off x="1371600" y="4596916"/>
            <a:ext cx="6400800" cy="58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Dr. Gernot Starke</a:t>
            </a:r>
          </a:p>
        </p:txBody>
      </p:sp>
    </p:spTree>
    <p:extLst>
      <p:ext uri="{BB962C8B-B14F-4D97-AF65-F5344CB8AC3E}">
        <p14:creationId xmlns:p14="http://schemas.microsoft.com/office/powerpoint/2010/main" val="1721239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Team- und Organisations-Wirrwarr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40% Entwicklung </a:t>
            </a:r>
            <a:r>
              <a:rPr lang="de-DE" dirty="0" err="1" smtClean="0"/>
              <a:t>Inhouse</a:t>
            </a:r>
            <a:r>
              <a:rPr lang="de-DE" dirty="0" smtClean="0"/>
              <a:t>,</a:t>
            </a:r>
          </a:p>
          <a:p>
            <a:r>
              <a:rPr lang="de-DE" dirty="0" smtClean="0"/>
              <a:t>30% Vertragspartner (siehe </a:t>
            </a:r>
            <a:r>
              <a:rPr lang="de-DE" dirty="0" err="1" smtClean="0"/>
              <a:t>Orga</a:t>
            </a:r>
            <a:r>
              <a:rPr lang="de-DE" dirty="0" smtClean="0"/>
              <a:t>-Historie)</a:t>
            </a:r>
          </a:p>
          <a:p>
            <a:r>
              <a:rPr lang="de-DE" dirty="0" smtClean="0"/>
              <a:t>30% </a:t>
            </a:r>
            <a:r>
              <a:rPr lang="de-DE" dirty="0" err="1" smtClean="0"/>
              <a:t>Near</a:t>
            </a:r>
            <a:r>
              <a:rPr lang="de-DE" dirty="0" smtClean="0"/>
              <a:t>-/Offshore sowie extern</a:t>
            </a:r>
          </a:p>
          <a:p>
            <a:endParaRPr lang="de-DE" dirty="0"/>
          </a:p>
          <a:p>
            <a:r>
              <a:rPr lang="de-DE" dirty="0" smtClean="0"/>
              <a:t>Heterogene: </a:t>
            </a:r>
          </a:p>
          <a:p>
            <a:pPr lvl="1"/>
            <a:r>
              <a:rPr lang="de-DE" dirty="0" smtClean="0"/>
              <a:t>Vertrags- und Auftragsgestaltung</a:t>
            </a:r>
          </a:p>
          <a:p>
            <a:pPr lvl="1"/>
            <a:r>
              <a:rPr lang="de-DE" dirty="0" smtClean="0"/>
              <a:t>Entwicklungs- und Inbetriebnahme-Prozesse</a:t>
            </a:r>
          </a:p>
          <a:p>
            <a:pPr lvl="1"/>
            <a:r>
              <a:rPr lang="de-DE" dirty="0" smtClean="0"/>
              <a:t>Umgebungen für </a:t>
            </a:r>
            <a:r>
              <a:rPr lang="de-DE" dirty="0" err="1" smtClean="0"/>
              <a:t>Sourcen</a:t>
            </a:r>
            <a:r>
              <a:rPr lang="de-DE" dirty="0" smtClean="0"/>
              <a:t>, </a:t>
            </a:r>
            <a:r>
              <a:rPr lang="de-DE" dirty="0" err="1" smtClean="0"/>
              <a:t>Build</a:t>
            </a:r>
            <a:r>
              <a:rPr lang="de-DE" dirty="0" smtClean="0"/>
              <a:t>, Test + </a:t>
            </a:r>
            <a:r>
              <a:rPr lang="de-DE" dirty="0" err="1" smtClean="0"/>
              <a:t>Deploy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0221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0" y="2166922"/>
            <a:ext cx="6489700" cy="44069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Nur ein Webshop ... </a:t>
            </a:r>
            <a:r>
              <a:rPr lang="de-DE" dirty="0" smtClean="0">
                <a:sym typeface="Wingdings"/>
              </a:rPr>
              <a:t>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072068" y="1009149"/>
            <a:ext cx="40703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400" dirty="0" smtClean="0"/>
              <a:t>Konfigurierbare Produkte</a:t>
            </a:r>
          </a:p>
          <a:p>
            <a:pPr marL="285750" indent="-285750">
              <a:buFont typeface="Arial"/>
              <a:buChar char="•"/>
            </a:pPr>
            <a:r>
              <a:rPr lang="de-DE" sz="2400" dirty="0" smtClean="0"/>
              <a:t>Vielseitige Käuferstruktur</a:t>
            </a:r>
          </a:p>
          <a:p>
            <a:pPr marL="285750" indent="-285750">
              <a:buFont typeface="Arial"/>
              <a:buChar char="•"/>
            </a:pPr>
            <a:r>
              <a:rPr lang="de-DE" sz="2400" dirty="0" smtClean="0"/>
              <a:t>Schwierige Preisbestimmung</a:t>
            </a:r>
          </a:p>
          <a:p>
            <a:pPr marL="742950" lvl="1" indent="-285750">
              <a:buFont typeface="Arial"/>
              <a:buChar char="•"/>
            </a:pPr>
            <a:r>
              <a:rPr lang="de-DE" dirty="0" smtClean="0"/>
              <a:t>Einzel- &amp; Firmenverträge</a:t>
            </a:r>
          </a:p>
          <a:p>
            <a:pPr marL="742950" lvl="1" indent="-285750">
              <a:buFont typeface="Arial"/>
              <a:buChar char="•"/>
            </a:pPr>
            <a:r>
              <a:rPr lang="de-DE" dirty="0" smtClean="0"/>
              <a:t>Rabattkarten</a:t>
            </a:r>
          </a:p>
          <a:p>
            <a:pPr marL="742950" lvl="1" indent="-285750">
              <a:buFont typeface="Arial"/>
              <a:buChar char="•"/>
            </a:pPr>
            <a:r>
              <a:rPr lang="de-DE" dirty="0" smtClean="0"/>
              <a:t>Gutscheine</a:t>
            </a:r>
          </a:p>
          <a:p>
            <a:pPr marL="742950" lvl="1" indent="-285750">
              <a:buFont typeface="Arial"/>
              <a:buChar char="•"/>
            </a:pPr>
            <a:r>
              <a:rPr lang="de-DE" dirty="0" smtClean="0"/>
              <a:t>Saisonpreise</a:t>
            </a:r>
          </a:p>
          <a:p>
            <a:pPr marL="742950" lvl="1" indent="-285750">
              <a:buFont typeface="Arial"/>
              <a:buChar char="•"/>
            </a:pPr>
            <a:r>
              <a:rPr lang="de-DE" dirty="0" smtClean="0"/>
              <a:t>Kombi-Regelungen</a:t>
            </a:r>
          </a:p>
        </p:txBody>
      </p:sp>
      <p:sp>
        <p:nvSpPr>
          <p:cNvPr id="13" name="Textfeld 12"/>
          <p:cNvSpPr txBox="1"/>
          <p:nvPr/>
        </p:nvSpPr>
        <p:spPr>
          <a:xfrm rot="988453">
            <a:off x="6707756" y="4804845"/>
            <a:ext cx="2392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tx2">
                    <a:lumMod val="75000"/>
                  </a:schemeClr>
                </a:solidFill>
              </a:rPr>
              <a:t>Archivierungspflicht</a:t>
            </a:r>
          </a:p>
          <a:p>
            <a:r>
              <a:rPr lang="de-DE" b="1" dirty="0" smtClean="0">
                <a:solidFill>
                  <a:schemeClr val="tx2">
                    <a:lumMod val="75000"/>
                  </a:schemeClr>
                </a:solidFill>
              </a:rPr>
              <a:t>Teilw. </a:t>
            </a:r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de-DE" b="1" dirty="0" smtClean="0">
                <a:solidFill>
                  <a:schemeClr val="tx2">
                    <a:lumMod val="75000"/>
                  </a:schemeClr>
                </a:solidFill>
              </a:rPr>
              <a:t>egulierte Preise</a:t>
            </a:r>
            <a:endParaRPr lang="de-DE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534820" y="2225538"/>
            <a:ext cx="1968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Umsatz in % (ca.)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752994" y="3163967"/>
            <a:ext cx="5921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>
                <a:solidFill>
                  <a:schemeClr val="accent6">
                    <a:lumMod val="60000"/>
                    <a:lumOff val="40000"/>
                  </a:schemeClr>
                </a:solidFill>
              </a:rPr>
              <a:t>25%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752994" y="3869380"/>
            <a:ext cx="4845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%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884037" y="4529230"/>
            <a:ext cx="7128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45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%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2049081" y="5128010"/>
            <a:ext cx="6493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>
                <a:solidFill>
                  <a:schemeClr val="accent6">
                    <a:lumMod val="60000"/>
                    <a:lumOff val="40000"/>
                  </a:schemeClr>
                </a:solidFill>
              </a:rPr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261885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 flipV="1">
            <a:off x="296506" y="3956362"/>
            <a:ext cx="7718208" cy="24422"/>
          </a:xfrm>
          <a:prstGeom prst="straightConnector1">
            <a:avLst/>
          </a:prstGeom>
          <a:ln w="53975" cmpd="sng"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35446" y="4124314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1992</a:t>
            </a:r>
            <a:endParaRPr lang="de-DE" sz="2000" dirty="0"/>
          </a:p>
        </p:txBody>
      </p:sp>
      <p:sp>
        <p:nvSpPr>
          <p:cNvPr id="7" name="Textfeld 6"/>
          <p:cNvSpPr txBox="1"/>
          <p:nvPr/>
        </p:nvSpPr>
        <p:spPr>
          <a:xfrm>
            <a:off x="2012104" y="4130182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1997</a:t>
            </a:r>
            <a:endParaRPr lang="de-DE" sz="2000" dirty="0"/>
          </a:p>
        </p:txBody>
      </p:sp>
      <p:sp>
        <p:nvSpPr>
          <p:cNvPr id="8" name="Textfeld 7"/>
          <p:cNvSpPr txBox="1"/>
          <p:nvPr/>
        </p:nvSpPr>
        <p:spPr>
          <a:xfrm>
            <a:off x="3703244" y="4130182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2003</a:t>
            </a:r>
            <a:endParaRPr lang="de-DE" sz="2000" dirty="0"/>
          </a:p>
        </p:txBody>
      </p:sp>
      <p:sp>
        <p:nvSpPr>
          <p:cNvPr id="9" name="Textfeld 8"/>
          <p:cNvSpPr txBox="1"/>
          <p:nvPr/>
        </p:nvSpPr>
        <p:spPr>
          <a:xfrm>
            <a:off x="5638645" y="4124314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2008</a:t>
            </a:r>
            <a:endParaRPr lang="de-DE" sz="2000" dirty="0"/>
          </a:p>
        </p:txBody>
      </p:sp>
      <p:sp>
        <p:nvSpPr>
          <p:cNvPr id="10" name="Textfeld 9"/>
          <p:cNvSpPr txBox="1"/>
          <p:nvPr/>
        </p:nvSpPr>
        <p:spPr>
          <a:xfrm>
            <a:off x="7219894" y="4124314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2013</a:t>
            </a:r>
            <a:endParaRPr lang="de-DE" sz="2000" dirty="0"/>
          </a:p>
        </p:txBody>
      </p:sp>
      <p:sp>
        <p:nvSpPr>
          <p:cNvPr id="11" name="Rechteck 10"/>
          <p:cNvSpPr/>
          <p:nvPr/>
        </p:nvSpPr>
        <p:spPr>
          <a:xfrm>
            <a:off x="296506" y="5653693"/>
            <a:ext cx="1022428" cy="573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„Atlas 1“</a:t>
            </a:r>
            <a:br>
              <a:rPr lang="de-DE" dirty="0" smtClean="0"/>
            </a:br>
            <a:r>
              <a:rPr lang="de-DE" dirty="0" smtClean="0"/>
              <a:t>(Host)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2259284" y="5153041"/>
            <a:ext cx="2023675" cy="5739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„Atlas 2“</a:t>
            </a:r>
            <a:br>
              <a:rPr lang="de-DE" dirty="0" smtClean="0"/>
            </a:br>
            <a:r>
              <a:rPr lang="de-DE" dirty="0" smtClean="0"/>
              <a:t>(AS/400, Cobol)</a:t>
            </a:r>
            <a:endParaRPr lang="de-DE" dirty="0"/>
          </a:p>
        </p:txBody>
      </p:sp>
      <p:cxnSp>
        <p:nvCxnSpPr>
          <p:cNvPr id="14" name="Gekrümmte Verbindung 13"/>
          <p:cNvCxnSpPr>
            <a:stCxn id="11" idx="3"/>
            <a:endCxn id="12" idx="2"/>
          </p:cNvCxnSpPr>
          <p:nvPr/>
        </p:nvCxnSpPr>
        <p:spPr>
          <a:xfrm flipV="1">
            <a:off x="1318934" y="5726958"/>
            <a:ext cx="1952188" cy="213694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2012104" y="2777766"/>
            <a:ext cx="1166042" cy="8244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Backoffice</a:t>
            </a:r>
            <a:r>
              <a:rPr lang="de-DE" sz="1600" dirty="0" smtClean="0"/>
              <a:t>-Katalog</a:t>
            </a:r>
            <a:br>
              <a:rPr lang="de-DE" sz="1600" dirty="0" smtClean="0"/>
            </a:br>
            <a:r>
              <a:rPr lang="de-DE" sz="1400" dirty="0" smtClean="0"/>
              <a:t>(Java + Host</a:t>
            </a:r>
            <a:r>
              <a:rPr lang="de-DE" sz="1600" dirty="0" smtClean="0"/>
              <a:t>)</a:t>
            </a:r>
            <a:endParaRPr lang="de-DE" sz="1600" dirty="0"/>
          </a:p>
        </p:txBody>
      </p:sp>
      <p:sp>
        <p:nvSpPr>
          <p:cNvPr id="16" name="Rechteck 15"/>
          <p:cNvSpPr/>
          <p:nvPr/>
        </p:nvSpPr>
        <p:spPr>
          <a:xfrm>
            <a:off x="2822960" y="4316839"/>
            <a:ext cx="892027" cy="5436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eGov</a:t>
            </a:r>
            <a:endParaRPr lang="de-DE" sz="1600" dirty="0" smtClean="0"/>
          </a:p>
          <a:p>
            <a:pPr algn="ctr"/>
            <a:r>
              <a:rPr lang="de-DE" sz="1600" dirty="0" smtClean="0"/>
              <a:t>(Python)</a:t>
            </a:r>
            <a:endParaRPr lang="de-DE" sz="1600" dirty="0"/>
          </a:p>
        </p:txBody>
      </p:sp>
      <p:sp>
        <p:nvSpPr>
          <p:cNvPr id="19" name="Rechteck 18"/>
          <p:cNvSpPr/>
          <p:nvPr/>
        </p:nvSpPr>
        <p:spPr>
          <a:xfrm>
            <a:off x="3387889" y="2172613"/>
            <a:ext cx="1435992" cy="5988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Web-Katalog</a:t>
            </a:r>
            <a:br>
              <a:rPr lang="de-DE" sz="1600" dirty="0" smtClean="0"/>
            </a:br>
            <a:r>
              <a:rPr lang="de-DE" sz="1600" dirty="0" smtClean="0"/>
              <a:t>(Java)</a:t>
            </a:r>
            <a:endParaRPr lang="de-DE" sz="1600" dirty="0"/>
          </a:p>
        </p:txBody>
      </p:sp>
      <p:cxnSp>
        <p:nvCxnSpPr>
          <p:cNvPr id="20" name="Gekrümmte Verbindung 19"/>
          <p:cNvCxnSpPr>
            <a:stCxn id="15" idx="3"/>
            <a:endCxn id="19" idx="2"/>
          </p:cNvCxnSpPr>
          <p:nvPr/>
        </p:nvCxnSpPr>
        <p:spPr>
          <a:xfrm flipV="1">
            <a:off x="3178146" y="2771425"/>
            <a:ext cx="927739" cy="418580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2619794" y="6068863"/>
            <a:ext cx="1116704" cy="4305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Pricemaster</a:t>
            </a:r>
            <a:endParaRPr lang="de-DE" sz="1400" dirty="0" smtClean="0"/>
          </a:p>
          <a:p>
            <a:pPr algn="ctr"/>
            <a:r>
              <a:rPr lang="de-DE" sz="1400" dirty="0" smtClean="0"/>
              <a:t>(Smalltalk)</a:t>
            </a:r>
            <a:endParaRPr lang="de-DE" sz="1400" dirty="0"/>
          </a:p>
        </p:txBody>
      </p:sp>
      <p:cxnSp>
        <p:nvCxnSpPr>
          <p:cNvPr id="27" name="Gekrümmte Verbindung 26"/>
          <p:cNvCxnSpPr>
            <a:stCxn id="16" idx="3"/>
            <a:endCxn id="30" idx="1"/>
          </p:cNvCxnSpPr>
          <p:nvPr/>
        </p:nvCxnSpPr>
        <p:spPr>
          <a:xfrm>
            <a:off x="3714987" y="4588650"/>
            <a:ext cx="914995" cy="292580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4629982" y="4609419"/>
            <a:ext cx="1549469" cy="5436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ComSuite</a:t>
            </a:r>
            <a:endParaRPr lang="de-DE" sz="1600" dirty="0" smtClean="0"/>
          </a:p>
          <a:p>
            <a:pPr algn="ctr"/>
            <a:r>
              <a:rPr lang="de-DE" sz="1600" dirty="0" smtClean="0"/>
              <a:t>(Java &amp; Python)</a:t>
            </a:r>
            <a:endParaRPr lang="de-DE" sz="1600" dirty="0"/>
          </a:p>
        </p:txBody>
      </p:sp>
      <p:cxnSp>
        <p:nvCxnSpPr>
          <p:cNvPr id="32" name="Gekrümmte Verbindung 31"/>
          <p:cNvCxnSpPr>
            <a:stCxn id="26" idx="3"/>
            <a:endCxn id="30" idx="2"/>
          </p:cNvCxnSpPr>
          <p:nvPr/>
        </p:nvCxnSpPr>
        <p:spPr>
          <a:xfrm flipV="1">
            <a:off x="3736498" y="5153041"/>
            <a:ext cx="1668219" cy="1131101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5115683" y="1404264"/>
            <a:ext cx="1435992" cy="834801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40000"/>
                  <a:lumOff val="6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SAMM </a:t>
            </a:r>
            <a:r>
              <a:rPr lang="de-DE" sz="1600" dirty="0" err="1" smtClean="0"/>
              <a:t>Sales</a:t>
            </a:r>
            <a:r>
              <a:rPr lang="de-DE" sz="1600" smtClean="0"/>
              <a:t/>
            </a:r>
            <a:br>
              <a:rPr lang="de-DE" sz="1600" smtClean="0"/>
            </a:br>
            <a:r>
              <a:rPr lang="de-DE" sz="1600" smtClean="0"/>
              <a:t>(</a:t>
            </a:r>
            <a:r>
              <a:rPr lang="de-DE" sz="1600" dirty="0" smtClean="0"/>
              <a:t>Java &amp; Co)</a:t>
            </a:r>
            <a:endParaRPr lang="de-DE" sz="1600" dirty="0"/>
          </a:p>
        </p:txBody>
      </p:sp>
      <p:cxnSp>
        <p:nvCxnSpPr>
          <p:cNvPr id="52" name="Gerade Verbindung mit Pfeil 51"/>
          <p:cNvCxnSpPr>
            <a:stCxn id="16" idx="0"/>
          </p:cNvCxnSpPr>
          <p:nvPr/>
        </p:nvCxnSpPr>
        <p:spPr>
          <a:xfrm flipV="1">
            <a:off x="3268974" y="2777766"/>
            <a:ext cx="1225172" cy="1539073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30" idx="0"/>
          </p:cNvCxnSpPr>
          <p:nvPr/>
        </p:nvCxnSpPr>
        <p:spPr>
          <a:xfrm flipV="1">
            <a:off x="5404717" y="1821665"/>
            <a:ext cx="1815177" cy="278775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krümmte Verbindung 55"/>
          <p:cNvCxnSpPr>
            <a:stCxn id="19" idx="0"/>
            <a:endCxn id="50" idx="1"/>
          </p:cNvCxnSpPr>
          <p:nvPr/>
        </p:nvCxnSpPr>
        <p:spPr>
          <a:xfrm rot="5400000" flipH="1" flipV="1">
            <a:off x="4435310" y="1492240"/>
            <a:ext cx="350948" cy="1009798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6863345" y="442463"/>
            <a:ext cx="1550462" cy="1376908"/>
          </a:xfrm>
          <a:prstGeom prst="rect">
            <a:avLst/>
          </a:prstGeom>
          <a:gradFill flip="none" rotWithShape="1">
            <a:gsLst>
              <a:gs pos="2000">
                <a:schemeClr val="tx2">
                  <a:lumMod val="60000"/>
                  <a:lumOff val="4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  <a:gs pos="38000">
                <a:schemeClr val="accent1">
                  <a:lumMod val="60000"/>
                  <a:lumOff val="40000"/>
                </a:schemeClr>
              </a:gs>
              <a:gs pos="65000">
                <a:schemeClr val="accent3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VENOM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(Java &amp; Co)</a:t>
            </a:r>
            <a:endParaRPr lang="de-DE" sz="2000" dirty="0"/>
          </a:p>
        </p:txBody>
      </p:sp>
      <p:cxnSp>
        <p:nvCxnSpPr>
          <p:cNvPr id="62" name="Gerade Verbindung mit Pfeil 61"/>
          <p:cNvCxnSpPr/>
          <p:nvPr/>
        </p:nvCxnSpPr>
        <p:spPr>
          <a:xfrm flipV="1">
            <a:off x="3703244" y="2239065"/>
            <a:ext cx="2374823" cy="291397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3969016" y="430494"/>
            <a:ext cx="1589522" cy="4731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Campaigner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(Java, PHP)</a:t>
            </a:r>
            <a:endParaRPr lang="de-DE" sz="1200" dirty="0"/>
          </a:p>
        </p:txBody>
      </p:sp>
      <p:cxnSp>
        <p:nvCxnSpPr>
          <p:cNvPr id="67" name="Gerade Verbindung mit Pfeil 66"/>
          <p:cNvCxnSpPr>
            <a:stCxn id="66" idx="3"/>
          </p:cNvCxnSpPr>
          <p:nvPr/>
        </p:nvCxnSpPr>
        <p:spPr>
          <a:xfrm>
            <a:off x="5558538" y="667054"/>
            <a:ext cx="1304807" cy="15108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5976348" y="5482012"/>
            <a:ext cx="1243546" cy="4586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div. kleine</a:t>
            </a:r>
          </a:p>
          <a:p>
            <a:pPr algn="ctr"/>
            <a:r>
              <a:rPr lang="de-DE" sz="1200" dirty="0" smtClean="0"/>
              <a:t>Mitbewerber</a:t>
            </a:r>
            <a:endParaRPr lang="de-DE" sz="1200" dirty="0"/>
          </a:p>
        </p:txBody>
      </p:sp>
      <p:cxnSp>
        <p:nvCxnSpPr>
          <p:cNvPr id="71" name="Gerade Verbindung mit Pfeil 70"/>
          <p:cNvCxnSpPr>
            <a:stCxn id="70" idx="0"/>
            <a:endCxn id="61" idx="2"/>
          </p:cNvCxnSpPr>
          <p:nvPr/>
        </p:nvCxnSpPr>
        <p:spPr>
          <a:xfrm flipV="1">
            <a:off x="6598121" y="1819371"/>
            <a:ext cx="1040455" cy="36626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Gekrümmte Verbindung 76"/>
          <p:cNvCxnSpPr>
            <a:stCxn id="50" idx="0"/>
            <a:endCxn id="61" idx="1"/>
          </p:cNvCxnSpPr>
          <p:nvPr/>
        </p:nvCxnSpPr>
        <p:spPr>
          <a:xfrm rot="5400000" flipH="1" flipV="1">
            <a:off x="6211839" y="752758"/>
            <a:ext cx="273347" cy="1029666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115761" y="1671017"/>
            <a:ext cx="2023675" cy="573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„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WaWi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(Host, Cobol)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7" name="Gekrümmte Verbindung 86"/>
          <p:cNvCxnSpPr>
            <a:stCxn id="86" idx="2"/>
            <a:endCxn id="15" idx="1"/>
          </p:cNvCxnSpPr>
          <p:nvPr/>
        </p:nvCxnSpPr>
        <p:spPr>
          <a:xfrm rot="16200000" flipH="1">
            <a:off x="1097316" y="2275216"/>
            <a:ext cx="945071" cy="884505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84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 flipV="1">
            <a:off x="296506" y="3956362"/>
            <a:ext cx="7718208" cy="24422"/>
          </a:xfrm>
          <a:prstGeom prst="straightConnector1">
            <a:avLst/>
          </a:prstGeom>
          <a:ln w="53975" cmpd="sng"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35446" y="4124314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1992</a:t>
            </a:r>
            <a:endParaRPr lang="de-DE" sz="2000" dirty="0"/>
          </a:p>
        </p:txBody>
      </p:sp>
      <p:sp>
        <p:nvSpPr>
          <p:cNvPr id="7" name="Textfeld 6"/>
          <p:cNvSpPr txBox="1"/>
          <p:nvPr/>
        </p:nvSpPr>
        <p:spPr>
          <a:xfrm>
            <a:off x="2012104" y="4130182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1997</a:t>
            </a:r>
            <a:endParaRPr lang="de-DE" sz="2000" dirty="0"/>
          </a:p>
        </p:txBody>
      </p:sp>
      <p:sp>
        <p:nvSpPr>
          <p:cNvPr id="8" name="Textfeld 7"/>
          <p:cNvSpPr txBox="1"/>
          <p:nvPr/>
        </p:nvSpPr>
        <p:spPr>
          <a:xfrm>
            <a:off x="3703244" y="4130182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2003</a:t>
            </a:r>
            <a:endParaRPr lang="de-DE" sz="2000" dirty="0"/>
          </a:p>
        </p:txBody>
      </p:sp>
      <p:sp>
        <p:nvSpPr>
          <p:cNvPr id="9" name="Textfeld 8"/>
          <p:cNvSpPr txBox="1"/>
          <p:nvPr/>
        </p:nvSpPr>
        <p:spPr>
          <a:xfrm>
            <a:off x="5638645" y="4124314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2008</a:t>
            </a:r>
            <a:endParaRPr lang="de-DE" sz="2000" dirty="0"/>
          </a:p>
        </p:txBody>
      </p:sp>
      <p:sp>
        <p:nvSpPr>
          <p:cNvPr id="10" name="Textfeld 9"/>
          <p:cNvSpPr txBox="1"/>
          <p:nvPr/>
        </p:nvSpPr>
        <p:spPr>
          <a:xfrm>
            <a:off x="7219894" y="4124314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2013</a:t>
            </a:r>
            <a:endParaRPr lang="de-DE" sz="2000" dirty="0"/>
          </a:p>
        </p:txBody>
      </p:sp>
      <p:sp>
        <p:nvSpPr>
          <p:cNvPr id="12" name="Rechteck 11"/>
          <p:cNvSpPr/>
          <p:nvPr/>
        </p:nvSpPr>
        <p:spPr>
          <a:xfrm>
            <a:off x="296506" y="5153041"/>
            <a:ext cx="3986453" cy="5739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Atlas Software</a:t>
            </a:r>
            <a:br>
              <a:rPr lang="de-DE" dirty="0" smtClean="0"/>
            </a:br>
            <a:r>
              <a:rPr lang="de-DE" dirty="0" smtClean="0"/>
              <a:t>GmbH &amp; Co. KG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2619794" y="4316839"/>
            <a:ext cx="1095193" cy="5436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Dr. Blau &amp; Partner</a:t>
            </a:r>
            <a:endParaRPr lang="de-DE" sz="1600" dirty="0"/>
          </a:p>
        </p:txBody>
      </p:sp>
      <p:sp>
        <p:nvSpPr>
          <p:cNvPr id="19" name="Rechteck 18"/>
          <p:cNvSpPr/>
          <p:nvPr/>
        </p:nvSpPr>
        <p:spPr>
          <a:xfrm>
            <a:off x="2716744" y="2172613"/>
            <a:ext cx="2107137" cy="5988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Rot AG</a:t>
            </a:r>
            <a:endParaRPr lang="de-DE" sz="1600" dirty="0"/>
          </a:p>
        </p:txBody>
      </p:sp>
      <p:sp>
        <p:nvSpPr>
          <p:cNvPr id="26" name="Rechteck 25"/>
          <p:cNvSpPr/>
          <p:nvPr/>
        </p:nvSpPr>
        <p:spPr>
          <a:xfrm>
            <a:off x="1550969" y="6068863"/>
            <a:ext cx="2185529" cy="4305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Hodor</a:t>
            </a:r>
            <a:r>
              <a:rPr lang="de-DE" sz="1400" dirty="0" smtClean="0"/>
              <a:t> KG</a:t>
            </a:r>
            <a:br>
              <a:rPr lang="de-DE" sz="1400" dirty="0" smtClean="0"/>
            </a:br>
            <a:r>
              <a:rPr lang="de-DE" sz="1400" dirty="0" smtClean="0"/>
              <a:t>Ing-Büro</a:t>
            </a:r>
            <a:endParaRPr lang="de-DE" sz="1400" dirty="0"/>
          </a:p>
        </p:txBody>
      </p:sp>
      <p:cxnSp>
        <p:nvCxnSpPr>
          <p:cNvPr id="27" name="Gekrümmte Verbindung 26"/>
          <p:cNvCxnSpPr>
            <a:stCxn id="16" idx="3"/>
            <a:endCxn id="30" idx="1"/>
          </p:cNvCxnSpPr>
          <p:nvPr/>
        </p:nvCxnSpPr>
        <p:spPr>
          <a:xfrm>
            <a:off x="3714987" y="4588650"/>
            <a:ext cx="692897" cy="359740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4407884" y="4609419"/>
            <a:ext cx="1987145" cy="677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WebDev</a:t>
            </a:r>
            <a:r>
              <a:rPr lang="de-DE" sz="1600" dirty="0"/>
              <a:t> </a:t>
            </a:r>
            <a:r>
              <a:rPr lang="de-DE" sz="1600" dirty="0" smtClean="0"/>
              <a:t>Inc.</a:t>
            </a:r>
            <a:br>
              <a:rPr lang="de-DE" sz="1600" dirty="0" smtClean="0"/>
            </a:br>
            <a:r>
              <a:rPr lang="de-DE" sz="1600" dirty="0" smtClean="0"/>
              <a:t>(London + München)</a:t>
            </a:r>
            <a:endParaRPr lang="de-DE" sz="1600" dirty="0"/>
          </a:p>
        </p:txBody>
      </p:sp>
      <p:cxnSp>
        <p:nvCxnSpPr>
          <p:cNvPr id="32" name="Gekrümmte Verbindung 31"/>
          <p:cNvCxnSpPr>
            <a:stCxn id="26" idx="3"/>
            <a:endCxn id="30" idx="2"/>
          </p:cNvCxnSpPr>
          <p:nvPr/>
        </p:nvCxnSpPr>
        <p:spPr>
          <a:xfrm flipV="1">
            <a:off x="3736498" y="5287361"/>
            <a:ext cx="1664959" cy="996781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5115683" y="1404264"/>
            <a:ext cx="1435992" cy="834801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40000"/>
                  <a:lumOff val="6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Rot Holding +</a:t>
            </a:r>
            <a:br>
              <a:rPr lang="de-DE" sz="1600" dirty="0" smtClean="0"/>
            </a:br>
            <a:r>
              <a:rPr lang="de-DE" sz="1600" dirty="0" smtClean="0"/>
              <a:t>Rot Europa</a:t>
            </a:r>
            <a:endParaRPr lang="de-DE" sz="1600" dirty="0"/>
          </a:p>
        </p:txBody>
      </p:sp>
      <p:cxnSp>
        <p:nvCxnSpPr>
          <p:cNvPr id="52" name="Gerade Verbindung mit Pfeil 51"/>
          <p:cNvCxnSpPr>
            <a:stCxn id="16" idx="0"/>
          </p:cNvCxnSpPr>
          <p:nvPr/>
        </p:nvCxnSpPr>
        <p:spPr>
          <a:xfrm flipV="1">
            <a:off x="3167391" y="2244934"/>
            <a:ext cx="2391147" cy="2071905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30" idx="0"/>
          </p:cNvCxnSpPr>
          <p:nvPr/>
        </p:nvCxnSpPr>
        <p:spPr>
          <a:xfrm flipV="1">
            <a:off x="5401457" y="1821665"/>
            <a:ext cx="1818437" cy="278775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krümmte Verbindung 55"/>
          <p:cNvCxnSpPr>
            <a:stCxn id="19" idx="0"/>
            <a:endCxn id="50" idx="1"/>
          </p:cNvCxnSpPr>
          <p:nvPr/>
        </p:nvCxnSpPr>
        <p:spPr>
          <a:xfrm rot="5400000" flipH="1" flipV="1">
            <a:off x="4267524" y="1324454"/>
            <a:ext cx="350948" cy="1345370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6863345" y="442463"/>
            <a:ext cx="1550462" cy="1376908"/>
          </a:xfrm>
          <a:prstGeom prst="rect">
            <a:avLst/>
          </a:prstGeom>
          <a:gradFill flip="none" rotWithShape="1">
            <a:gsLst>
              <a:gs pos="2000">
                <a:schemeClr val="tx2">
                  <a:lumMod val="60000"/>
                  <a:lumOff val="4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  <a:gs pos="38000">
                <a:schemeClr val="accent1">
                  <a:lumMod val="60000"/>
                  <a:lumOff val="40000"/>
                </a:schemeClr>
              </a:gs>
              <a:gs pos="65000">
                <a:schemeClr val="accent3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SAMM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International</a:t>
            </a:r>
          </a:p>
          <a:p>
            <a:pPr algn="ctr"/>
            <a:r>
              <a:rPr lang="de-DE" sz="2000" dirty="0" smtClean="0"/>
              <a:t>AG</a:t>
            </a:r>
            <a:endParaRPr lang="de-DE" sz="2000" dirty="0"/>
          </a:p>
        </p:txBody>
      </p:sp>
      <p:cxnSp>
        <p:nvCxnSpPr>
          <p:cNvPr id="62" name="Gerade Verbindung mit Pfeil 61"/>
          <p:cNvCxnSpPr>
            <a:endCxn id="50" idx="2"/>
          </p:cNvCxnSpPr>
          <p:nvPr/>
        </p:nvCxnSpPr>
        <p:spPr>
          <a:xfrm flipV="1">
            <a:off x="3703244" y="2239065"/>
            <a:ext cx="2130435" cy="291397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3969016" y="430494"/>
            <a:ext cx="1589522" cy="4731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Gelb </a:t>
            </a:r>
            <a:r>
              <a:rPr lang="de-DE" sz="1200" dirty="0" err="1" smtClean="0"/>
              <a:t>Finance</a:t>
            </a:r>
            <a:r>
              <a:rPr lang="de-DE" sz="1200" dirty="0" smtClean="0"/>
              <a:t> AG</a:t>
            </a:r>
            <a:endParaRPr lang="de-DE" sz="1200" dirty="0"/>
          </a:p>
        </p:txBody>
      </p:sp>
      <p:cxnSp>
        <p:nvCxnSpPr>
          <p:cNvPr id="67" name="Gerade Verbindung mit Pfeil 66"/>
          <p:cNvCxnSpPr>
            <a:stCxn id="66" idx="3"/>
          </p:cNvCxnSpPr>
          <p:nvPr/>
        </p:nvCxnSpPr>
        <p:spPr>
          <a:xfrm>
            <a:off x="5558538" y="667054"/>
            <a:ext cx="1304807" cy="15108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6130603" y="5470526"/>
            <a:ext cx="2135046" cy="6933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Software-Töchter in Ungarn, Polen, Rumänien, Pakistan</a:t>
            </a:r>
            <a:endParaRPr lang="de-DE" sz="1200" dirty="0"/>
          </a:p>
        </p:txBody>
      </p:sp>
      <p:cxnSp>
        <p:nvCxnSpPr>
          <p:cNvPr id="71" name="Gerade Verbindung mit Pfeil 70"/>
          <p:cNvCxnSpPr>
            <a:stCxn id="70" idx="0"/>
            <a:endCxn id="61" idx="2"/>
          </p:cNvCxnSpPr>
          <p:nvPr/>
        </p:nvCxnSpPr>
        <p:spPr>
          <a:xfrm flipV="1">
            <a:off x="7198126" y="1819371"/>
            <a:ext cx="440450" cy="365115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Gekrümmte Verbindung 76"/>
          <p:cNvCxnSpPr>
            <a:stCxn id="50" idx="0"/>
            <a:endCxn id="61" idx="1"/>
          </p:cNvCxnSpPr>
          <p:nvPr/>
        </p:nvCxnSpPr>
        <p:spPr>
          <a:xfrm rot="5400000" flipH="1" flipV="1">
            <a:off x="6211839" y="752758"/>
            <a:ext cx="273347" cy="1029666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115761" y="1671017"/>
            <a:ext cx="2023675" cy="573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Grau GmbH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7" name="Gekrümmte Verbindung 86"/>
          <p:cNvCxnSpPr>
            <a:stCxn id="86" idx="2"/>
            <a:endCxn id="19" idx="1"/>
          </p:cNvCxnSpPr>
          <p:nvPr/>
        </p:nvCxnSpPr>
        <p:spPr>
          <a:xfrm rot="16200000" flipH="1">
            <a:off x="1808628" y="1563904"/>
            <a:ext cx="227086" cy="1589145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3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smtClean="0"/>
              <a:t>Daten-Chaos (1)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068" y="3699541"/>
            <a:ext cx="5994336" cy="3028717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92811" y="825642"/>
            <a:ext cx="57255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ourier"/>
                <a:cs typeface="Courier"/>
              </a:rPr>
              <a:t>i</a:t>
            </a:r>
            <a:r>
              <a:rPr lang="de-DE" dirty="0" err="1" smtClean="0">
                <a:latin typeface="Courier"/>
                <a:cs typeface="Courier"/>
              </a:rPr>
              <a:t>f</a:t>
            </a:r>
            <a:r>
              <a:rPr lang="de-DE" dirty="0" smtClean="0">
                <a:latin typeface="Courier"/>
                <a:cs typeface="Courier"/>
              </a:rPr>
              <a:t> (</a:t>
            </a:r>
            <a:r>
              <a:rPr lang="de-DE" dirty="0" err="1" smtClean="0">
                <a:latin typeface="Courier"/>
                <a:cs typeface="Courier"/>
              </a:rPr>
              <a:t>isAtlas</a:t>
            </a:r>
            <a:r>
              <a:rPr lang="de-DE" dirty="0" smtClean="0">
                <a:latin typeface="Courier"/>
                <a:cs typeface="Courier"/>
              </a:rPr>
              <a:t>( </a:t>
            </a:r>
            <a:r>
              <a:rPr lang="de-DE" dirty="0" err="1" smtClean="0">
                <a:latin typeface="Courier"/>
                <a:cs typeface="Courier"/>
              </a:rPr>
              <a:t>kunde</a:t>
            </a:r>
            <a:r>
              <a:rPr lang="de-DE" dirty="0" smtClean="0">
                <a:latin typeface="Courier"/>
                <a:cs typeface="Courier"/>
              </a:rPr>
              <a:t> )) {</a:t>
            </a:r>
          </a:p>
          <a:p>
            <a:r>
              <a:rPr lang="de-DE" dirty="0" smtClean="0">
                <a:latin typeface="Courier"/>
                <a:cs typeface="Courier"/>
              </a:rPr>
              <a:t>    k1 = </a:t>
            </a:r>
            <a:r>
              <a:rPr lang="de-DE" dirty="0" err="1" smtClean="0">
                <a:latin typeface="Courier"/>
                <a:cs typeface="Courier"/>
              </a:rPr>
              <a:t>getFromOpticalArchive</a:t>
            </a:r>
            <a:r>
              <a:rPr lang="de-DE" dirty="0" smtClean="0">
                <a:latin typeface="Courier"/>
                <a:cs typeface="Courier"/>
              </a:rPr>
              <a:t>( </a:t>
            </a:r>
            <a:r>
              <a:rPr lang="de-DE" dirty="0" err="1" smtClean="0">
                <a:latin typeface="Courier"/>
                <a:cs typeface="Courier"/>
              </a:rPr>
              <a:t>kunde</a:t>
            </a:r>
            <a:r>
              <a:rPr lang="de-DE" dirty="0" smtClean="0">
                <a:latin typeface="Courier"/>
                <a:cs typeface="Courier"/>
              </a:rPr>
              <a:t> );</a:t>
            </a:r>
          </a:p>
          <a:p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smtClean="0">
                <a:latin typeface="Courier"/>
                <a:cs typeface="Courier"/>
              </a:rPr>
              <a:t>   k2 = getFromAS400( k1, </a:t>
            </a:r>
            <a:r>
              <a:rPr lang="de-DE" dirty="0" err="1" smtClean="0">
                <a:latin typeface="Courier"/>
                <a:cs typeface="Courier"/>
              </a:rPr>
              <a:t>kunde</a:t>
            </a:r>
            <a:r>
              <a:rPr lang="de-DE" dirty="0" smtClean="0">
                <a:latin typeface="Courier"/>
                <a:cs typeface="Courier"/>
              </a:rPr>
              <a:t>);</a:t>
            </a:r>
          </a:p>
          <a:p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smtClean="0">
                <a:latin typeface="Courier"/>
                <a:cs typeface="Courier"/>
              </a:rPr>
              <a:t>   ....</a:t>
            </a:r>
          </a:p>
          <a:p>
            <a:r>
              <a:rPr lang="de-DE" dirty="0" smtClean="0">
                <a:latin typeface="Courier"/>
                <a:cs typeface="Courier"/>
              </a:rPr>
              <a:t>} </a:t>
            </a:r>
            <a:r>
              <a:rPr lang="de-DE" dirty="0" err="1" smtClean="0">
                <a:latin typeface="Courier"/>
                <a:cs typeface="Courier"/>
              </a:rPr>
              <a:t>else</a:t>
            </a:r>
            <a:r>
              <a:rPr lang="de-DE" dirty="0" smtClean="0">
                <a:latin typeface="Courier"/>
                <a:cs typeface="Courier"/>
              </a:rPr>
              <a:t> (</a:t>
            </a:r>
            <a:r>
              <a:rPr lang="de-DE" dirty="0" err="1" smtClean="0">
                <a:latin typeface="Courier"/>
                <a:cs typeface="Courier"/>
              </a:rPr>
              <a:t>isCampaigner</a:t>
            </a:r>
            <a:r>
              <a:rPr lang="de-DE" dirty="0" smtClean="0">
                <a:latin typeface="Courier"/>
                <a:cs typeface="Courier"/>
              </a:rPr>
              <a:t>( </a:t>
            </a:r>
            <a:r>
              <a:rPr lang="de-DE" dirty="0" err="1" smtClean="0">
                <a:latin typeface="Courier"/>
                <a:cs typeface="Courier"/>
              </a:rPr>
              <a:t>kunde</a:t>
            </a:r>
            <a:r>
              <a:rPr lang="de-DE" dirty="0" smtClean="0">
                <a:latin typeface="Courier"/>
                <a:cs typeface="Courier"/>
              </a:rPr>
              <a:t>) ) {</a:t>
            </a:r>
          </a:p>
          <a:p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smtClean="0">
                <a:latin typeface="Courier"/>
                <a:cs typeface="Courier"/>
              </a:rPr>
              <a:t>   k3 = </a:t>
            </a:r>
            <a:r>
              <a:rPr lang="de-DE" dirty="0" err="1" smtClean="0">
                <a:latin typeface="Courier"/>
                <a:cs typeface="Courier"/>
              </a:rPr>
              <a:t>getFromKonfigDB</a:t>
            </a:r>
            <a:r>
              <a:rPr lang="de-DE" dirty="0" smtClean="0">
                <a:latin typeface="Courier"/>
                <a:cs typeface="Courier"/>
              </a:rPr>
              <a:t>( </a:t>
            </a:r>
            <a:r>
              <a:rPr lang="de-DE" dirty="0" err="1" smtClean="0">
                <a:latin typeface="Courier"/>
                <a:cs typeface="Courier"/>
              </a:rPr>
              <a:t>kunde</a:t>
            </a:r>
            <a:r>
              <a:rPr lang="de-DE" dirty="0" smtClean="0">
                <a:latin typeface="Courier"/>
                <a:cs typeface="Courier"/>
              </a:rPr>
              <a:t> );</a:t>
            </a:r>
          </a:p>
          <a:p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smtClean="0">
                <a:latin typeface="Courier"/>
                <a:cs typeface="Courier"/>
              </a:rPr>
              <a:t>   ....}</a:t>
            </a:r>
          </a:p>
          <a:p>
            <a:r>
              <a:rPr lang="de-DE" dirty="0" smtClean="0">
                <a:latin typeface="Courier"/>
                <a:cs typeface="Courier"/>
              </a:rPr>
              <a:t>}</a:t>
            </a:r>
            <a:endParaRPr lang="de-DE" dirty="0">
              <a:latin typeface="Courier"/>
              <a:cs typeface="Courier"/>
            </a:endParaRPr>
          </a:p>
          <a:p>
            <a:r>
              <a:rPr lang="de-DE" dirty="0" err="1" smtClean="0">
                <a:latin typeface="Courier"/>
                <a:cs typeface="Courier"/>
              </a:rPr>
              <a:t>if</a:t>
            </a:r>
            <a:r>
              <a:rPr lang="de-DE" dirty="0" smtClean="0">
                <a:latin typeface="Courier"/>
                <a:cs typeface="Courier"/>
              </a:rPr>
              <a:t> (isAtlas2( </a:t>
            </a:r>
            <a:r>
              <a:rPr lang="de-DE" dirty="0" err="1" smtClean="0">
                <a:latin typeface="Courier"/>
                <a:cs typeface="Courier"/>
              </a:rPr>
              <a:t>kunde</a:t>
            </a:r>
            <a:r>
              <a:rPr lang="de-DE" dirty="0" smtClean="0">
                <a:latin typeface="Courier"/>
                <a:cs typeface="Courier"/>
              </a:rPr>
              <a:t> ) &amp;&amp; </a:t>
            </a:r>
          </a:p>
          <a:p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smtClean="0">
                <a:latin typeface="Courier"/>
                <a:cs typeface="Courier"/>
              </a:rPr>
              <a:t>   </a:t>
            </a:r>
            <a:r>
              <a:rPr lang="de-DE" dirty="0" err="1" smtClean="0">
                <a:latin typeface="Courier"/>
                <a:cs typeface="Courier"/>
              </a:rPr>
              <a:t>kunde.rebate</a:t>
            </a:r>
            <a:r>
              <a:rPr lang="de-DE" dirty="0" smtClean="0">
                <a:latin typeface="Courier"/>
                <a:cs typeface="Courier"/>
              </a:rPr>
              <a:t> in...</a:t>
            </a:r>
          </a:p>
          <a:p>
            <a:endParaRPr lang="de-DE" dirty="0">
              <a:latin typeface="Courier"/>
              <a:cs typeface="Courier"/>
            </a:endParaRPr>
          </a:p>
          <a:p>
            <a:r>
              <a:rPr lang="de-DE" dirty="0" smtClean="0">
                <a:latin typeface="Courier"/>
                <a:cs typeface="Courier"/>
              </a:rPr>
              <a:t>//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30260" y="5872722"/>
            <a:ext cx="310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tx2">
                    <a:lumMod val="75000"/>
                  </a:schemeClr>
                </a:solidFill>
              </a:rPr>
              <a:t>Datenmigration wäre schön </a:t>
            </a:r>
            <a:r>
              <a:rPr lang="de-DE" b="1" dirty="0" smtClean="0">
                <a:solidFill>
                  <a:schemeClr val="tx2">
                    <a:lumMod val="75000"/>
                  </a:schemeClr>
                </a:solidFill>
                <a:sym typeface="Wingdings"/>
              </a:rPr>
              <a:t></a:t>
            </a:r>
            <a:endParaRPr lang="de-DE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4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smtClean="0"/>
              <a:t>Daten-Chaos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46081"/>
            <a:ext cx="8229600" cy="4953765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Datenmodell auf AS/400... </a:t>
            </a:r>
            <a:endParaRPr lang="de-DE" dirty="0"/>
          </a:p>
          <a:p>
            <a:pPr lvl="1"/>
            <a:r>
              <a:rPr lang="de-DE" dirty="0" smtClean="0"/>
              <a:t>5 Tabellen, jeweils 400 Spalten</a:t>
            </a:r>
          </a:p>
          <a:p>
            <a:pPr lvl="1"/>
            <a:r>
              <a:rPr lang="de-DE" dirty="0" smtClean="0"/>
              <a:t>Massiv (!) gekoppelt </a:t>
            </a:r>
            <a:endParaRPr lang="de-DE" dirty="0"/>
          </a:p>
        </p:txBody>
      </p:sp>
      <p:grpSp>
        <p:nvGrpSpPr>
          <p:cNvPr id="16" name="Gruppierung 15"/>
          <p:cNvGrpSpPr/>
          <p:nvPr/>
        </p:nvGrpSpPr>
        <p:grpSpPr>
          <a:xfrm>
            <a:off x="5776190" y="3113805"/>
            <a:ext cx="1819641" cy="622761"/>
            <a:chOff x="5568832" y="3565611"/>
            <a:chExt cx="1819641" cy="622761"/>
          </a:xfrm>
        </p:grpSpPr>
        <p:sp>
          <p:nvSpPr>
            <p:cNvPr id="5" name="Zentralspeicher 4"/>
            <p:cNvSpPr/>
            <p:nvPr/>
          </p:nvSpPr>
          <p:spPr>
            <a:xfrm>
              <a:off x="5568832" y="3565611"/>
              <a:ext cx="1819641" cy="622761"/>
            </a:xfrm>
            <a:prstGeom prst="flowChartInternalStorag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 Verbindung 9"/>
            <p:cNvCxnSpPr/>
            <p:nvPr/>
          </p:nvCxnSpPr>
          <p:spPr>
            <a:xfrm>
              <a:off x="5959629" y="3565611"/>
              <a:ext cx="0" cy="622761"/>
            </a:xfrm>
            <a:prstGeom prst="line">
              <a:avLst/>
            </a:prstGeom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6130093" y="3565611"/>
              <a:ext cx="0" cy="622761"/>
            </a:xfrm>
            <a:prstGeom prst="line">
              <a:avLst/>
            </a:prstGeom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6295214" y="3565611"/>
              <a:ext cx="0" cy="622761"/>
            </a:xfrm>
            <a:prstGeom prst="line">
              <a:avLst/>
            </a:prstGeom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6465678" y="3565611"/>
              <a:ext cx="0" cy="622761"/>
            </a:xfrm>
            <a:prstGeom prst="line">
              <a:avLst/>
            </a:prstGeom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/>
            <p:cNvSpPr txBox="1"/>
            <p:nvPr/>
          </p:nvSpPr>
          <p:spPr>
            <a:xfrm>
              <a:off x="6485837" y="3712143"/>
              <a:ext cx="902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... (400)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1537738" y="3113805"/>
            <a:ext cx="1819641" cy="622761"/>
            <a:chOff x="5568832" y="3565611"/>
            <a:chExt cx="1819641" cy="62276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8" name="Zentralspeicher 17"/>
            <p:cNvSpPr/>
            <p:nvPr/>
          </p:nvSpPr>
          <p:spPr>
            <a:xfrm>
              <a:off x="5568832" y="3565611"/>
              <a:ext cx="1819641" cy="622761"/>
            </a:xfrm>
            <a:prstGeom prst="flowChartInternalStorag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 Verbindung 18"/>
            <p:cNvCxnSpPr/>
            <p:nvPr/>
          </p:nvCxnSpPr>
          <p:spPr>
            <a:xfrm>
              <a:off x="5959629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6130093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6295214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6465678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/>
          </p:nvSpPr>
          <p:spPr>
            <a:xfrm>
              <a:off x="6485837" y="3712143"/>
              <a:ext cx="90263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... (400)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5783374" y="5412000"/>
            <a:ext cx="1819641" cy="622761"/>
            <a:chOff x="5568832" y="3565611"/>
            <a:chExt cx="1819641" cy="622761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25" name="Zentralspeicher 24"/>
            <p:cNvSpPr/>
            <p:nvPr/>
          </p:nvSpPr>
          <p:spPr>
            <a:xfrm>
              <a:off x="5568832" y="3565611"/>
              <a:ext cx="1819641" cy="622761"/>
            </a:xfrm>
            <a:prstGeom prst="flowChartInternalStorag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6" name="Gerade Verbindung 25"/>
            <p:cNvCxnSpPr/>
            <p:nvPr/>
          </p:nvCxnSpPr>
          <p:spPr>
            <a:xfrm>
              <a:off x="5959629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6130093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6295214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6465678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/>
            <p:cNvSpPr txBox="1"/>
            <p:nvPr/>
          </p:nvSpPr>
          <p:spPr>
            <a:xfrm>
              <a:off x="6485837" y="3712143"/>
              <a:ext cx="90263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... (400)</a:t>
              </a:r>
              <a:endParaRPr lang="de-DE" dirty="0"/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3767001" y="4316349"/>
            <a:ext cx="1819641" cy="622761"/>
            <a:chOff x="5568832" y="3565611"/>
            <a:chExt cx="1819641" cy="62276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2" name="Zentralspeicher 31"/>
            <p:cNvSpPr/>
            <p:nvPr/>
          </p:nvSpPr>
          <p:spPr>
            <a:xfrm>
              <a:off x="5568832" y="3565611"/>
              <a:ext cx="1819641" cy="622761"/>
            </a:xfrm>
            <a:prstGeom prst="flowChartInternalStorag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" name="Gerade Verbindung 32"/>
            <p:cNvCxnSpPr/>
            <p:nvPr/>
          </p:nvCxnSpPr>
          <p:spPr>
            <a:xfrm>
              <a:off x="5959629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>
              <a:off x="6130093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>
              <a:off x="6295214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>
              <a:off x="6465678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/>
            <p:cNvSpPr txBox="1"/>
            <p:nvPr/>
          </p:nvSpPr>
          <p:spPr>
            <a:xfrm>
              <a:off x="6485837" y="3712143"/>
              <a:ext cx="90263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... (400)</a:t>
              </a:r>
              <a:endParaRPr lang="de-DE" dirty="0"/>
            </a:p>
          </p:txBody>
        </p:sp>
      </p:grpSp>
      <p:grpSp>
        <p:nvGrpSpPr>
          <p:cNvPr id="38" name="Gruppierung 37"/>
          <p:cNvGrpSpPr/>
          <p:nvPr/>
        </p:nvGrpSpPr>
        <p:grpSpPr>
          <a:xfrm>
            <a:off x="1544922" y="5497240"/>
            <a:ext cx="1819641" cy="622761"/>
            <a:chOff x="5568832" y="3565611"/>
            <a:chExt cx="1819641" cy="62276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9" name="Zentralspeicher 38"/>
            <p:cNvSpPr/>
            <p:nvPr/>
          </p:nvSpPr>
          <p:spPr>
            <a:xfrm>
              <a:off x="5568832" y="3565611"/>
              <a:ext cx="1819641" cy="622761"/>
            </a:xfrm>
            <a:prstGeom prst="flowChartInternalStorag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0" name="Gerade Verbindung 39"/>
            <p:cNvCxnSpPr/>
            <p:nvPr/>
          </p:nvCxnSpPr>
          <p:spPr>
            <a:xfrm>
              <a:off x="5959629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/>
          </p:nvCxnSpPr>
          <p:spPr>
            <a:xfrm>
              <a:off x="6130093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/>
          </p:nvCxnSpPr>
          <p:spPr>
            <a:xfrm>
              <a:off x="6295214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>
              <a:off x="6465678" y="3565611"/>
              <a:ext cx="0" cy="622761"/>
            </a:xfrm>
            <a:prstGeom prst="line">
              <a:avLst/>
            </a:prstGeom>
            <a:grpFill/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/>
            <p:cNvSpPr txBox="1"/>
            <p:nvPr/>
          </p:nvSpPr>
          <p:spPr>
            <a:xfrm>
              <a:off x="6485837" y="3712143"/>
              <a:ext cx="90263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... (400)</a:t>
              </a:r>
              <a:endParaRPr lang="de-DE" dirty="0"/>
            </a:p>
          </p:txBody>
        </p:sp>
      </p:grpSp>
      <p:cxnSp>
        <p:nvCxnSpPr>
          <p:cNvPr id="46" name="Gerade Verbindung 45"/>
          <p:cNvCxnSpPr/>
          <p:nvPr/>
        </p:nvCxnSpPr>
        <p:spPr>
          <a:xfrm>
            <a:off x="1807428" y="3629669"/>
            <a:ext cx="627156" cy="2014103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2271304" y="3629669"/>
            <a:ext cx="1685499" cy="68668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>
            <a:stCxn id="5" idx="1"/>
          </p:cNvCxnSpPr>
          <p:nvPr/>
        </p:nvCxnSpPr>
        <p:spPr>
          <a:xfrm flipH="1">
            <a:off x="4042289" y="3425186"/>
            <a:ext cx="1733901" cy="891163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flipH="1">
            <a:off x="5312375" y="3736566"/>
            <a:ext cx="610618" cy="579783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>
            <a:off x="6924405" y="3736566"/>
            <a:ext cx="0" cy="1675434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>
            <a:endCxn id="25" idx="1"/>
          </p:cNvCxnSpPr>
          <p:nvPr/>
        </p:nvCxnSpPr>
        <p:spPr>
          <a:xfrm>
            <a:off x="3357379" y="5723381"/>
            <a:ext cx="2425995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V="1">
            <a:off x="2735567" y="4939110"/>
            <a:ext cx="1221236" cy="55813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>
            <a:off x="4493383" y="4939110"/>
            <a:ext cx="1844068" cy="47289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 flipH="1">
            <a:off x="1807428" y="3782069"/>
            <a:ext cx="463876" cy="1715171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>
            <a:off x="6344635" y="3629669"/>
            <a:ext cx="0" cy="1760674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>
            <a:off x="7169286" y="3782069"/>
            <a:ext cx="0" cy="1609993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 rot="1763435">
            <a:off x="5511471" y="1721661"/>
            <a:ext cx="35593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accent5">
                    <a:lumMod val="75000"/>
                  </a:schemeClr>
                </a:solidFill>
              </a:rPr>
              <a:t>Massive </a:t>
            </a:r>
            <a:br>
              <a:rPr lang="de-DE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de-DE" sz="2800" b="1" dirty="0" smtClean="0">
                <a:solidFill>
                  <a:schemeClr val="accent5">
                    <a:lumMod val="75000"/>
                  </a:schemeClr>
                </a:solidFill>
              </a:rPr>
              <a:t>Performanceprobleme</a:t>
            </a:r>
            <a:endParaRPr lang="de-DE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14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Daten-Chaos (3)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77624"/>
            <a:ext cx="8229600" cy="5276341"/>
          </a:xfrm>
        </p:spPr>
        <p:txBody>
          <a:bodyPr>
            <a:normAutofit/>
          </a:bodyPr>
          <a:lstStyle/>
          <a:p>
            <a:r>
              <a:rPr lang="de-DE" dirty="0" smtClean="0"/>
              <a:t>Optisches (!) Archiv enthält ca. </a:t>
            </a:r>
          </a:p>
          <a:p>
            <a:pPr lvl="1"/>
            <a:r>
              <a:rPr lang="de-DE" sz="2400" dirty="0" smtClean="0"/>
              <a:t>1 Mio. Kunden-Stammdaten</a:t>
            </a:r>
          </a:p>
          <a:p>
            <a:pPr lvl="1"/>
            <a:r>
              <a:rPr lang="de-DE" sz="2400" dirty="0" smtClean="0"/>
              <a:t>10 Mio. Angebote</a:t>
            </a:r>
          </a:p>
          <a:p>
            <a:pPr lvl="1"/>
            <a:r>
              <a:rPr lang="de-DE" sz="2400" dirty="0" smtClean="0"/>
              <a:t>50 Mio. Bewegungsdaten, Bewertungen + Verträge</a:t>
            </a:r>
          </a:p>
          <a:p>
            <a:r>
              <a:rPr lang="de-DE" dirty="0" smtClean="0"/>
              <a:t>Zwischen 2001 und 2005 ca. 5-15% der Daten fehlerhaft gespeichert</a:t>
            </a:r>
          </a:p>
          <a:p>
            <a:pPr lvl="1"/>
            <a:r>
              <a:rPr lang="de-DE" dirty="0" smtClean="0"/>
              <a:t>Insert-Logik enthielt subtilen Fehler</a:t>
            </a:r>
          </a:p>
          <a:p>
            <a:pPr lvl="1"/>
            <a:r>
              <a:rPr lang="de-DE" dirty="0" smtClean="0"/>
              <a:t>Potentiell betroffen: Alle Write-Operationen...</a:t>
            </a:r>
          </a:p>
          <a:p>
            <a:pPr lvl="1"/>
            <a:r>
              <a:rPr lang="de-DE" dirty="0" smtClean="0"/>
              <a:t>Abhilfe: „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Correct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-Upon-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Current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Use</a:t>
            </a:r>
            <a:r>
              <a:rPr lang="de-DE" dirty="0" smtClean="0"/>
              <a:t>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9476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View-Pipeline </a:t>
            </a:r>
            <a:r>
              <a:rPr lang="de-DE" sz="3200" dirty="0" smtClean="0"/>
              <a:t>(Apache </a:t>
            </a:r>
            <a:r>
              <a:rPr lang="de-DE" sz="3200" dirty="0" err="1" smtClean="0"/>
              <a:t>Cocoon</a:t>
            </a:r>
            <a:r>
              <a:rPr lang="de-DE" sz="3200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2960" y="1277624"/>
            <a:ext cx="4038600" cy="9030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smtClean="0"/>
              <a:t>Theorie:</a:t>
            </a:r>
          </a:p>
          <a:p>
            <a:r>
              <a:rPr lang="de-DE" dirty="0" smtClean="0"/>
              <a:t>Separation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Concern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123084" y="1278009"/>
            <a:ext cx="4474424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smtClean="0"/>
              <a:t>Praxis:</a:t>
            </a:r>
          </a:p>
          <a:p>
            <a:r>
              <a:rPr lang="de-DE" dirty="0" smtClean="0"/>
              <a:t>XSLT-Hölle</a:t>
            </a:r>
          </a:p>
          <a:p>
            <a:r>
              <a:rPr lang="de-DE" dirty="0" smtClean="0"/>
              <a:t>Transformer </a:t>
            </a:r>
            <a:br>
              <a:rPr lang="de-DE" dirty="0" smtClean="0"/>
            </a:br>
            <a:r>
              <a:rPr lang="de-DE" dirty="0" smtClean="0"/>
              <a:t>ändern Daten</a:t>
            </a:r>
          </a:p>
          <a:p>
            <a:r>
              <a:rPr lang="de-DE" dirty="0" smtClean="0"/>
              <a:t>Enge Kopplung</a:t>
            </a:r>
            <a:br>
              <a:rPr lang="de-DE" dirty="0" smtClean="0"/>
            </a:br>
            <a:r>
              <a:rPr lang="de-DE" dirty="0" smtClean="0"/>
              <a:t>der Filter </a:t>
            </a:r>
            <a:r>
              <a:rPr lang="de-DE" sz="1900" dirty="0" smtClean="0"/>
              <a:t>(</a:t>
            </a:r>
            <a:r>
              <a:rPr lang="de-DE" sz="1900" dirty="0" err="1" smtClean="0"/>
              <a:t>Steps</a:t>
            </a:r>
            <a:r>
              <a:rPr lang="de-DE" sz="1900" dirty="0" smtClean="0"/>
              <a:t>)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pic>
        <p:nvPicPr>
          <p:cNvPr id="5" name="Bild 4" descr="388.daisy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7" t="2759" r="4698" b="6127"/>
          <a:stretch/>
        </p:blipFill>
        <p:spPr>
          <a:xfrm>
            <a:off x="212960" y="2283456"/>
            <a:ext cx="3047746" cy="4127316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998807" y="2781753"/>
            <a:ext cx="5922656" cy="2364558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212960" y="641077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/>
              <a:t>http://</a:t>
            </a:r>
            <a:r>
              <a:rPr lang="de-DE" sz="1200" dirty="0" err="1"/>
              <a:t>cocoon.apache.org</a:t>
            </a:r>
            <a:r>
              <a:rPr lang="de-DE" sz="1200" dirty="0"/>
              <a:t>/2.1/</a:t>
            </a:r>
            <a:r>
              <a:rPr lang="de-DE" sz="1200" dirty="0" err="1"/>
              <a:t>userdocs</a:t>
            </a:r>
            <a:r>
              <a:rPr lang="de-DE" sz="1200" dirty="0"/>
              <a:t>/</a:t>
            </a:r>
            <a:r>
              <a:rPr lang="de-DE" sz="1200" dirty="0" err="1"/>
              <a:t>concepts</a:t>
            </a:r>
            <a:r>
              <a:rPr lang="de-DE" sz="1200" dirty="0"/>
              <a:t>/</a:t>
            </a:r>
            <a:r>
              <a:rPr lang="de-DE" sz="1200" dirty="0" err="1"/>
              <a:t>index.html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07356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1174862" y="45063"/>
            <a:ext cx="2574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rgbClr val="FF0000"/>
                </a:solidFill>
              </a:rPr>
              <a:t>Add XML </a:t>
            </a:r>
            <a:r>
              <a:rPr lang="de-DE" sz="1600" b="1" dirty="0" err="1" smtClean="0">
                <a:solidFill>
                  <a:srgbClr val="FF0000"/>
                </a:solidFill>
              </a:rPr>
              <a:t>to</a:t>
            </a:r>
            <a:r>
              <a:rPr lang="de-DE" sz="1600" b="1" dirty="0" smtClean="0">
                <a:solidFill>
                  <a:srgbClr val="FF0000"/>
                </a:solidFill>
              </a:rPr>
              <a:t> </a:t>
            </a:r>
            <a:r>
              <a:rPr lang="de-DE" sz="1600" b="1" dirty="0" err="1" smtClean="0">
                <a:solidFill>
                  <a:srgbClr val="FF0000"/>
                </a:solidFill>
              </a:rPr>
              <a:t>most</a:t>
            </a:r>
            <a:r>
              <a:rPr lang="de-DE" sz="1600" b="1" dirty="0" smtClean="0">
                <a:solidFill>
                  <a:srgbClr val="FF0000"/>
                </a:solidFill>
              </a:rPr>
              <a:t> </a:t>
            </a:r>
            <a:r>
              <a:rPr lang="de-DE" sz="1600" b="1" dirty="0" err="1" smtClean="0">
                <a:solidFill>
                  <a:srgbClr val="FF0000"/>
                </a:solidFill>
              </a:rPr>
              <a:t>of</a:t>
            </a:r>
            <a:r>
              <a:rPr lang="de-DE" sz="1600" b="1" dirty="0" smtClean="0">
                <a:solidFill>
                  <a:srgbClr val="FF0000"/>
                </a:solidFill>
              </a:rPr>
              <a:t> </a:t>
            </a:r>
            <a:r>
              <a:rPr lang="de-DE" sz="1600" b="1" dirty="0" err="1" smtClean="0">
                <a:solidFill>
                  <a:srgbClr val="FF0000"/>
                </a:solidFill>
              </a:rPr>
              <a:t>these</a:t>
            </a:r>
            <a:r>
              <a:rPr lang="de-DE" sz="1600" b="1" dirty="0" smtClean="0">
                <a:solidFill>
                  <a:srgbClr val="FF0000"/>
                </a:solidFill>
              </a:rPr>
              <a:t>...</a:t>
            </a:r>
            <a:endParaRPr lang="de-DE" sz="1600" b="1" dirty="0">
              <a:solidFill>
                <a:srgbClr val="FF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0" y="5231131"/>
            <a:ext cx="5356265" cy="1509176"/>
          </a:xfrm>
        </p:spPr>
        <p:txBody>
          <a:bodyPr>
            <a:normAutofit/>
          </a:bodyPr>
          <a:lstStyle/>
          <a:p>
            <a:pPr algn="l"/>
            <a:r>
              <a:rPr lang="de-DE" sz="4000" dirty="0" smtClean="0"/>
              <a:t>Business </a:t>
            </a:r>
            <a:br>
              <a:rPr lang="de-DE" sz="4000" dirty="0" smtClean="0"/>
            </a:br>
            <a:r>
              <a:rPr lang="de-DE" sz="4000" dirty="0" err="1" smtClean="0"/>
              <a:t>Component</a:t>
            </a:r>
            <a:r>
              <a:rPr lang="de-DE" sz="4000" dirty="0" smtClean="0"/>
              <a:t> </a:t>
            </a:r>
            <a:r>
              <a:rPr lang="de-DE" sz="4000" dirty="0" err="1" smtClean="0"/>
              <a:t>Disorder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306496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o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0</TotalTime>
  <Words>342</Words>
  <Application>Microsoft Macintosh PowerPoint</Application>
  <PresentationFormat>Bildschirmpräsentation (4:3)</PresentationFormat>
  <Paragraphs>107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Calibri</vt:lpstr>
      <vt:lpstr>Courier</vt:lpstr>
      <vt:lpstr>Wingdings</vt:lpstr>
      <vt:lpstr>Arial</vt:lpstr>
      <vt:lpstr>Office Theme</vt:lpstr>
      <vt:lpstr>just a web shop: „VEry NOrMal system“ (VENOM)</vt:lpstr>
      <vt:lpstr>Nur ein Webshop ... </vt:lpstr>
      <vt:lpstr>PowerPoint-Präsentation</vt:lpstr>
      <vt:lpstr>PowerPoint-Präsentation</vt:lpstr>
      <vt:lpstr>Daten-Chaos (1)</vt:lpstr>
      <vt:lpstr>Daten-Chaos (2)</vt:lpstr>
      <vt:lpstr>Daten-Chaos (3)</vt:lpstr>
      <vt:lpstr>View-Pipeline (Apache Cocoon)</vt:lpstr>
      <vt:lpstr>Business  Component Disorder</vt:lpstr>
      <vt:lpstr>Team- und Organisations-Wirrwarr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Dr. Gernot Starke</cp:lastModifiedBy>
  <cp:revision>81</cp:revision>
  <dcterms:created xsi:type="dcterms:W3CDTF">2010-04-12T23:12:02Z</dcterms:created>
  <dcterms:modified xsi:type="dcterms:W3CDTF">2017-05-09T07:45:10Z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