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5" r:id="rId11"/>
    <p:sldId id="275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73949-9D0A-486C-B6DD-179A1B35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4E14D5-595E-4236-B4DE-145D0FFA6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2C1265-E045-40CC-9BCA-41F5A192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B7C436-6E89-45D8-A2D5-3B8A0A10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65A96-E1F5-40B2-BD0A-5324BE69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33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A6480-2030-4E5F-A6E2-7CFDAABB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A8934F-D764-44BE-A076-B997A815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1C6C58-12F7-4ACE-9CB0-3BBF555F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765061-4380-4A4C-B3E4-A1F10A0D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4EABF7-0D49-4349-9BB2-1FBC97EB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192C60-F75B-4D6D-BF62-DE1BEA229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458C18-A248-47D1-99F9-486B5B49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E4670-F25C-44D9-B1A4-49F2C3FC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DE3153-3859-40DD-AC02-9DF0C8E2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9EE934-B391-4A0B-8244-5D902CB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8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6B1A8-8779-434B-B6C5-4F6729D1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C2940-1AE0-4B05-B7C1-4409C7FA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8ABE8D-3CB5-47DC-9BDE-4C2B8C21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436886-E5C4-4472-9925-DAADD0BB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5E48A-3168-4B9B-BC8F-8A83774B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2CDB2-49CB-49BC-9F32-BA5F3483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E318-BE61-44E2-B6D6-9B1ECD47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CAC4C3-F991-401B-A3AB-0D0CBD7D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57324-D958-4405-8E47-3CCE66C1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568BA-C68A-461E-A651-45CF50EE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2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27E04-B449-4EA2-AD16-F676974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BC0BD-4C94-42B6-908E-2B7FD8084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0EFF46-2D9A-49D0-91B2-BAB397DF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D1C21A-BCB4-40EB-9D32-B64A206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1A3305-B008-4309-AF5C-0C9C05C6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10F6E4-9C52-4681-AFA3-E4D3CF9A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6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6E2B1-1DB8-41CB-BF09-9A86073D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B2D315-4345-4629-9CB7-A1EE5A3C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87ACC0-969D-447C-8AF8-0AF601816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0EFA29-8A41-4E33-8104-D3A06597C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EA43BE-7959-4378-82F9-25CB22CD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BEAEEA-4093-4D4E-A211-C1365499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6F22E5-0F00-4493-BAD7-5CAFD4FA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0FF1C3-A81A-43F8-B562-D0BDDF33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3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8EAC9-E08B-4199-BF78-9BA6EE8B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93B1E6-1925-4B30-A1E3-65D86AE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F7E30F-5383-49F2-BA9C-BAA72096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ED8CD9-8C75-470F-BCDB-4EF46F24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1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ECA88-6892-480D-B8A1-E6C53F4A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BAEE0C-E6BE-4313-8E28-5AE0D157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AC9AB0-9DDB-46B7-B686-57791D11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54F3B-96A1-4FB4-8648-3056A32D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E08D82-8528-40CA-B385-9C37D3DF5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B15E6B-DF00-47AD-8BAC-20295C1F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CB8381-FFE3-4AE8-8BC7-AF45F4D5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55AD7B-8273-4E58-BF25-1835B28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265397-4C27-4475-BE1E-93896CCA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62E41-6FB7-489D-9B47-0AAA729F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D4589B-D9AA-44BD-A87B-8A401C545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1E1E5-FD72-430B-ACF7-B741884C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758180-F57F-4824-9F3C-C5334187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325C3-D740-4600-B0BE-CC81EE8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6EA1DF-B7C2-4A47-9BD1-1337588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22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D09F47-AE1B-46A7-B769-C5195CFF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21430C-B3B8-49B1-ACCE-220753D9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D0D18C-7D17-41C3-8048-8D6382D8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B198-A251-462A-A555-C4E712891714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2CF12A-1257-4928-86B2-FD894F6A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BDEA32-D98C-4336-92E0-A8A4D813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C81E-E3BB-436A-9853-4049C6D3E9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Pratula/tiw-2020-prada-thymelea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D7D61-B677-40ED-9797-1EEFC1FD4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TIW – 2020</a:t>
            </a:r>
            <a:br>
              <a:rPr lang="it-IT" dirty="0"/>
            </a:br>
            <a:r>
              <a:rPr lang="it-IT" dirty="0"/>
              <a:t>Lorenzo Prada</a:t>
            </a:r>
            <a:br>
              <a:rPr lang="it-IT" dirty="0"/>
            </a:br>
            <a:r>
              <a:rPr lang="it-IT" dirty="0"/>
              <a:t>10529212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23F3FE-500E-47AD-B909-FB9CFB3EA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Esercizio 3: Gestione documenti online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https://github.com/MrPratula/tiw-2020-prada-thymeleaf</a:t>
            </a:r>
            <a:endParaRPr lang="it-IT" dirty="0"/>
          </a:p>
          <a:p>
            <a:r>
              <a:rPr lang="it-IT" dirty="0"/>
              <a:t>https://github.com/MrPratula/tiw-2020-ria</a:t>
            </a:r>
          </a:p>
        </p:txBody>
      </p:sp>
    </p:spTree>
    <p:extLst>
      <p:ext uri="{BB962C8B-B14F-4D97-AF65-F5344CB8AC3E}">
        <p14:creationId xmlns:p14="http://schemas.microsoft.com/office/powerpoint/2010/main" val="247314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45C69-0EAC-4BBE-806D-C7E01AF0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Completamento delle specifiche -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ED376-2C9D-4082-82FD-16DDE63B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pagina di default contiene la </a:t>
            </a:r>
            <a:r>
              <a:rPr lang="it-IT" dirty="0" err="1"/>
              <a:t>form</a:t>
            </a:r>
            <a:r>
              <a:rPr lang="it-IT" dirty="0"/>
              <a:t> di log in;</a:t>
            </a:r>
          </a:p>
          <a:p>
            <a:r>
              <a:rPr lang="it-IT" dirty="0"/>
              <a:t>I campi username e password sono obbligatori e non nulli;</a:t>
            </a:r>
          </a:p>
          <a:p>
            <a:r>
              <a:rPr lang="it-IT" dirty="0"/>
              <a:t>In tutte le pagine dopo quella di log in c’è un link per il log out;</a:t>
            </a:r>
          </a:p>
          <a:p>
            <a:r>
              <a:rPr lang="it-IT" dirty="0"/>
              <a:t>In tutte le pagine dopo quella di log in che non sia la home, c’è un link home;</a:t>
            </a:r>
          </a:p>
          <a:p>
            <a:r>
              <a:rPr lang="it-IT" dirty="0"/>
              <a:t>Architettura MVC.</a:t>
            </a:r>
          </a:p>
        </p:txBody>
      </p:sp>
    </p:spTree>
    <p:extLst>
      <p:ext uri="{BB962C8B-B14F-4D97-AF65-F5344CB8AC3E}">
        <p14:creationId xmlns:p14="http://schemas.microsoft.com/office/powerpoint/2010/main" val="288110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07C12-A2E7-41CA-BB30-A90E2097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RIA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491E4-6BB9-42BE-8CA6-D601DC83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L’applicazione supporta registrazione e login mediante una pagina pubblica con opportune </a:t>
            </a:r>
            <a:r>
              <a:rPr lang="it-IT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form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La registrazione controlla la validità sintattica dell’indirizzo di email e l’uguaglianza tra i campi “password” e “ripeti password”, anche a lato client. La registrazione controlla l’unicità dello username;</a:t>
            </a:r>
          </a:p>
          <a:p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Dopo il login, l’intera applicazione è realizzata con un’unica pagina;</a:t>
            </a:r>
          </a:p>
          <a:p>
            <a:pPr algn="just"/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del contenuto da aggiornare a seguito dell’evento;</a:t>
            </a:r>
          </a:p>
          <a:p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 funzione di spostamento di un documento è realizzata mediante drag and drop;</a:t>
            </a:r>
          </a:p>
          <a:p>
            <a:pPr algn="just"/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aggiunge una cartella denominata “cestino”. Il drag &amp; drop di un documento o di una cartella nel cestino comporta la cancellazione. Prima di inviare il comando di cancellazione al server l’utente vede una finestra modale di conferma e può decidere se annullare l’operazione o procedere.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82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45C69-0EAC-4BBE-806D-C7E01AF0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Completamento delle specifiche - 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ED376-2C9D-4082-82FD-16DDE63B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La pagina di default contiene la </a:t>
            </a:r>
            <a:r>
              <a:rPr lang="it-IT" dirty="0" err="1"/>
              <a:t>form</a:t>
            </a:r>
            <a:r>
              <a:rPr lang="it-IT" dirty="0"/>
              <a:t> di log in e di </a:t>
            </a:r>
            <a:r>
              <a:rPr lang="it-IT" dirty="0" err="1"/>
              <a:t>sign</a:t>
            </a:r>
            <a:r>
              <a:rPr lang="it-IT" dirty="0"/>
              <a:t> in;</a:t>
            </a:r>
          </a:p>
          <a:p>
            <a:r>
              <a:rPr lang="it-IT" dirty="0"/>
              <a:t>Tutti i campi sono obbligatori e la loro correttezza sintattica è controllata client side e server side;</a:t>
            </a:r>
          </a:p>
          <a:p>
            <a:r>
              <a:rPr lang="it-IT" dirty="0"/>
              <a:t>Nella pagina home c’è un link per il log out;</a:t>
            </a:r>
          </a:p>
          <a:p>
            <a:r>
              <a:rPr lang="it-IT" dirty="0"/>
              <a:t>L'applicazione, a parte la pagina di login,  deve essere contenuta in una sola pagina;</a:t>
            </a:r>
          </a:p>
          <a:p>
            <a:r>
              <a:rPr lang="it-IT" dirty="0"/>
              <a:t>L'autenticazione e autorizzazione devono avvenire mediante sessione;</a:t>
            </a:r>
          </a:p>
          <a:p>
            <a:r>
              <a:rPr lang="it-IT" dirty="0"/>
              <a:t>L'interazione dell'utente non deve comportare il ricarico completo della pagina;</a:t>
            </a:r>
          </a:p>
          <a:p>
            <a:r>
              <a:rPr lang="it-IT" dirty="0"/>
              <a:t>Architettura MVC.</a:t>
            </a:r>
          </a:p>
        </p:txBody>
      </p:sp>
    </p:spTree>
    <p:extLst>
      <p:ext uri="{BB962C8B-B14F-4D97-AF65-F5344CB8AC3E}">
        <p14:creationId xmlns:p14="http://schemas.microsoft.com/office/powerpoint/2010/main" val="118372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7848D-C4CF-426C-8363-C0DE6465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Application design – HTML </a:t>
            </a:r>
            <a:r>
              <a:rPr lang="it-IT" dirty="0" err="1"/>
              <a:t>overview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A9777D-21F1-4517-B75F-8B85E454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74" y="2187022"/>
            <a:ext cx="5806452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7848D-C4CF-426C-8363-C0DE6465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Application design – RIA </a:t>
            </a:r>
            <a:r>
              <a:rPr lang="it-IT" dirty="0" err="1"/>
              <a:t>overview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7024605-B1CA-4287-9058-1240672E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2" y="1448425"/>
            <a:ext cx="6120396" cy="50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BD446-05EA-4DBB-BCFA-BC73869D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Application design – Log in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919BE4-EE0F-4439-B7C2-DDA83D86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43" y="2418427"/>
            <a:ext cx="8738914" cy="28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01CFF-B0E4-4192-BF62-C2DFBC41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Architettura MVC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076A3D-B279-4639-A1DE-47FC246B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47" y="2054909"/>
            <a:ext cx="4425705" cy="38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6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9BA8C-5A85-451E-9489-AC2225A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Eventi e azioni - HTML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5014008-FFC9-4EB9-B428-F9AD5733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09358"/>
              </p:ext>
            </p:extLst>
          </p:nvPr>
        </p:nvGraphicFramePr>
        <p:xfrm>
          <a:off x="465220" y="1825625"/>
          <a:ext cx="108885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104">
                  <a:extLst>
                    <a:ext uri="{9D8B030D-6E8A-4147-A177-3AD203B41FA5}">
                      <a16:colId xmlns:a16="http://schemas.microsoft.com/office/drawing/2014/main" val="1795186155"/>
                    </a:ext>
                  </a:extLst>
                </a:gridCol>
                <a:gridCol w="3057854">
                  <a:extLst>
                    <a:ext uri="{9D8B030D-6E8A-4147-A177-3AD203B41FA5}">
                      <a16:colId xmlns:a16="http://schemas.microsoft.com/office/drawing/2014/main" val="259196468"/>
                    </a:ext>
                  </a:extLst>
                </a:gridCol>
                <a:gridCol w="2815451">
                  <a:extLst>
                    <a:ext uri="{9D8B030D-6E8A-4147-A177-3AD203B41FA5}">
                      <a16:colId xmlns:a16="http://schemas.microsoft.com/office/drawing/2014/main" val="2509597374"/>
                    </a:ext>
                  </a:extLst>
                </a:gridCol>
                <a:gridCol w="2226170">
                  <a:extLst>
                    <a:ext uri="{9D8B030D-6E8A-4147-A177-3AD203B41FA5}">
                      <a16:colId xmlns:a16="http://schemas.microsoft.com/office/drawing/2014/main" val="2379814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8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Index &gt; log in &gt; </a:t>
                      </a:r>
                      <a:r>
                        <a:rPr lang="it-IT" dirty="0" err="1"/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Index &gt; </a:t>
                      </a:r>
                      <a:r>
                        <a:rPr lang="it-IT" dirty="0" err="1"/>
                        <a:t>sign</a:t>
                      </a:r>
                      <a:r>
                        <a:rPr lang="it-IT" dirty="0"/>
                        <a:t> in &gt; </a:t>
                      </a:r>
                      <a:r>
                        <a:rPr lang="it-IT" dirty="0" err="1"/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tutti dati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Inserisce user in </a:t>
                      </a:r>
                      <a:r>
                        <a:rPr lang="it-IT" dirty="0" err="1"/>
                        <a:t>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sub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Apre la sottocartella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sub folder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9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Sub folder &gt;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Apre il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 &gt; </a:t>
                      </a:r>
                      <a:r>
                        <a:rPr lang="it-IT" dirty="0" err="1"/>
                        <a:t>view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info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File &gt; </a:t>
                      </a:r>
                      <a:r>
                        <a:rPr lang="it-IT" dirty="0" err="1"/>
                        <a:t>move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sottocartelle valide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sub 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Estrae le sottocartelle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FileMove</a:t>
                      </a:r>
                      <a:r>
                        <a:rPr lang="it-IT" dirty="0"/>
                        <a:t> &gt; sub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Sposta il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 e sub folder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Sposta il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3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9BA8C-5A85-451E-9489-AC2225A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Eventi e azioni - RIA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5014008-FFC9-4EB9-B428-F9AD57335D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221" y="1825625"/>
          <a:ext cx="112936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869">
                  <a:extLst>
                    <a:ext uri="{9D8B030D-6E8A-4147-A177-3AD203B41FA5}">
                      <a16:colId xmlns:a16="http://schemas.microsoft.com/office/drawing/2014/main" val="1795186155"/>
                    </a:ext>
                  </a:extLst>
                </a:gridCol>
                <a:gridCol w="2996805">
                  <a:extLst>
                    <a:ext uri="{9D8B030D-6E8A-4147-A177-3AD203B41FA5}">
                      <a16:colId xmlns:a16="http://schemas.microsoft.com/office/drawing/2014/main" val="259196468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2509597374"/>
                    </a:ext>
                  </a:extLst>
                </a:gridCol>
                <a:gridCol w="2181726">
                  <a:extLst>
                    <a:ext uri="{9D8B030D-6E8A-4147-A177-3AD203B41FA5}">
                      <a16:colId xmlns:a16="http://schemas.microsoft.com/office/drawing/2014/main" val="2379814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8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Index &gt; log in &gt; </a:t>
                      </a:r>
                      <a:r>
                        <a:rPr lang="it-IT" dirty="0" err="1"/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sub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Apre la sottocartella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sub folder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9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Apre il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drag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Muove il file e visualizza testo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drop on 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Cancella il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Cancella il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Home &gt; drop on sub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Sposta il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file id e sub folder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Sposta il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0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4D3AF-0DEE-450C-8B91-4EDEE759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Server side: Model </a:t>
            </a:r>
            <a:r>
              <a:rPr lang="it-IT" dirty="0" err="1"/>
              <a:t>objects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551CCB-5906-4395-B23C-79E593CC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681161"/>
            <a:ext cx="6638925" cy="4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375C5-5213-4FE7-8FF9-60539928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Gestione documenti online – HTML pure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F7624-5F4C-4695-A31B-DAA6BE27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sz="2800" b="0" i="0" u="none" strike="noStrike" baseline="0" dirty="0">
                <a:latin typeface="Calibri" panose="020F0502020204030204" pitchFamily="34" charset="0"/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accede all’applicazione appare una HOME PAGE che contiene un albero delle cartelle e delle sottocartelle. </a:t>
            </a:r>
          </a:p>
          <a:p>
            <a:pPr marL="0" indent="0" algn="just">
              <a:buNone/>
            </a:pPr>
            <a:r>
              <a:rPr lang="it-IT" sz="2800" b="0" i="0" u="none" strike="noStrike" baseline="0" dirty="0">
                <a:latin typeface="Calibri" panose="020F0502020204030204" pitchFamily="34" charset="0"/>
              </a:rPr>
              <a:t>Nell’HOME page l’utente può selezionare una sottocartella e accedere a una pagina DOCUMENTI che mostra l’elenco dei documenti di una sottocartella. Ogni documento in elenco ha due link: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accedi 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e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sposta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Quando l’utente seleziona il link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accedi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, appare una pagina DOCUMENTO che mostra tutti i dati del documento selezionato. Quando l’utente seleziona il link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sposta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, appare la HOME PAGE con l’albero delle cartelle e delle sottocartelle; in questo caso la pagina mostra il messaggio “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Stai spostando il documento X dalla sottocartella Y. Scegli la sottocartella di destinazione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30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55A25-7EDF-49F3-9A8B-F8C7E385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Server side: DAO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A25C09-B939-4322-BB66-760631687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9" t="7795"/>
          <a:stretch/>
        </p:blipFill>
        <p:spPr>
          <a:xfrm>
            <a:off x="1553766" y="1690688"/>
            <a:ext cx="9084468" cy="45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070A6-CE9A-4730-9312-37901DB9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Eventi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000201-24C9-46B6-AA54-FC379D51C092}"/>
              </a:ext>
            </a:extLst>
          </p:cNvPr>
          <p:cNvSpPr txBox="1"/>
          <p:nvPr/>
        </p:nvSpPr>
        <p:spPr>
          <a:xfrm>
            <a:off x="838200" y="1833675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Pure 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18AB12-98BA-4B17-9183-1941BB54EC78}"/>
              </a:ext>
            </a:extLst>
          </p:cNvPr>
          <p:cNvSpPr txBox="1"/>
          <p:nvPr/>
        </p:nvSpPr>
        <p:spPr>
          <a:xfrm>
            <a:off x="5855368" y="1833675"/>
            <a:ext cx="54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E1C420-900B-441F-918D-742B659B4AD8}"/>
              </a:ext>
            </a:extLst>
          </p:cNvPr>
          <p:cNvSpPr txBox="1"/>
          <p:nvPr/>
        </p:nvSpPr>
        <p:spPr>
          <a:xfrm>
            <a:off x="838200" y="2776663"/>
            <a:ext cx="5017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eventi sono richieste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eventi provengono dal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risponditore è una </a:t>
            </a:r>
            <a:r>
              <a:rPr lang="it-IT" dirty="0" err="1"/>
              <a:t>servlet</a:t>
            </a:r>
            <a:r>
              <a:rPr lang="it-IT" dirty="0"/>
              <a:t> (controller)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L'associazione tra evento e risponditore è configurata fuori dall'applicazione (web.xml)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BE28B8-5724-4EB1-B26E-ACE59440B4A0}"/>
              </a:ext>
            </a:extLst>
          </p:cNvPr>
          <p:cNvSpPr txBox="1"/>
          <p:nvPr/>
        </p:nvSpPr>
        <p:spPr>
          <a:xfrm>
            <a:off x="5855367" y="2715327"/>
            <a:ext cx="5498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eventi sono eventi di DOM e HTML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eventi provengono dal browser (oggetto window) o dal server (</a:t>
            </a:r>
            <a:r>
              <a:rPr lang="it-IT" dirty="0" err="1"/>
              <a:t>response</a:t>
            </a:r>
            <a:r>
              <a:rPr lang="it-IT" dirty="0"/>
              <a:t> 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risponditore è una funzione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L'associazione tra evento e risponditore è a carico del programmatore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/>
              <a:t>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55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070A6-CE9A-4730-9312-37901DB9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Risposta agli eventi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000201-24C9-46B6-AA54-FC379D51C092}"/>
              </a:ext>
            </a:extLst>
          </p:cNvPr>
          <p:cNvSpPr txBox="1"/>
          <p:nvPr/>
        </p:nvSpPr>
        <p:spPr>
          <a:xfrm>
            <a:off x="838200" y="1833675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Pure 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18AB12-98BA-4B17-9183-1941BB54EC78}"/>
              </a:ext>
            </a:extLst>
          </p:cNvPr>
          <p:cNvSpPr txBox="1"/>
          <p:nvPr/>
        </p:nvSpPr>
        <p:spPr>
          <a:xfrm>
            <a:off x="5855368" y="1833675"/>
            <a:ext cx="54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E1C420-900B-441F-918D-742B659B4AD8}"/>
              </a:ext>
            </a:extLst>
          </p:cNvPr>
          <p:cNvSpPr txBox="1"/>
          <p:nvPr/>
        </p:nvSpPr>
        <p:spPr>
          <a:xfrm>
            <a:off x="838200" y="2776663"/>
            <a:ext cx="5017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risposta agli eventi è sincrona: il client si sospende e attende la </a:t>
            </a:r>
            <a:r>
              <a:rPr lang="it-IT" dirty="0" err="1"/>
              <a:t>response</a:t>
            </a:r>
            <a:r>
              <a:rPr lang="it-IT" dirty="0"/>
              <a:t>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 err="1"/>
              <a:t>response</a:t>
            </a:r>
            <a:r>
              <a:rPr lang="it-IT" dirty="0"/>
              <a:t> HTTP può rimpiazzare il contenuto della pagina corrente oppure forzare l'emissione di una nuova </a:t>
            </a:r>
            <a:r>
              <a:rPr lang="it-IT" dirty="0" err="1"/>
              <a:t>request</a:t>
            </a:r>
            <a:r>
              <a:rPr lang="it-IT" dirty="0"/>
              <a:t> (</a:t>
            </a:r>
            <a:r>
              <a:rPr lang="it-IT" dirty="0" err="1"/>
              <a:t>redirect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 err="1"/>
              <a:t>response</a:t>
            </a:r>
            <a:r>
              <a:rPr lang="it-IT" dirty="0"/>
              <a:t> HTTP, il suo stato  e il suo contenuto sono gestiti dal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BE28B8-5724-4EB1-B26E-ACE59440B4A0}"/>
              </a:ext>
            </a:extLst>
          </p:cNvPr>
          <p:cNvSpPr txBox="1"/>
          <p:nvPr/>
        </p:nvSpPr>
        <p:spPr>
          <a:xfrm>
            <a:off x="5855367" y="2715327"/>
            <a:ext cx="5498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Eventi di interazione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che risponde può operare solo a lato client oppure creare una richiesta al server, tipicamente asincrona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Eventi di </a:t>
            </a:r>
            <a:r>
              <a:rPr lang="it-IT" dirty="0" err="1"/>
              <a:t>callback</a:t>
            </a:r>
            <a:endParaRPr lang="it-IT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 err="1"/>
              <a:t>response</a:t>
            </a:r>
            <a:r>
              <a:rPr lang="it-IT" dirty="0"/>
              <a:t> HTTP, il suo stato  e il suo contenuto sono gestiti dalla funzione che tratta l'evento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932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2F7BF-2E9A-44C4-8D67-C7F439CF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7CC83-5259-49AE-866B-31362FBE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0354"/>
          </a:xfrm>
        </p:spPr>
        <p:txBody>
          <a:bodyPr/>
          <a:lstStyle/>
          <a:p>
            <a:pPr marL="0" indent="0" algn="just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Un’applicazione web consente la gestione di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cartelle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sottocartelle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documenti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online. Una cartella ha un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nome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una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data di creazione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può </a:t>
            </a:r>
            <a:r>
              <a:rPr lang="it-IT" sz="1800" b="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contenere (solo) sottocartelle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Una sottocartella può </a:t>
            </a:r>
            <a:r>
              <a:rPr lang="it-IT" sz="1800" b="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contenere (solo) dei documenti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Un documento ha un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nome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una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data di creazione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un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sommario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un </a:t>
            </a:r>
            <a:r>
              <a:rPr lang="it-IT" sz="1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tipo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Quando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l’utente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accede all’applicazione appare una HOME PAGE che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contiene un albero delle cartelle e delle sottocartelle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Nell’HOME page l’utente può selezionare una sottocartella e accedere a una pagina DOCUMENTI che mostra l’elenco dei documenti di una sottocartella. Ogni documento in elenco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ha due link: </a:t>
            </a:r>
            <a:r>
              <a:rPr lang="it-IT" sz="1800" b="0" i="1" u="none" strike="noStrike" baseline="0" dirty="0">
                <a:latin typeface="Calibri" panose="020F0502020204030204" pitchFamily="34" charset="0"/>
              </a:rPr>
              <a:t>accedi 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e </a:t>
            </a:r>
            <a:r>
              <a:rPr lang="it-IT" sz="1800" b="0" i="1" u="none" strike="noStrike" baseline="0" dirty="0">
                <a:latin typeface="Calibri" panose="020F0502020204030204" pitchFamily="34" charset="0"/>
              </a:rPr>
              <a:t>sposta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.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Quando l’utente seleziona il link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accedi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appare una pagina DOCUMENTO che mostra tutti i dati del documento selezionato. Quando l’utente seleziona il link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sposta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appare la HOME PAGE con l’albero delle cartelle e delle sottocartelle; in questo caso la pagina mostra il messaggio “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Stai spostando il documento X dalla sottocartella Y. Scegli la sottocartella di destinazione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la sottocartella a cui appartiene il documento da spostare NON è selezionabile e il suo nome è evidenziato (per esempio con un colore diverso). Quando l’utente seleziona la sottocartella di destinazione, il documento è spostato dalla sottocartella di origine a quella di destinazione e appare la pagina DOCUMENTI che mostra il contenuto aggiornato della sottocartella di destinazione.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CD1150-534C-4C3B-AC04-89ABDC4BB69F}"/>
              </a:ext>
            </a:extLst>
          </p:cNvPr>
          <p:cNvSpPr txBox="1"/>
          <p:nvPr/>
        </p:nvSpPr>
        <p:spPr>
          <a:xfrm>
            <a:off x="838200" y="5646821"/>
            <a:ext cx="103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Entities</a:t>
            </a:r>
            <a:r>
              <a:rPr lang="it-IT" dirty="0"/>
              <a:t> – </a:t>
            </a:r>
            <a:r>
              <a:rPr lang="it-IT" dirty="0" err="1">
                <a:solidFill>
                  <a:srgbClr val="00B050"/>
                </a:solidFill>
              </a:rPr>
              <a:t>Attributes</a:t>
            </a:r>
            <a:r>
              <a:rPr lang="it-IT" dirty="0"/>
              <a:t> – </a:t>
            </a:r>
            <a:r>
              <a:rPr lang="it-IT" dirty="0" err="1">
                <a:solidFill>
                  <a:srgbClr val="7030A0"/>
                </a:solidFill>
              </a:rPr>
              <a:t>Relationships</a:t>
            </a:r>
            <a:endParaRPr lang="it-I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6E10E-4877-42C4-A297-176982F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Database design</a:t>
            </a:r>
          </a:p>
        </p:txBody>
      </p:sp>
      <p:pic>
        <p:nvPicPr>
          <p:cNvPr id="5" name="Immagine 4" descr="Immagine che contiene cibo, fiore&#10;&#10;Descrizione generata automaticamente">
            <a:extLst>
              <a:ext uri="{FF2B5EF4-FFF2-40B4-BE49-F238E27FC236}">
                <a16:creationId xmlns:a16="http://schemas.microsoft.com/office/drawing/2014/main" id="{5DE5DBEE-4B72-4FCA-97C7-A04990153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33" y="2162046"/>
            <a:ext cx="5876534" cy="33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6875E-AE59-4CD8-A801-647146FD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Local database schema - users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AF406B-9A26-4F05-ACFE-1645F6A3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73" y="1670385"/>
            <a:ext cx="5811027" cy="44815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532F233-5120-46DF-8D17-94A70DC2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6" t="3500" r="7080" b="6515"/>
          <a:stretch/>
        </p:blipFill>
        <p:spPr>
          <a:xfrm>
            <a:off x="1155699" y="2169486"/>
            <a:ext cx="3688211" cy="34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5E891-1DA8-402E-9665-90E6E612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Local database schema - folders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7BCE8E-9328-443C-BCD1-A0EF6AF0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89" y="2261559"/>
            <a:ext cx="7569011" cy="35804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496F401-FFED-4A02-B54B-906B2850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8" t="13780" r="19655" b="22183"/>
          <a:stretch/>
        </p:blipFill>
        <p:spPr>
          <a:xfrm>
            <a:off x="838200" y="3080228"/>
            <a:ext cx="214630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C56E1-AE4E-43FD-BB6B-32C91569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Local database schema – </a:t>
            </a:r>
            <a:r>
              <a:rPr lang="it-IT" dirty="0" err="1"/>
              <a:t>sub_folders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CF59A0-3E4D-41E8-ABE2-ED382B78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00" y="2075949"/>
            <a:ext cx="7181100" cy="36758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9E55D4D-BDEC-43FE-ABE1-21FA96346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0" t="15652" r="21162" b="20243"/>
          <a:stretch/>
        </p:blipFill>
        <p:spPr>
          <a:xfrm>
            <a:off x="965200" y="2828006"/>
            <a:ext cx="2362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9982C-55E1-4D81-BBEB-A84BEDD4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Local database schema - files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AD2F52-3DF5-49EA-9D26-55334EB5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65" y="1877844"/>
            <a:ext cx="6509069" cy="40965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9E5568-38C7-4E22-A41D-7A1F070B5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41" t="23682" r="31870" b="20570"/>
          <a:stretch/>
        </p:blipFill>
        <p:spPr>
          <a:xfrm>
            <a:off x="1003300" y="2148095"/>
            <a:ext cx="2959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F6C04-9FF8-4078-86FA-8FD95797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Application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3F087-B142-4D20-8F51-1C2068BB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76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sz="2800" b="0" i="0" u="none" strike="noStrike" baseline="0" dirty="0">
                <a:latin typeface="Calibri" panose="020F0502020204030204" pitchFamily="34" charset="0"/>
              </a:rPr>
              <a:t>Un’applicazione web consente la gestione di cartelle, sottocartelle e documenti online. Una cartella ha un nome e una data di creazione e può contenere (solo) sottocartelle. Una sottocartella può contenere (solo) dei documenti. Un documento ha un nome, una data di creazione, un sommario e un tipo. Quando l’utente </a:t>
            </a:r>
            <a:r>
              <a:rPr lang="it-IT" sz="28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accede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 all’applicazione appare una </a:t>
            </a:r>
            <a:r>
              <a:rPr lang="it-IT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HOME PAGE 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che contiene un </a:t>
            </a:r>
            <a:r>
              <a:rPr lang="it-IT" sz="2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albero delle cartelle e delle sottocartelle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it-IT" sz="2800" b="0" i="0" u="none" strike="noStrike" baseline="0" dirty="0">
                <a:latin typeface="Calibri" panose="020F0502020204030204" pitchFamily="34" charset="0"/>
              </a:rPr>
              <a:t>Nell’HOME page l’utente può </a:t>
            </a:r>
            <a:r>
              <a:rPr lang="it-IT" sz="28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selezionare una sottocartella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 e accedere a una pagina </a:t>
            </a:r>
            <a:r>
              <a:rPr lang="it-IT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DOCUMENTI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 che mostra </a:t>
            </a:r>
            <a:r>
              <a:rPr lang="it-IT" sz="2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l’elenco dei documenti di una sottocartella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Ogni documento in elenco ha due link: </a:t>
            </a:r>
            <a:r>
              <a:rPr lang="it-IT" sz="2800" b="0" i="1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accedi </a:t>
            </a:r>
            <a:r>
              <a:rPr lang="it-IT" sz="2800" b="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e </a:t>
            </a:r>
            <a:r>
              <a:rPr lang="it-IT" sz="2800" b="0" i="1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sposta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Quando l’utente seleziona il link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accedi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, appare una pagina DOCUMENTO che </a:t>
            </a:r>
            <a:r>
              <a:rPr lang="it-IT" sz="2800" b="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mostra tutti i dati del documento selezionato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Quando l’utente seleziona il link 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sposta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, appare la HOME PAGE con l’albero delle cartelle e delle sottocartelle; in questo caso la pagina mostra il messaggio “</a:t>
            </a:r>
            <a:r>
              <a:rPr lang="it-IT" sz="2800" b="0" i="1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Stai spostando il documento X dalla sottocartella Y</a:t>
            </a:r>
            <a:r>
              <a:rPr lang="it-IT" sz="2800" b="0" i="1" u="none" strike="noStrike" baseline="0" dirty="0">
                <a:latin typeface="Calibri" panose="020F0502020204030204" pitchFamily="34" charset="0"/>
              </a:rPr>
              <a:t>. Scegli la sottocartella di destinazione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”, la sottocartella a cui appartiene il documento da spostare NON è selezionabile e il suo nome è evidenziato (per esempio con un colore diverso). Quando l’utente </a:t>
            </a:r>
            <a:r>
              <a:rPr lang="it-IT" sz="28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seleziona la sottocartella 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di destinazione, il </a:t>
            </a:r>
            <a:r>
              <a:rPr lang="it-IT" sz="2800" b="0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</a:rPr>
              <a:t>documento è spostato dalla sottocartella di origine a quella di destinazione 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e appare la pagina DOCUMENTI che </a:t>
            </a:r>
            <a:r>
              <a:rPr lang="it-IT" sz="2800" b="0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mostra il contenuto aggiornato della sottocartella di destinazione</a:t>
            </a:r>
            <a:r>
              <a:rPr lang="it-IT" sz="2800" b="0" i="0" u="none" strike="noStrike" baseline="0" dirty="0">
                <a:latin typeface="Calibri" panose="020F0502020204030204" pitchFamily="34" charset="0"/>
              </a:rPr>
              <a:t>. 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674CE4-BA37-44C4-A856-5EA10E943BE0}"/>
              </a:ext>
            </a:extLst>
          </p:cNvPr>
          <p:cNvSpPr txBox="1"/>
          <p:nvPr/>
        </p:nvSpPr>
        <p:spPr>
          <a:xfrm>
            <a:off x="838200" y="6055713"/>
            <a:ext cx="1027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Pages(</a:t>
            </a:r>
            <a:r>
              <a:rPr lang="it-IT" dirty="0" err="1">
                <a:solidFill>
                  <a:srgbClr val="FF0000"/>
                </a:solidFill>
              </a:rPr>
              <a:t>views</a:t>
            </a:r>
            <a:r>
              <a:rPr lang="it-IT" dirty="0">
                <a:solidFill>
                  <a:srgbClr val="FF0000"/>
                </a:solidFill>
              </a:rPr>
              <a:t>)</a:t>
            </a:r>
            <a:r>
              <a:rPr lang="it-IT" dirty="0"/>
              <a:t> –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– </a:t>
            </a:r>
            <a:r>
              <a:rPr lang="it-IT" dirty="0">
                <a:solidFill>
                  <a:srgbClr val="0070C0"/>
                </a:solidFill>
              </a:rPr>
              <a:t>events</a:t>
            </a:r>
            <a:r>
              <a:rPr lang="it-IT" dirty="0"/>
              <a:t> – </a:t>
            </a:r>
            <a:r>
              <a:rPr lang="it-IT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179101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1499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Tema di Office</vt:lpstr>
      <vt:lpstr>TIW – 2020 Lorenzo Prada 10529212</vt:lpstr>
      <vt:lpstr>Gestione documenti online – HTML pure</vt:lpstr>
      <vt:lpstr>Data analysis</vt:lpstr>
      <vt:lpstr>Database design</vt:lpstr>
      <vt:lpstr>Local database schema - users</vt:lpstr>
      <vt:lpstr>Local database schema - folders</vt:lpstr>
      <vt:lpstr>Local database schema – sub_folders</vt:lpstr>
      <vt:lpstr>Local database schema - files</vt:lpstr>
      <vt:lpstr>Application requirements analysis</vt:lpstr>
      <vt:lpstr>Completamento delle specifiche - HTML</vt:lpstr>
      <vt:lpstr>RIA features</vt:lpstr>
      <vt:lpstr>Completamento delle specifiche - RIA</vt:lpstr>
      <vt:lpstr>Application design – HTML overview</vt:lpstr>
      <vt:lpstr>Application design – RIA overview</vt:lpstr>
      <vt:lpstr>Application design – Log in</vt:lpstr>
      <vt:lpstr>Architettura MVC</vt:lpstr>
      <vt:lpstr>Eventi e azioni - HTML</vt:lpstr>
      <vt:lpstr>Eventi e azioni - RIA</vt:lpstr>
      <vt:lpstr>Server side: Model objects</vt:lpstr>
      <vt:lpstr>Server side: DAO</vt:lpstr>
      <vt:lpstr>Eventi</vt:lpstr>
      <vt:lpstr>Risposta agli eventi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TIW – 2020 Lorenzo Prada 10529212</dc:title>
  <dc:creator>Lorenzo Prada</dc:creator>
  <cp:lastModifiedBy>Lorenzo Prada</cp:lastModifiedBy>
  <cp:revision>15</cp:revision>
  <dcterms:created xsi:type="dcterms:W3CDTF">2020-09-07T07:51:23Z</dcterms:created>
  <dcterms:modified xsi:type="dcterms:W3CDTF">2020-09-07T10:34:03Z</dcterms:modified>
</cp:coreProperties>
</file>